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handoutMasterIdLst>
    <p:handoutMasterId r:id="rId73"/>
  </p:handoutMasterIdLst>
  <p:sldIdLst>
    <p:sldId id="257" r:id="rId2"/>
    <p:sldId id="312" r:id="rId3"/>
    <p:sldId id="258" r:id="rId4"/>
    <p:sldId id="30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314" r:id="rId20"/>
    <p:sldId id="313" r:id="rId21"/>
    <p:sldId id="309" r:id="rId22"/>
    <p:sldId id="310" r:id="rId23"/>
    <p:sldId id="311" r:id="rId24"/>
    <p:sldId id="276" r:id="rId25"/>
    <p:sldId id="277" r:id="rId26"/>
    <p:sldId id="317" r:id="rId27"/>
    <p:sldId id="278" r:id="rId28"/>
    <p:sldId id="279" r:id="rId29"/>
    <p:sldId id="280" r:id="rId30"/>
    <p:sldId id="318" r:id="rId31"/>
    <p:sldId id="315" r:id="rId32"/>
    <p:sldId id="316" r:id="rId33"/>
    <p:sldId id="319" r:id="rId34"/>
    <p:sldId id="320" r:id="rId35"/>
    <p:sldId id="321" r:id="rId36"/>
    <p:sldId id="322" r:id="rId37"/>
    <p:sldId id="323" r:id="rId38"/>
    <p:sldId id="324" r:id="rId39"/>
    <p:sldId id="325" r:id="rId40"/>
    <p:sldId id="288" r:id="rId41"/>
    <p:sldId id="289" r:id="rId42"/>
    <p:sldId id="331" r:id="rId43"/>
    <p:sldId id="332" r:id="rId44"/>
    <p:sldId id="291" r:id="rId45"/>
    <p:sldId id="292" r:id="rId46"/>
    <p:sldId id="327" r:id="rId47"/>
    <p:sldId id="328" r:id="rId48"/>
    <p:sldId id="295" r:id="rId49"/>
    <p:sldId id="333" r:id="rId50"/>
    <p:sldId id="334" r:id="rId51"/>
    <p:sldId id="336" r:id="rId52"/>
    <p:sldId id="337" r:id="rId53"/>
    <p:sldId id="329" r:id="rId54"/>
    <p:sldId id="338" r:id="rId55"/>
    <p:sldId id="299" r:id="rId56"/>
    <p:sldId id="300" r:id="rId57"/>
    <p:sldId id="301" r:id="rId58"/>
    <p:sldId id="330" r:id="rId59"/>
    <p:sldId id="339" r:id="rId60"/>
    <p:sldId id="340" r:id="rId61"/>
    <p:sldId id="341" r:id="rId62"/>
    <p:sldId id="343" r:id="rId63"/>
    <p:sldId id="349" r:id="rId64"/>
    <p:sldId id="342" r:id="rId65"/>
    <p:sldId id="344" r:id="rId66"/>
    <p:sldId id="345" r:id="rId67"/>
    <p:sldId id="348" r:id="rId68"/>
    <p:sldId id="346" r:id="rId69"/>
    <p:sldId id="347" r:id="rId70"/>
    <p:sldId id="350"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EDC7AC"/>
    <a:srgbClr val="1F9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4" autoAdjust="0"/>
    <p:restoredTop sz="94660"/>
  </p:normalViewPr>
  <p:slideViewPr>
    <p:cSldViewPr snapToGrid="0">
      <p:cViewPr varScale="1">
        <p:scale>
          <a:sx n="65" d="100"/>
          <a:sy n="65" d="100"/>
        </p:scale>
        <p:origin x="-1458" y="-102"/>
      </p:cViewPr>
      <p:guideLst>
        <p:guide orient="horz" pos="2160"/>
        <p:guide pos="2880"/>
      </p:guideLst>
    </p:cSldViewPr>
  </p:slideViewPr>
  <p:notesTextViewPr>
    <p:cViewPr>
      <p:scale>
        <a:sx n="100" d="100"/>
        <a:sy n="100" d="100"/>
      </p:scale>
      <p:origin x="0" y="0"/>
    </p:cViewPr>
  </p:notesTextViewPr>
  <p:notesViewPr>
    <p:cSldViewPr snapToGrid="0">
      <p:cViewPr varScale="1">
        <p:scale>
          <a:sx n="54" d="100"/>
          <a:sy n="54" d="100"/>
        </p:scale>
        <p:origin x="-258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5" Type="http://schemas.openxmlformats.org/officeDocument/2006/relationships/image" Target="../media/image64.wmf"/><Relationship Id="rId4" Type="http://schemas.openxmlformats.org/officeDocument/2006/relationships/image" Target="../media/image63.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4" Type="http://schemas.openxmlformats.org/officeDocument/2006/relationships/image" Target="../media/image72.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 Id="rId4" Type="http://schemas.openxmlformats.org/officeDocument/2006/relationships/image" Target="../media/image76.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77.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emf"/><Relationship Id="rId5" Type="http://schemas.openxmlformats.org/officeDocument/2006/relationships/image" Target="../media/image84.wmf"/><Relationship Id="rId4" Type="http://schemas.openxmlformats.org/officeDocument/2006/relationships/image" Target="../media/image8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85.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86.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87.emf"/><Relationship Id="rId5" Type="http://schemas.openxmlformats.org/officeDocument/2006/relationships/image" Target="../media/image91.wmf"/><Relationship Id="rId4" Type="http://schemas.openxmlformats.org/officeDocument/2006/relationships/image" Target="../media/image90.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92.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9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r>
              <a:rPr lang="en-US"/>
              <a:t>Chapter 8</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r>
              <a:rPr lang="en-US"/>
              <a:t>Larson/Farber 4</a:t>
            </a:r>
            <a:r>
              <a:rPr lang="en-US" baseline="30000"/>
              <a:t>th</a:t>
            </a:r>
            <a:r>
              <a:rPr lang="en-US"/>
              <a:t> </a:t>
            </a:r>
            <a:r>
              <a:rPr lang="en-US" err="1"/>
              <a:t>ed</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F4B5B071-856D-4583-91AB-7F7C1EEDD00B}" type="slidenum">
              <a:rPr lang="en-US"/>
              <a:pPr>
                <a:defRPr/>
              </a:pPr>
              <a:t>‹#›</a:t>
            </a:fld>
            <a:endParaRPr lang="en-US"/>
          </a:p>
        </p:txBody>
      </p:sp>
    </p:spTree>
    <p:extLst>
      <p:ext uri="{BB962C8B-B14F-4D97-AF65-F5344CB8AC3E}">
        <p14:creationId xmlns:p14="http://schemas.microsoft.com/office/powerpoint/2010/main" val="1443486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Chapter 8</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Larson/Farber 4</a:t>
            </a:r>
            <a:r>
              <a:rPr lang="en-US" baseline="30000"/>
              <a:t>th</a:t>
            </a:r>
            <a:r>
              <a:rPr lang="en-US"/>
              <a:t> </a:t>
            </a:r>
            <a:r>
              <a:rPr lang="en-US" err="1"/>
              <a:t>ed</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14150DE-81AD-410E-8241-8C1F0B1943FF}" type="slidenum">
              <a:rPr lang="en-US"/>
              <a:pPr>
                <a:defRPr/>
              </a:pPr>
              <a:t>‹#›</a:t>
            </a:fld>
            <a:endParaRPr lang="en-US"/>
          </a:p>
        </p:txBody>
      </p:sp>
    </p:spTree>
    <p:extLst>
      <p:ext uri="{BB962C8B-B14F-4D97-AF65-F5344CB8AC3E}">
        <p14:creationId xmlns:p14="http://schemas.microsoft.com/office/powerpoint/2010/main" val="16219572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B8B09D-BCFA-48C3-A7D3-28FF8439439B}" type="slidenum">
              <a:rPr lang="en-US" smtClean="0"/>
              <a:pPr fontAlgn="base">
                <a:spcBef>
                  <a:spcPct val="0"/>
                </a:spcBef>
                <a:spcAft>
                  <a:spcPct val="0"/>
                </a:spcAft>
                <a:defRPr/>
              </a:pPr>
              <a:t>14</a:t>
            </a:fld>
            <a:endParaRPr lang="en-US" smtClean="0"/>
          </a:p>
        </p:txBody>
      </p:sp>
      <p:sp>
        <p:nvSpPr>
          <p:cNvPr id="8192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xfrm>
            <a:off x="838200" y="42672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7D5843-683F-4834-A623-5C60FA0FC0CA}" type="slidenum">
              <a:rPr lang="en-US" smtClean="0"/>
              <a:pPr fontAlgn="base">
                <a:spcBef>
                  <a:spcPct val="0"/>
                </a:spcBef>
                <a:spcAft>
                  <a:spcPct val="0"/>
                </a:spcAft>
                <a:defRPr/>
              </a:pPr>
              <a:t>48</a:t>
            </a:fld>
            <a:endParaRPr lang="en-US" smtClean="0"/>
          </a:p>
        </p:txBody>
      </p:sp>
      <p:sp>
        <p:nvSpPr>
          <p:cNvPr id="9113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xfrm>
            <a:off x="838200" y="42672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9DBAFD-5211-40AF-8634-C42C9BA2E4DE}" type="slidenum">
              <a:rPr lang="en-US" smtClean="0"/>
              <a:pPr fontAlgn="base">
                <a:spcBef>
                  <a:spcPct val="0"/>
                </a:spcBef>
                <a:spcAft>
                  <a:spcPct val="0"/>
                </a:spcAft>
                <a:defRPr/>
              </a:pPr>
              <a:t>15</a:t>
            </a:fld>
            <a:endParaRPr lang="en-US" smtClean="0"/>
          </a:p>
        </p:txBody>
      </p:sp>
      <p:sp>
        <p:nvSpPr>
          <p:cNvPr id="8294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8" name="Rectangle 3"/>
          <p:cNvSpPr>
            <a:spLocks noGrp="1" noChangeArrowheads="1"/>
          </p:cNvSpPr>
          <p:nvPr>
            <p:ph type="body" idx="1"/>
          </p:nvPr>
        </p:nvSpPr>
        <p:spPr bwMode="auto">
          <a:xfrm>
            <a:off x="838200" y="42672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38B14A-EFF8-4FBD-BC18-F87EAD89F554}" type="slidenum">
              <a:rPr lang="en-US" smtClean="0"/>
              <a:pPr fontAlgn="base">
                <a:spcBef>
                  <a:spcPct val="0"/>
                </a:spcBef>
                <a:spcAft>
                  <a:spcPct val="0"/>
                </a:spcAft>
                <a:defRPr/>
              </a:pPr>
              <a:t>28</a:t>
            </a:fld>
            <a:endParaRPr lang="en-US" smtClean="0"/>
          </a:p>
        </p:txBody>
      </p:sp>
      <p:sp>
        <p:nvSpPr>
          <p:cNvPr id="8397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xfrm>
            <a:off x="838200" y="42672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C2F921-889A-44C8-856C-48E202891F18}" type="slidenum">
              <a:rPr lang="en-US" smtClean="0"/>
              <a:pPr fontAlgn="base">
                <a:spcBef>
                  <a:spcPct val="0"/>
                </a:spcBef>
                <a:spcAft>
                  <a:spcPct val="0"/>
                </a:spcAft>
                <a:defRPr/>
              </a:pPr>
              <a:t>29</a:t>
            </a:fld>
            <a:endParaRPr lang="en-US" smtClean="0"/>
          </a:p>
        </p:txBody>
      </p:sp>
      <p:sp>
        <p:nvSpPr>
          <p:cNvPr id="8499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6" name="Rectangle 3"/>
          <p:cNvSpPr>
            <a:spLocks noGrp="1" noChangeArrowheads="1"/>
          </p:cNvSpPr>
          <p:nvPr>
            <p:ph type="body" idx="1"/>
          </p:nvPr>
        </p:nvSpPr>
        <p:spPr bwMode="auto">
          <a:xfrm>
            <a:off x="838200" y="42672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9E6FF4-FFA2-4A89-93CB-A05CF1C2DF47}" type="slidenum">
              <a:rPr lang="en-US" smtClean="0"/>
              <a:pPr fontAlgn="base">
                <a:spcBef>
                  <a:spcPct val="0"/>
                </a:spcBef>
                <a:spcAft>
                  <a:spcPct val="0"/>
                </a:spcAft>
                <a:defRPr/>
              </a:pPr>
              <a:t>30</a:t>
            </a:fld>
            <a:endParaRPr lang="en-US" smtClean="0"/>
          </a:p>
        </p:txBody>
      </p:sp>
      <p:sp>
        <p:nvSpPr>
          <p:cNvPr id="8601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xfrm>
            <a:off x="838200" y="42672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FFA72B5-F84F-4264-B2AA-DE3FAC69DCCC}" type="slidenum">
              <a:rPr lang="en-US" smtClean="0"/>
              <a:pPr>
                <a:defRPr/>
              </a:pPr>
              <a:t>36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9ECBDD-4C9B-4909-8FAC-1307B0F3E171}" type="slidenum">
              <a:rPr lang="en-US" smtClean="0"/>
              <a:pPr fontAlgn="base">
                <a:spcBef>
                  <a:spcPct val="0"/>
                </a:spcBef>
                <a:spcAft>
                  <a:spcPct val="0"/>
                </a:spcAft>
                <a:defRPr/>
              </a:pPr>
              <a:t>45</a:t>
            </a:fld>
            <a:endParaRPr lang="en-US" smtClean="0"/>
          </a:p>
        </p:txBody>
      </p:sp>
      <p:sp>
        <p:nvSpPr>
          <p:cNvPr id="88067"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xfrm>
            <a:off x="838200" y="42672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527371-223B-4DF3-9781-17BA38F958B1}" type="slidenum">
              <a:rPr lang="en-US" smtClean="0"/>
              <a:pPr fontAlgn="base">
                <a:spcBef>
                  <a:spcPct val="0"/>
                </a:spcBef>
                <a:spcAft>
                  <a:spcPct val="0"/>
                </a:spcAft>
                <a:defRPr/>
              </a:pPr>
              <a:t>46</a:t>
            </a:fld>
            <a:endParaRPr lang="en-US" smtClean="0"/>
          </a:p>
        </p:txBody>
      </p:sp>
      <p:sp>
        <p:nvSpPr>
          <p:cNvPr id="89091"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xfrm>
            <a:off x="838200" y="42672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9B15A1-372D-4526-A2CB-FECDD0D0C505}" type="slidenum">
              <a:rPr lang="en-US" smtClean="0"/>
              <a:pPr fontAlgn="base">
                <a:spcBef>
                  <a:spcPct val="0"/>
                </a:spcBef>
                <a:spcAft>
                  <a:spcPct val="0"/>
                </a:spcAft>
                <a:defRPr/>
              </a:pPr>
              <a:t>47</a:t>
            </a:fld>
            <a:endParaRPr lang="en-US" smtClean="0"/>
          </a:p>
        </p:txBody>
      </p:sp>
      <p:sp>
        <p:nvSpPr>
          <p:cNvPr id="9011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xfrm>
            <a:off x="838200" y="42672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pPr>
              <a:defRPr/>
            </a:pPr>
            <a:fld id="{69A3B59A-FA87-4CFF-B69A-535D008EFA77}" type="slidenum">
              <a:rPr lang="en-US"/>
              <a:pPr>
                <a:defRPr/>
              </a:pPr>
              <a:t>‹#›</a:t>
            </a:fld>
            <a:endParaRPr lang="en-US"/>
          </a:p>
        </p:txBody>
      </p:sp>
    </p:spTree>
    <p:extLst>
      <p:ext uri="{BB962C8B-B14F-4D97-AF65-F5344CB8AC3E}">
        <p14:creationId xmlns:p14="http://schemas.microsoft.com/office/powerpoint/2010/main" val="114658768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pPr>
              <a:defRPr/>
            </a:pPr>
            <a:fld id="{F185778A-4FDB-4EBF-9B30-2E95A39A4550}" type="slidenum">
              <a:rPr lang="en-US"/>
              <a:pPr>
                <a:defRPr/>
              </a:pPr>
              <a:t>‹#›</a:t>
            </a:fld>
            <a:endParaRPr lang="en-US"/>
          </a:p>
        </p:txBody>
      </p:sp>
    </p:spTree>
    <p:extLst>
      <p:ext uri="{BB962C8B-B14F-4D97-AF65-F5344CB8AC3E}">
        <p14:creationId xmlns:p14="http://schemas.microsoft.com/office/powerpoint/2010/main" val="157879247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6" name="Slide Number Placeholder 5"/>
          <p:cNvSpPr>
            <a:spLocks noGrp="1"/>
          </p:cNvSpPr>
          <p:nvPr>
            <p:ph type="sldNum" sz="quarter" idx="11"/>
          </p:nvPr>
        </p:nvSpPr>
        <p:spPr/>
        <p:txBody>
          <a:bodyPr/>
          <a:lstStyle>
            <a:lvl1pPr>
              <a:defRPr>
                <a:solidFill>
                  <a:schemeClr val="tx2"/>
                </a:solidFill>
              </a:defRPr>
            </a:lvl1pPr>
          </a:lstStyle>
          <a:p>
            <a:pPr>
              <a:defRPr/>
            </a:pPr>
            <a:fld id="{D90ECD01-2096-40BF-937F-3EE27FABC52C}" type="slidenum">
              <a:rPr lang="en-US"/>
              <a:pPr>
                <a:defRPr/>
              </a:pPr>
              <a:t>‹#›</a:t>
            </a:fld>
            <a:endParaRPr lang="en-US"/>
          </a:p>
        </p:txBody>
      </p:sp>
    </p:spTree>
    <p:extLst>
      <p:ext uri="{BB962C8B-B14F-4D97-AF65-F5344CB8AC3E}">
        <p14:creationId xmlns:p14="http://schemas.microsoft.com/office/powerpoint/2010/main" val="387771481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8" name="Slide Number Placeholder 5"/>
          <p:cNvSpPr>
            <a:spLocks noGrp="1"/>
          </p:cNvSpPr>
          <p:nvPr>
            <p:ph type="sldNum" sz="quarter" idx="11"/>
          </p:nvPr>
        </p:nvSpPr>
        <p:spPr/>
        <p:txBody>
          <a:bodyPr/>
          <a:lstStyle>
            <a:lvl1pPr>
              <a:defRPr>
                <a:solidFill>
                  <a:schemeClr val="tx2"/>
                </a:solidFill>
              </a:defRPr>
            </a:lvl1pPr>
          </a:lstStyle>
          <a:p>
            <a:pPr>
              <a:defRPr/>
            </a:pPr>
            <a:fld id="{28AA86B6-B354-460A-BB10-8A336FF08B29}" type="slidenum">
              <a:rPr lang="en-US"/>
              <a:pPr>
                <a:defRPr/>
              </a:pPr>
              <a:t>‹#›</a:t>
            </a:fld>
            <a:endParaRPr lang="en-US"/>
          </a:p>
        </p:txBody>
      </p:sp>
    </p:spTree>
    <p:extLst>
      <p:ext uri="{BB962C8B-B14F-4D97-AF65-F5344CB8AC3E}">
        <p14:creationId xmlns:p14="http://schemas.microsoft.com/office/powerpoint/2010/main" val="366731613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4" name="Slide Number Placeholder 5"/>
          <p:cNvSpPr>
            <a:spLocks noGrp="1"/>
          </p:cNvSpPr>
          <p:nvPr>
            <p:ph type="sldNum" sz="quarter" idx="11"/>
          </p:nvPr>
        </p:nvSpPr>
        <p:spPr/>
        <p:txBody>
          <a:bodyPr/>
          <a:lstStyle>
            <a:lvl1pPr>
              <a:defRPr>
                <a:solidFill>
                  <a:schemeClr val="tx2"/>
                </a:solidFill>
              </a:defRPr>
            </a:lvl1pPr>
          </a:lstStyle>
          <a:p>
            <a:pPr>
              <a:defRPr/>
            </a:pPr>
            <a:fld id="{CDBBB148-DB99-4EBD-B5BB-FDB820F60CBA}" type="slidenum">
              <a:rPr lang="en-US"/>
              <a:pPr>
                <a:defRPr/>
              </a:pPr>
              <a:t>‹#›</a:t>
            </a:fld>
            <a:endParaRPr lang="en-US"/>
          </a:p>
        </p:txBody>
      </p:sp>
    </p:spTree>
    <p:extLst>
      <p:ext uri="{BB962C8B-B14F-4D97-AF65-F5344CB8AC3E}">
        <p14:creationId xmlns:p14="http://schemas.microsoft.com/office/powerpoint/2010/main" val="239777640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609600" y="457200"/>
            <a:ext cx="8077200" cy="1066800"/>
          </a:xfrm>
        </p:spPr>
        <p:txBody>
          <a:bodyPr/>
          <a:lstStyle>
            <a:lvl1pPr>
              <a:buNone/>
              <a:defRPr/>
            </a:lvl1pPr>
            <a:lvl2pPr>
              <a:buNone/>
              <a:defRPr/>
            </a:lvl2pPr>
            <a:lvl3pPr>
              <a:buNone/>
              <a:defRPr/>
            </a:lvl3pPr>
            <a:lvl4pPr>
              <a:buNone/>
              <a:defRPr/>
            </a:lvl4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4"/>
          <p:cNvSpPr>
            <a:spLocks noGrp="1"/>
          </p:cNvSpPr>
          <p:nvPr>
            <p:ph type="ftr" sz="quarter" idx="13"/>
          </p:nvPr>
        </p:nvSpPr>
        <p:spPr/>
        <p:txBody>
          <a:bodyPr/>
          <a:lstStyle>
            <a:lvl1pPr>
              <a:defRPr>
                <a:solidFill>
                  <a:schemeClr val="tx2"/>
                </a:solidFill>
              </a:defRPr>
            </a:lvl1pPr>
          </a:lstStyle>
          <a:p>
            <a:pPr>
              <a:defRPr/>
            </a:pPr>
            <a:r>
              <a:rPr lang="en-US"/>
              <a:t>Larson/Farber 4th ed</a:t>
            </a:r>
          </a:p>
        </p:txBody>
      </p:sp>
      <p:sp>
        <p:nvSpPr>
          <p:cNvPr id="4" name="Slide Number Placeholder 5"/>
          <p:cNvSpPr>
            <a:spLocks noGrp="1"/>
          </p:cNvSpPr>
          <p:nvPr>
            <p:ph type="sldNum" sz="quarter" idx="14"/>
          </p:nvPr>
        </p:nvSpPr>
        <p:spPr/>
        <p:txBody>
          <a:bodyPr/>
          <a:lstStyle>
            <a:lvl1pPr>
              <a:defRPr>
                <a:solidFill>
                  <a:schemeClr val="tx2"/>
                </a:solidFill>
              </a:defRPr>
            </a:lvl1pPr>
          </a:lstStyle>
          <a:p>
            <a:pPr>
              <a:defRPr/>
            </a:pPr>
            <a:fld id="{B5A55D66-8982-4EA8-BC11-82E335B8A98E}" type="slidenum">
              <a:rPr lang="en-US"/>
              <a:pPr>
                <a:defRPr/>
              </a:pPr>
              <a:t>‹#›</a:t>
            </a:fld>
            <a:endParaRPr lang="en-US"/>
          </a:p>
        </p:txBody>
      </p:sp>
    </p:spTree>
    <p:extLst>
      <p:ext uri="{BB962C8B-B14F-4D97-AF65-F5344CB8AC3E}">
        <p14:creationId xmlns:p14="http://schemas.microsoft.com/office/powerpoint/2010/main" val="356227178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371600"/>
            <a:ext cx="8686800" cy="457200"/>
          </a:xfrm>
        </p:spPr>
        <p:txBody>
          <a:bodyPr/>
          <a:lstStyle/>
          <a:p>
            <a:pPr lvl="0"/>
            <a:endParaRPr lang="en-US" noProof="0"/>
          </a:p>
        </p:txBody>
      </p:sp>
    </p:spTree>
    <p:extLst>
      <p:ext uri="{BB962C8B-B14F-4D97-AF65-F5344CB8AC3E}">
        <p14:creationId xmlns:p14="http://schemas.microsoft.com/office/powerpoint/2010/main" val="1746274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84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584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Footer Placeholder 4"/>
          <p:cNvSpPr>
            <a:spLocks noGrp="1"/>
          </p:cNvSpPr>
          <p:nvPr>
            <p:ph type="ftr" sz="quarter" idx="3"/>
          </p:nvPr>
        </p:nvSpPr>
        <p:spPr>
          <a:xfrm>
            <a:off x="228600" y="6416675"/>
            <a:ext cx="2895600" cy="365125"/>
          </a:xfrm>
          <a:prstGeom prst="rect">
            <a:avLst/>
          </a:prstGeom>
        </p:spPr>
        <p:txBody>
          <a:bodyPr anchor="ctr"/>
          <a:lstStyle>
            <a:lvl1pPr algn="l" fontAlgn="auto">
              <a:spcBef>
                <a:spcPts val="0"/>
              </a:spcBef>
              <a:spcAft>
                <a:spcPts val="0"/>
              </a:spcAft>
              <a:defRPr sz="1200" i="1">
                <a:latin typeface="+mn-lt"/>
                <a:cs typeface="+mn-cs"/>
              </a:defRPr>
            </a:lvl1pPr>
          </a:lstStyle>
          <a:p>
            <a:pPr>
              <a:defRPr/>
            </a:pPr>
            <a:r>
              <a:rPr lang="en-US"/>
              <a:t>Larson/Farber 4th ed</a:t>
            </a:r>
          </a:p>
        </p:txBody>
      </p:sp>
      <p:sp>
        <p:nvSpPr>
          <p:cNvPr id="8" name="Slide Number Placeholder 5"/>
          <p:cNvSpPr>
            <a:spLocks noGrp="1"/>
          </p:cNvSpPr>
          <p:nvPr>
            <p:ph type="sldNum" sz="quarter" idx="4"/>
          </p:nvPr>
        </p:nvSpPr>
        <p:spPr>
          <a:xfrm>
            <a:off x="6858000" y="6416675"/>
            <a:ext cx="2133600" cy="365125"/>
          </a:xfrm>
          <a:prstGeom prst="rect">
            <a:avLst/>
          </a:prstGeom>
        </p:spPr>
        <p:txBody>
          <a:bodyPr/>
          <a:lstStyle>
            <a:lvl1pPr algn="r" fontAlgn="auto">
              <a:spcBef>
                <a:spcPts val="0"/>
              </a:spcBef>
              <a:spcAft>
                <a:spcPts val="0"/>
              </a:spcAft>
              <a:defRPr>
                <a:latin typeface="+mn-lt"/>
                <a:cs typeface="+mn-cs"/>
              </a:defRPr>
            </a:lvl1pPr>
          </a:lstStyle>
          <a:p>
            <a:pPr>
              <a:defRPr/>
            </a:pPr>
            <a:fld id="{D7410503-A4AC-4120-936A-0D64DAAE1D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Lst>
  <p:transition>
    <p:wipe dir="r"/>
  </p:transition>
  <p:hf hdr="0" dt="0"/>
  <p:txStyles>
    <p:titleStyle>
      <a:lvl1pPr algn="ctr" rtl="0" eaLnBrk="0" fontAlgn="base" hangingPunct="0">
        <a:spcBef>
          <a:spcPct val="0"/>
        </a:spcBef>
        <a:spcAft>
          <a:spcPct val="0"/>
        </a:spcAft>
        <a:defRPr sz="4400" b="1" kern="1200">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1"/>
          </a:solidFill>
          <a:latin typeface="Arial" charset="0"/>
        </a:defRPr>
      </a:lvl6pPr>
      <a:lvl7pPr marL="914400" algn="ctr" rtl="0" eaLnBrk="1" fontAlgn="base" hangingPunct="1">
        <a:spcBef>
          <a:spcPct val="0"/>
        </a:spcBef>
        <a:spcAft>
          <a:spcPct val="0"/>
        </a:spcAft>
        <a:defRPr sz="4400" b="1">
          <a:solidFill>
            <a:schemeClr val="tx1"/>
          </a:solidFill>
          <a:latin typeface="Arial" charset="0"/>
        </a:defRPr>
      </a:lvl7pPr>
      <a:lvl8pPr marL="1371600" algn="ctr" rtl="0" eaLnBrk="1" fontAlgn="base" hangingPunct="1">
        <a:spcBef>
          <a:spcPct val="0"/>
        </a:spcBef>
        <a:spcAft>
          <a:spcPct val="0"/>
        </a:spcAft>
        <a:defRPr sz="4400" b="1">
          <a:solidFill>
            <a:schemeClr val="tx1"/>
          </a:solidFill>
          <a:latin typeface="Arial" charset="0"/>
        </a:defRPr>
      </a:lvl8pPr>
      <a:lvl9pPr marL="1828800" algn="ctr" rtl="0" eaLnBrk="1" fontAlgn="base" hangingPunct="1">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lr>
          <a:schemeClr val="accent1"/>
        </a:buClr>
        <a:buFont typeface="Arial" charset="0"/>
        <a:buChar char="•"/>
        <a:defRPr sz="28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accent1"/>
        </a:buClr>
        <a:buFont typeface="Wingdings" pitchFamily="2" charset="2"/>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Clr>
          <a:schemeClr val="accent1"/>
        </a:buClr>
        <a:buFont typeface="Arial" charset="0"/>
        <a:buChar char="•"/>
        <a:defRPr sz="28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Clr>
          <a:schemeClr val="accent1"/>
        </a:buClr>
        <a:buFont typeface="Arial" charset="0"/>
        <a:buChar char="–"/>
        <a:defRPr sz="28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Clr>
          <a:schemeClr val="accent1"/>
        </a:buClr>
        <a:buFont typeface="Arial" charset="0"/>
        <a:buChar char="»"/>
        <a:defRPr sz="2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6.bin"/><Relationship Id="rId18" Type="http://schemas.openxmlformats.org/officeDocument/2006/relationships/image" Target="../media/image11.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vmlDrawing" Target="../drawings/vmlDrawing3.vml"/><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2.bin"/><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image" Target="../media/image20.png"/><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5.bin"/><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16.bin"/><Relationship Id="rId4" Type="http://schemas.openxmlformats.org/officeDocument/2006/relationships/image" Target="../media/image21.wmf"/></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5.xml"/><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18.bin"/><Relationship Id="rId4" Type="http://schemas.openxmlformats.org/officeDocument/2006/relationships/image" Target="../media/image29.wmf"/></Relationships>
</file>

<file path=ppt/slides/_rels/slide2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3.wmf"/><Relationship Id="rId5" Type="http://schemas.openxmlformats.org/officeDocument/2006/relationships/oleObject" Target="../embeddings/oleObject21.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23.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6.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8.wmf"/><Relationship Id="rId2" Type="http://schemas.openxmlformats.org/officeDocument/2006/relationships/slideLayout" Target="../slideLayouts/slideLayout5.xml"/><Relationship Id="rId1" Type="http://schemas.openxmlformats.org/officeDocument/2006/relationships/vmlDrawing" Target="../drawings/vmlDrawing10.vml"/><Relationship Id="rId6" Type="http://schemas.openxmlformats.org/officeDocument/2006/relationships/oleObject" Target="../embeddings/oleObject26.bin"/><Relationship Id="rId5" Type="http://schemas.openxmlformats.org/officeDocument/2006/relationships/image" Target="../media/image37.wmf"/><Relationship Id="rId4" Type="http://schemas.openxmlformats.org/officeDocument/2006/relationships/oleObject" Target="../embeddings/oleObject25.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vmlDrawing" Target="../drawings/vmlDrawing11.vml"/><Relationship Id="rId5" Type="http://schemas.openxmlformats.org/officeDocument/2006/relationships/image" Target="../media/image39.wmf"/><Relationship Id="rId4" Type="http://schemas.openxmlformats.org/officeDocument/2006/relationships/oleObject" Target="../embeddings/oleObject27.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1.wmf"/><Relationship Id="rId5" Type="http://schemas.openxmlformats.org/officeDocument/2006/relationships/oleObject" Target="../embeddings/oleObject29.bin"/><Relationship Id="rId4" Type="http://schemas.openxmlformats.org/officeDocument/2006/relationships/image" Target="../media/image40.wmf"/></Relationships>
</file>

<file path=ppt/slides/_rels/slide3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slideLayout" Target="../slideLayouts/slideLayout5.xml"/><Relationship Id="rId1" Type="http://schemas.openxmlformats.org/officeDocument/2006/relationships/vmlDrawing" Target="../drawings/vmlDrawing13.vml"/><Relationship Id="rId5" Type="http://schemas.openxmlformats.org/officeDocument/2006/relationships/image" Target="../media/image42.wmf"/><Relationship Id="rId4" Type="http://schemas.openxmlformats.org/officeDocument/2006/relationships/oleObject" Target="../embeddings/oleObject30.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5.wmf"/><Relationship Id="rId5" Type="http://schemas.openxmlformats.org/officeDocument/2006/relationships/oleObject" Target="../embeddings/oleObject32.bin"/><Relationship Id="rId4" Type="http://schemas.openxmlformats.org/officeDocument/2006/relationships/image" Target="../media/image44.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5.xml"/><Relationship Id="rId1" Type="http://schemas.openxmlformats.org/officeDocument/2006/relationships/vmlDrawing" Target="../drawings/vmlDrawing15.vml"/><Relationship Id="rId6" Type="http://schemas.openxmlformats.org/officeDocument/2006/relationships/image" Target="../media/image47.wmf"/><Relationship Id="rId5" Type="http://schemas.openxmlformats.org/officeDocument/2006/relationships/oleObject" Target="../embeddings/oleObject34.bin"/><Relationship Id="rId4" Type="http://schemas.openxmlformats.org/officeDocument/2006/relationships/image" Target="../media/image46.emf"/></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vmlDrawing" Target="../drawings/vmlDrawing16.vml"/><Relationship Id="rId5" Type="http://schemas.openxmlformats.org/officeDocument/2006/relationships/image" Target="../media/image48.wmf"/><Relationship Id="rId4" Type="http://schemas.openxmlformats.org/officeDocument/2006/relationships/oleObject" Target="../embeddings/oleObject35.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50.wmf"/><Relationship Id="rId5" Type="http://schemas.openxmlformats.org/officeDocument/2006/relationships/oleObject" Target="../embeddings/oleObject37.bin"/><Relationship Id="rId4" Type="http://schemas.openxmlformats.org/officeDocument/2006/relationships/image" Target="../media/image49.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38.bin"/><Relationship Id="rId7" Type="http://schemas.openxmlformats.org/officeDocument/2006/relationships/image" Target="../media/image52.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39.bin"/><Relationship Id="rId5" Type="http://schemas.openxmlformats.org/officeDocument/2006/relationships/image" Target="../media/image53.png"/><Relationship Id="rId4" Type="http://schemas.openxmlformats.org/officeDocument/2006/relationships/image" Target="../media/image51.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5.xml"/><Relationship Id="rId1" Type="http://schemas.openxmlformats.org/officeDocument/2006/relationships/vmlDrawing" Target="../drawings/vmlDrawing19.vml"/><Relationship Id="rId4" Type="http://schemas.openxmlformats.org/officeDocument/2006/relationships/image" Target="../media/image54.wmf"/></Relationships>
</file>

<file path=ppt/slides/_rels/slide43.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5.xml"/><Relationship Id="rId1" Type="http://schemas.openxmlformats.org/officeDocument/2006/relationships/vmlDrawing" Target="../drawings/vmlDrawing20.vml"/><Relationship Id="rId6" Type="http://schemas.openxmlformats.org/officeDocument/2006/relationships/image" Target="../media/image56.wmf"/><Relationship Id="rId5" Type="http://schemas.openxmlformats.org/officeDocument/2006/relationships/oleObject" Target="../embeddings/oleObject42.bin"/><Relationship Id="rId4" Type="http://schemas.openxmlformats.org/officeDocument/2006/relationships/image" Target="../media/image55.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9.wmf"/><Relationship Id="rId5" Type="http://schemas.openxmlformats.org/officeDocument/2006/relationships/oleObject" Target="../embeddings/oleObject45.bin"/><Relationship Id="rId4" Type="http://schemas.openxmlformats.org/officeDocument/2006/relationships/image" Target="../media/image58.w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64.wmf"/><Relationship Id="rId3" Type="http://schemas.openxmlformats.org/officeDocument/2006/relationships/notesSlide" Target="../notesSlides/notesSlide8.xml"/><Relationship Id="rId7" Type="http://schemas.openxmlformats.org/officeDocument/2006/relationships/image" Target="../media/image61.wmf"/><Relationship Id="rId12" Type="http://schemas.openxmlformats.org/officeDocument/2006/relationships/oleObject" Target="../embeddings/oleObject50.bin"/><Relationship Id="rId2" Type="http://schemas.openxmlformats.org/officeDocument/2006/relationships/slideLayout" Target="../slideLayouts/slideLayout5.xml"/><Relationship Id="rId1" Type="http://schemas.openxmlformats.org/officeDocument/2006/relationships/vmlDrawing" Target="../drawings/vmlDrawing22.vml"/><Relationship Id="rId6" Type="http://schemas.openxmlformats.org/officeDocument/2006/relationships/oleObject" Target="../embeddings/oleObject47.bin"/><Relationship Id="rId11" Type="http://schemas.openxmlformats.org/officeDocument/2006/relationships/image" Target="../media/image63.wmf"/><Relationship Id="rId5" Type="http://schemas.openxmlformats.org/officeDocument/2006/relationships/image" Target="../media/image60.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62.w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image" Target="../media/image6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5.xml"/><Relationship Id="rId1" Type="http://schemas.openxmlformats.org/officeDocument/2006/relationships/vmlDrawing" Target="../drawings/vmlDrawing23.vml"/><Relationship Id="rId6" Type="http://schemas.openxmlformats.org/officeDocument/2006/relationships/image" Target="../media/image67.wmf"/><Relationship Id="rId5" Type="http://schemas.openxmlformats.org/officeDocument/2006/relationships/oleObject" Target="../embeddings/oleObject52.bin"/><Relationship Id="rId4" Type="http://schemas.openxmlformats.org/officeDocument/2006/relationships/image" Target="../media/image66.wmf"/></Relationships>
</file>

<file path=ppt/slides/_rels/slide51.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slideLayout" Target="../slideLayouts/slideLayout5.xml"/><Relationship Id="rId1" Type="http://schemas.openxmlformats.org/officeDocument/2006/relationships/vmlDrawing" Target="../drawings/vmlDrawing24.vml"/><Relationship Id="rId5" Type="http://schemas.openxmlformats.org/officeDocument/2006/relationships/image" Target="../media/image68.wmf"/><Relationship Id="rId4" Type="http://schemas.openxmlformats.org/officeDocument/2006/relationships/oleObject" Target="../embeddings/oleObject53.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image" Target="../media/image71.wmf"/><Relationship Id="rId3" Type="http://schemas.openxmlformats.org/officeDocument/2006/relationships/oleObject" Target="../embeddings/oleObject54.bin"/><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70.wmf"/><Relationship Id="rId5" Type="http://schemas.openxmlformats.org/officeDocument/2006/relationships/oleObject" Target="../embeddings/oleObject55.bin"/><Relationship Id="rId10" Type="http://schemas.openxmlformats.org/officeDocument/2006/relationships/image" Target="../media/image72.wmf"/><Relationship Id="rId4" Type="http://schemas.openxmlformats.org/officeDocument/2006/relationships/image" Target="../media/image69.wmf"/><Relationship Id="rId9" Type="http://schemas.openxmlformats.org/officeDocument/2006/relationships/oleObject" Target="../embeddings/oleObject57.bin"/></Relationships>
</file>

<file path=ppt/slides/_rels/slide57.xml.rels><?xml version="1.0" encoding="UTF-8" standalone="yes"?>
<Relationships xmlns="http://schemas.openxmlformats.org/package/2006/relationships"><Relationship Id="rId8" Type="http://schemas.openxmlformats.org/officeDocument/2006/relationships/image" Target="../media/image75.wmf"/><Relationship Id="rId3" Type="http://schemas.openxmlformats.org/officeDocument/2006/relationships/oleObject" Target="../embeddings/oleObject58.bin"/><Relationship Id="rId7"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74.wmf"/><Relationship Id="rId5" Type="http://schemas.openxmlformats.org/officeDocument/2006/relationships/oleObject" Target="../embeddings/oleObject59.bin"/><Relationship Id="rId10" Type="http://schemas.openxmlformats.org/officeDocument/2006/relationships/image" Target="../media/image76.wmf"/><Relationship Id="rId4" Type="http://schemas.openxmlformats.org/officeDocument/2006/relationships/image" Target="../media/image73.wmf"/><Relationship Id="rId9" Type="http://schemas.openxmlformats.org/officeDocument/2006/relationships/oleObject" Target="../embeddings/oleObject61.bin"/></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5.xml"/><Relationship Id="rId1" Type="http://schemas.openxmlformats.org/officeDocument/2006/relationships/vmlDrawing" Target="../drawings/vmlDrawing27.vml"/><Relationship Id="rId4" Type="http://schemas.openxmlformats.org/officeDocument/2006/relationships/image" Target="../media/image77.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5.xml"/><Relationship Id="rId1" Type="http://schemas.openxmlformats.org/officeDocument/2006/relationships/vmlDrawing" Target="../drawings/vmlDrawing28.vml"/><Relationship Id="rId4" Type="http://schemas.openxmlformats.org/officeDocument/2006/relationships/image" Target="../media/image78.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9.png"/><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64.bin"/><Relationship Id="rId7" Type="http://schemas.openxmlformats.org/officeDocument/2006/relationships/oleObject" Target="../embeddings/oleObject66.bin"/><Relationship Id="rId12" Type="http://schemas.openxmlformats.org/officeDocument/2006/relationships/image" Target="../media/image84.wmf"/><Relationship Id="rId2" Type="http://schemas.openxmlformats.org/officeDocument/2006/relationships/slideLayout" Target="../slideLayouts/slideLayout5.xml"/><Relationship Id="rId1" Type="http://schemas.openxmlformats.org/officeDocument/2006/relationships/vmlDrawing" Target="../drawings/vmlDrawing29.vml"/><Relationship Id="rId6" Type="http://schemas.openxmlformats.org/officeDocument/2006/relationships/image" Target="../media/image81.wmf"/><Relationship Id="rId11" Type="http://schemas.openxmlformats.org/officeDocument/2006/relationships/oleObject" Target="../embeddings/oleObject68.bin"/><Relationship Id="rId5" Type="http://schemas.openxmlformats.org/officeDocument/2006/relationships/oleObject" Target="../embeddings/oleObject65.bin"/><Relationship Id="rId10" Type="http://schemas.openxmlformats.org/officeDocument/2006/relationships/image" Target="../media/image83.wmf"/><Relationship Id="rId4" Type="http://schemas.openxmlformats.org/officeDocument/2006/relationships/image" Target="../media/image80.emf"/><Relationship Id="rId9" Type="http://schemas.openxmlformats.org/officeDocument/2006/relationships/oleObject" Target="../embeddings/oleObject67.bin"/></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5.xml"/><Relationship Id="rId1" Type="http://schemas.openxmlformats.org/officeDocument/2006/relationships/vmlDrawing" Target="../drawings/vmlDrawing30.vml"/><Relationship Id="rId4" Type="http://schemas.openxmlformats.org/officeDocument/2006/relationships/image" Target="../media/image85.emf"/></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5.xml"/><Relationship Id="rId1" Type="http://schemas.openxmlformats.org/officeDocument/2006/relationships/vmlDrawing" Target="../drawings/vmlDrawing31.vml"/><Relationship Id="rId5" Type="http://schemas.openxmlformats.org/officeDocument/2006/relationships/image" Target="../media/image79.png"/><Relationship Id="rId4" Type="http://schemas.openxmlformats.org/officeDocument/2006/relationships/image" Target="../media/image86.w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8" Type="http://schemas.openxmlformats.org/officeDocument/2006/relationships/image" Target="../media/image89.wmf"/><Relationship Id="rId3" Type="http://schemas.openxmlformats.org/officeDocument/2006/relationships/oleObject" Target="../embeddings/oleObject71.bin"/><Relationship Id="rId7" Type="http://schemas.openxmlformats.org/officeDocument/2006/relationships/oleObject" Target="../embeddings/oleObject73.bin"/><Relationship Id="rId12" Type="http://schemas.openxmlformats.org/officeDocument/2006/relationships/image" Target="../media/image91.wmf"/><Relationship Id="rId2" Type="http://schemas.openxmlformats.org/officeDocument/2006/relationships/slideLayout" Target="../slideLayouts/slideLayout5.xml"/><Relationship Id="rId1" Type="http://schemas.openxmlformats.org/officeDocument/2006/relationships/vmlDrawing" Target="../drawings/vmlDrawing32.vml"/><Relationship Id="rId6" Type="http://schemas.openxmlformats.org/officeDocument/2006/relationships/image" Target="../media/image88.wmf"/><Relationship Id="rId11" Type="http://schemas.openxmlformats.org/officeDocument/2006/relationships/oleObject" Target="../embeddings/oleObject75.bin"/><Relationship Id="rId5" Type="http://schemas.openxmlformats.org/officeDocument/2006/relationships/oleObject" Target="../embeddings/oleObject72.bin"/><Relationship Id="rId10" Type="http://schemas.openxmlformats.org/officeDocument/2006/relationships/image" Target="../media/image90.wmf"/><Relationship Id="rId4" Type="http://schemas.openxmlformats.org/officeDocument/2006/relationships/image" Target="../media/image87.emf"/><Relationship Id="rId9" Type="http://schemas.openxmlformats.org/officeDocument/2006/relationships/oleObject" Target="../embeddings/oleObject74.bin"/></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5.xml"/><Relationship Id="rId1" Type="http://schemas.openxmlformats.org/officeDocument/2006/relationships/vmlDrawing" Target="../drawings/vmlDrawing33.vml"/><Relationship Id="rId4" Type="http://schemas.openxmlformats.org/officeDocument/2006/relationships/image" Target="../media/image92.emf"/></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5.xml"/><Relationship Id="rId1" Type="http://schemas.openxmlformats.org/officeDocument/2006/relationships/vmlDrawing" Target="../drawings/vmlDrawing34.vml"/><Relationship Id="rId4" Type="http://schemas.openxmlformats.org/officeDocument/2006/relationships/image" Target="../media/image9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143000" y="12954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atin typeface="Times New Roman" pitchFamily="18" charset="0"/>
            </a:endParaRPr>
          </a:p>
        </p:txBody>
      </p:sp>
      <p:sp>
        <p:nvSpPr>
          <p:cNvPr id="44037" name="Rectangle 4"/>
          <p:cNvSpPr>
            <a:spLocks noChangeArrowheads="1"/>
          </p:cNvSpPr>
          <p:nvPr/>
        </p:nvSpPr>
        <p:spPr bwMode="auto">
          <a:xfrm>
            <a:off x="838200" y="3200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8800" b="1">
              <a:latin typeface="Times New Roman" pitchFamily="18" charset="0"/>
            </a:endParaRPr>
          </a:p>
        </p:txBody>
      </p:sp>
      <p:pic>
        <p:nvPicPr>
          <p:cNvPr id="44041" name="Picture 9" descr="Larson_0321693620_R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700088"/>
            <a:ext cx="4176713" cy="5343525"/>
          </a:xfrm>
          <a:prstGeom prst="rect">
            <a:avLst/>
          </a:prstGeom>
          <a:noFill/>
          <a:extLst>
            <a:ext uri="{909E8E84-426E-40DD-AFC4-6F175D3DCCD1}">
              <a14:hiddenFill xmlns:a14="http://schemas.microsoft.com/office/drawing/2010/main">
                <a:solidFill>
                  <a:srgbClr val="FFFFFF"/>
                </a:solidFill>
              </a14:hiddenFill>
            </a:ext>
          </a:extLst>
        </p:spPr>
      </p:pic>
      <p:sp>
        <p:nvSpPr>
          <p:cNvPr id="44042" name="Rectangle 2"/>
          <p:cNvSpPr>
            <a:spLocks noChangeArrowheads="1"/>
          </p:cNvSpPr>
          <p:nvPr/>
        </p:nvSpPr>
        <p:spPr bwMode="auto">
          <a:xfrm>
            <a:off x="228600" y="533400"/>
            <a:ext cx="4191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4800"/>
              <a:t>Chapter</a:t>
            </a:r>
          </a:p>
        </p:txBody>
      </p:sp>
      <p:sp>
        <p:nvSpPr>
          <p:cNvPr id="44043" name="Rectangle 3"/>
          <p:cNvSpPr>
            <a:spLocks noChangeArrowheads="1"/>
          </p:cNvSpPr>
          <p:nvPr/>
        </p:nvSpPr>
        <p:spPr bwMode="auto">
          <a:xfrm>
            <a:off x="228600" y="1905000"/>
            <a:ext cx="419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accent1"/>
              </a:buClr>
              <a:buFont typeface="Arial" charset="0"/>
              <a:buNone/>
            </a:pPr>
            <a:r>
              <a:rPr lang="en-US" sz="3200">
                <a:cs typeface="Times New Roman" pitchFamily="18" charset="0"/>
              </a:rPr>
              <a:t>Hypothesis Testing with Two Samples</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9270003-9DBD-4F7F-9D3E-9DE0CF0D7F15}" type="slidenum">
              <a:rPr lang="en-US" sz="1200"/>
              <a:pPr algn="r" eaLnBrk="1" hangingPunct="1"/>
              <a:t>1</a:t>
            </a:fld>
            <a:r>
              <a:rPr lang="en-US" sz="1200"/>
              <a:t> of 70</a:t>
            </a:r>
          </a:p>
        </p:txBody>
      </p:sp>
      <p:pic>
        <p:nvPicPr>
          <p:cNvPr id="44045" name="Picture 13" descr="pearson_ppt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292850"/>
            <a:ext cx="1295400" cy="488950"/>
          </a:xfrm>
          <a:prstGeom prst="rect">
            <a:avLst/>
          </a:prstGeom>
          <a:noFill/>
          <a:extLst>
            <a:ext uri="{909E8E84-426E-40DD-AFC4-6F175D3DCCD1}">
              <a14:hiddenFill xmlns:a14="http://schemas.microsoft.com/office/drawing/2010/main">
                <a:solidFill>
                  <a:srgbClr val="FFFFFF"/>
                </a:solidFill>
              </a14:hiddenFill>
            </a:ext>
          </a:extLst>
        </p:spPr>
      </p:pic>
      <p:pic>
        <p:nvPicPr>
          <p:cNvPr id="44046" name="Picture 4" descr="chapter_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685800"/>
            <a:ext cx="10207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7" name="Text Box 5"/>
          <p:cNvSpPr txBox="1">
            <a:spLocks noChangeArrowheads="1"/>
          </p:cNvSpPr>
          <p:nvPr/>
        </p:nvSpPr>
        <p:spPr bwMode="auto">
          <a:xfrm>
            <a:off x="2865438" y="685800"/>
            <a:ext cx="68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6600">
                <a:solidFill>
                  <a:schemeClr val="bg1"/>
                </a:solidFill>
              </a:rPr>
              <a:t>8</a:t>
            </a:r>
          </a:p>
        </p:txBody>
      </p:sp>
      <p:sp>
        <p:nvSpPr>
          <p:cNvPr id="10" name="Footer Placeholder 9"/>
          <p:cNvSpPr>
            <a:spLocks/>
          </p:cNvSpPr>
          <p:nvPr/>
        </p:nvSpPr>
        <p:spPr bwMode="auto">
          <a:xfrm>
            <a:off x="1525588" y="6307138"/>
            <a:ext cx="24717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Font typeface="Symbol" pitchFamily="18" charset="2"/>
              <a:buChar char="ã"/>
            </a:pPr>
            <a:r>
              <a:rPr lang="en-US" sz="1200">
                <a:sym typeface="Symbol" pitchFamily="18" charset="2"/>
              </a:rPr>
              <a:t> 2012 Pearson Education, Inc.</a:t>
            </a:r>
          </a:p>
          <a:p>
            <a:pPr>
              <a:buFont typeface="Symbol" pitchFamily="18" charset="2"/>
              <a:buNone/>
            </a:pPr>
            <a:r>
              <a:rPr lang="en-US" sz="1200">
                <a:sym typeface="Symbol" pitchFamily="18" charset="2"/>
              </a:rPr>
              <a:t>All rights reserved.</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3"/>
          <p:cNvSpPr>
            <a:spLocks noGrp="1" noChangeArrowheads="1"/>
          </p:cNvSpPr>
          <p:nvPr>
            <p:ph type="title"/>
          </p:nvPr>
        </p:nvSpPr>
        <p:spPr>
          <a:noFill/>
        </p:spPr>
        <p:txBody>
          <a:bodyPr/>
          <a:lstStyle/>
          <a:p>
            <a:pPr eaLnBrk="1" hangingPunct="1"/>
            <a:r>
              <a:rPr lang="en-US" smtClean="0"/>
              <a:t>Two Sample Hypothesis Test with Independent Samples</a:t>
            </a:r>
          </a:p>
        </p:txBody>
      </p:sp>
      <p:sp>
        <p:nvSpPr>
          <p:cNvPr id="53251" name="TextBox 4"/>
          <p:cNvSpPr txBox="1">
            <a:spLocks noChangeArrowheads="1"/>
          </p:cNvSpPr>
          <p:nvPr/>
        </p:nvSpPr>
        <p:spPr bwMode="auto">
          <a:xfrm>
            <a:off x="685800" y="2133600"/>
            <a:ext cx="25146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i="1">
                <a:latin typeface="Times New Roman" pitchFamily="18" charset="0"/>
              </a:rPr>
              <a:t>H</a:t>
            </a:r>
            <a:r>
              <a:rPr lang="en-US" sz="2800" baseline="-25000">
                <a:latin typeface="Times New Roman" pitchFamily="18" charset="0"/>
              </a:rPr>
              <a:t>0</a:t>
            </a:r>
            <a:r>
              <a:rPr lang="en-US" sz="2800">
                <a:latin typeface="Times New Roman" pitchFamily="18" charset="0"/>
              </a:rPr>
              <a:t>: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1</a:t>
            </a:r>
            <a:r>
              <a:rPr lang="en-US" sz="2800">
                <a:latin typeface="Times New Roman" pitchFamily="18" charset="0"/>
                <a:cs typeface="Times New Roman" pitchFamily="18" charset="0"/>
              </a:rPr>
              <a:t> =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2</a:t>
            </a:r>
          </a:p>
          <a:p>
            <a:pPr eaLnBrk="1" hangingPunct="1"/>
            <a:r>
              <a:rPr lang="en-US" sz="2800" i="1">
                <a:latin typeface="Times New Roman" pitchFamily="18" charset="0"/>
              </a:rPr>
              <a:t>H</a:t>
            </a:r>
            <a:r>
              <a:rPr lang="en-US" sz="2800" baseline="-25000">
                <a:latin typeface="Times New Roman" pitchFamily="18" charset="0"/>
              </a:rPr>
              <a:t>a</a:t>
            </a:r>
            <a:r>
              <a:rPr lang="en-US" sz="2800">
                <a:latin typeface="Times New Roman" pitchFamily="18" charset="0"/>
              </a:rPr>
              <a:t>: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1</a:t>
            </a:r>
            <a:r>
              <a:rPr lang="en-US" sz="2800">
                <a:latin typeface="Times New Roman" pitchFamily="18" charset="0"/>
                <a:cs typeface="Times New Roman" pitchFamily="18" charset="0"/>
              </a:rPr>
              <a:t> ≠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  </a:t>
            </a:r>
            <a:endParaRPr lang="en-US" sz="2800" baseline="-25000">
              <a:latin typeface="Times New Roman" pitchFamily="18" charset="0"/>
            </a:endParaRPr>
          </a:p>
        </p:txBody>
      </p:sp>
      <p:sp>
        <p:nvSpPr>
          <p:cNvPr id="53252" name="TextBox 5"/>
          <p:cNvSpPr txBox="1">
            <a:spLocks noChangeArrowheads="1"/>
          </p:cNvSpPr>
          <p:nvPr/>
        </p:nvSpPr>
        <p:spPr bwMode="auto">
          <a:xfrm>
            <a:off x="3238500" y="2133600"/>
            <a:ext cx="25146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i="1">
                <a:latin typeface="Times New Roman" pitchFamily="18" charset="0"/>
              </a:rPr>
              <a:t>H</a:t>
            </a:r>
            <a:r>
              <a:rPr lang="en-US" sz="2800" baseline="-25000">
                <a:latin typeface="Times New Roman" pitchFamily="18" charset="0"/>
              </a:rPr>
              <a:t>0</a:t>
            </a:r>
            <a:r>
              <a:rPr lang="en-US" sz="2800">
                <a:latin typeface="Times New Roman" pitchFamily="18" charset="0"/>
              </a:rPr>
              <a:t>: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1</a:t>
            </a:r>
            <a:r>
              <a:rPr lang="en-US" sz="2800">
                <a:latin typeface="Times New Roman" pitchFamily="18" charset="0"/>
                <a:cs typeface="Times New Roman" pitchFamily="18" charset="0"/>
              </a:rPr>
              <a:t> ≤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2</a:t>
            </a:r>
          </a:p>
          <a:p>
            <a:pPr eaLnBrk="1" hangingPunct="1"/>
            <a:r>
              <a:rPr lang="en-US" sz="2800" i="1">
                <a:latin typeface="Times New Roman" pitchFamily="18" charset="0"/>
              </a:rPr>
              <a:t>H</a:t>
            </a:r>
            <a:r>
              <a:rPr lang="en-US" sz="2800" baseline="-25000">
                <a:latin typeface="Times New Roman" pitchFamily="18" charset="0"/>
              </a:rPr>
              <a:t>a</a:t>
            </a:r>
            <a:r>
              <a:rPr lang="en-US" sz="2800">
                <a:latin typeface="Times New Roman" pitchFamily="18" charset="0"/>
              </a:rPr>
              <a:t>: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1</a:t>
            </a:r>
            <a:r>
              <a:rPr lang="en-US" sz="2800">
                <a:latin typeface="Times New Roman" pitchFamily="18" charset="0"/>
                <a:cs typeface="Times New Roman" pitchFamily="18" charset="0"/>
              </a:rPr>
              <a:t> &gt;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  </a:t>
            </a:r>
            <a:endParaRPr lang="en-US" sz="2800" baseline="-25000">
              <a:latin typeface="Times New Roman" pitchFamily="18" charset="0"/>
            </a:endParaRPr>
          </a:p>
        </p:txBody>
      </p:sp>
      <p:sp>
        <p:nvSpPr>
          <p:cNvPr id="53253" name="TextBox 6"/>
          <p:cNvSpPr txBox="1">
            <a:spLocks noChangeArrowheads="1"/>
          </p:cNvSpPr>
          <p:nvPr/>
        </p:nvSpPr>
        <p:spPr bwMode="auto">
          <a:xfrm>
            <a:off x="5791200" y="2133600"/>
            <a:ext cx="25146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i="1">
                <a:latin typeface="Times New Roman" pitchFamily="18" charset="0"/>
              </a:rPr>
              <a:t>H</a:t>
            </a:r>
            <a:r>
              <a:rPr lang="en-US" sz="2800" baseline="-25000">
                <a:latin typeface="Times New Roman" pitchFamily="18" charset="0"/>
              </a:rPr>
              <a:t>0</a:t>
            </a:r>
            <a:r>
              <a:rPr lang="en-US" sz="2800">
                <a:latin typeface="Times New Roman" pitchFamily="18" charset="0"/>
              </a:rPr>
              <a:t>: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1</a:t>
            </a:r>
            <a:r>
              <a:rPr lang="en-US" sz="2800">
                <a:latin typeface="Times New Roman" pitchFamily="18" charset="0"/>
                <a:cs typeface="Times New Roman" pitchFamily="18" charset="0"/>
              </a:rPr>
              <a:t> ≥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2</a:t>
            </a:r>
          </a:p>
          <a:p>
            <a:pPr eaLnBrk="1" hangingPunct="1"/>
            <a:r>
              <a:rPr lang="en-US" sz="2800" i="1">
                <a:latin typeface="Times New Roman" pitchFamily="18" charset="0"/>
              </a:rPr>
              <a:t>H</a:t>
            </a:r>
            <a:r>
              <a:rPr lang="en-US" sz="2800" baseline="-25000">
                <a:latin typeface="Times New Roman" pitchFamily="18" charset="0"/>
              </a:rPr>
              <a:t>a</a:t>
            </a:r>
            <a:r>
              <a:rPr lang="en-US" sz="2800">
                <a:latin typeface="Times New Roman" pitchFamily="18" charset="0"/>
              </a:rPr>
              <a:t>: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1</a:t>
            </a:r>
            <a:r>
              <a:rPr lang="en-US" sz="2800">
                <a:latin typeface="Times New Roman" pitchFamily="18" charset="0"/>
                <a:cs typeface="Times New Roman" pitchFamily="18" charset="0"/>
              </a:rPr>
              <a:t> &lt;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  </a:t>
            </a:r>
            <a:endParaRPr lang="en-US" sz="2800" baseline="-25000">
              <a:latin typeface="Times New Roman" pitchFamily="18" charset="0"/>
            </a:endParaRPr>
          </a:p>
        </p:txBody>
      </p:sp>
      <p:sp>
        <p:nvSpPr>
          <p:cNvPr id="8" name="Left Brace 7"/>
          <p:cNvSpPr/>
          <p:nvPr/>
        </p:nvSpPr>
        <p:spPr>
          <a:xfrm>
            <a:off x="609600" y="2147888"/>
            <a:ext cx="130175" cy="94297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3255" name="TextBox 10"/>
          <p:cNvSpPr txBox="1">
            <a:spLocks noChangeArrowheads="1"/>
          </p:cNvSpPr>
          <p:nvPr/>
        </p:nvSpPr>
        <p:spPr bwMode="auto">
          <a:xfrm>
            <a:off x="685800" y="3873500"/>
            <a:ext cx="7620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Regardless of which hypotheses you use, you always assume there is no difference between the population means, or</a:t>
            </a:r>
            <a:r>
              <a:rPr lang="el-GR" sz="2800">
                <a:latin typeface="Times New Roman" pitchFamily="18" charset="0"/>
                <a:cs typeface="Times New Roman" pitchFamily="18" charset="0"/>
              </a:rPr>
              <a:t> μ</a:t>
            </a:r>
            <a:r>
              <a:rPr lang="en-US" sz="2800" baseline="-25000">
                <a:latin typeface="Times New Roman" pitchFamily="18" charset="0"/>
                <a:cs typeface="Times New Roman" pitchFamily="18" charset="0"/>
              </a:rPr>
              <a:t>1</a:t>
            </a:r>
            <a:r>
              <a:rPr lang="en-US" sz="2800">
                <a:latin typeface="Times New Roman" pitchFamily="18" charset="0"/>
                <a:cs typeface="Times New Roman" pitchFamily="18" charset="0"/>
              </a:rPr>
              <a:t> = </a:t>
            </a:r>
            <a:r>
              <a:rPr lang="el-GR" sz="2800">
                <a:latin typeface="Times New Roman" pitchFamily="18" charset="0"/>
                <a:cs typeface="Times New Roman" pitchFamily="18" charset="0"/>
              </a:rPr>
              <a:t>μ</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a:t>
            </a:r>
            <a:r>
              <a:rPr lang="en-US" sz="2800">
                <a:latin typeface="Times New Roman" pitchFamily="18" charset="0"/>
              </a:rPr>
              <a:t> </a:t>
            </a:r>
          </a:p>
        </p:txBody>
      </p:sp>
      <p:sp>
        <p:nvSpPr>
          <p:cNvPr id="11" name="Left Brace 10"/>
          <p:cNvSpPr/>
          <p:nvPr/>
        </p:nvSpPr>
        <p:spPr>
          <a:xfrm>
            <a:off x="3171825" y="2147888"/>
            <a:ext cx="130175" cy="94297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Left Brace 11"/>
          <p:cNvSpPr/>
          <p:nvPr/>
        </p:nvSpPr>
        <p:spPr>
          <a:xfrm>
            <a:off x="5689600" y="2147888"/>
            <a:ext cx="130175" cy="94297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B7C4F29-9ABA-4FF9-906C-C13D2B5F6AA2}" type="slidenum">
              <a:rPr lang="en-US" sz="1200"/>
              <a:pPr algn="r" eaLnBrk="1" hangingPunct="1"/>
              <a:t>10</a:t>
            </a:fld>
            <a:r>
              <a:rPr lang="en-US" sz="1200"/>
              <a:t> of 70</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lstStyle/>
          <a:p>
            <a:pPr eaLnBrk="1" hangingPunct="1"/>
            <a:r>
              <a:rPr lang="en-US" smtClean="0"/>
              <a:t>Two Sample </a:t>
            </a:r>
            <a:r>
              <a:rPr lang="en-US" i="1" smtClean="0"/>
              <a:t>z</a:t>
            </a:r>
            <a:r>
              <a:rPr lang="en-US" smtClean="0">
                <a:latin typeface="Times New Roman" pitchFamily="18" charset="0"/>
              </a:rPr>
              <a:t>-</a:t>
            </a:r>
            <a:r>
              <a:rPr lang="en-US" smtClean="0"/>
              <a:t>Test for the Difference Between Means</a:t>
            </a:r>
          </a:p>
        </p:txBody>
      </p:sp>
      <p:sp>
        <p:nvSpPr>
          <p:cNvPr id="5" name="Content Placeholder 4"/>
          <p:cNvSpPr>
            <a:spLocks noGrp="1"/>
          </p:cNvSpPr>
          <p:nvPr>
            <p:ph idx="1"/>
          </p:nvPr>
        </p:nvSpPr>
        <p:spPr>
          <a:xfrm>
            <a:off x="457200" y="1752600"/>
            <a:ext cx="8229600" cy="3657600"/>
          </a:xfrm>
        </p:spPr>
        <p:txBody>
          <a:bodyPr/>
          <a:lstStyle/>
          <a:p>
            <a:pPr marL="0" indent="0" eaLnBrk="1" hangingPunct="1">
              <a:buFont typeface="Arial" charset="0"/>
              <a:buNone/>
              <a:defRPr/>
            </a:pPr>
            <a:r>
              <a:rPr lang="en-US" dirty="0" smtClean="0"/>
              <a:t>Three conditions are necessary to perform a </a:t>
            </a:r>
            <a:r>
              <a:rPr lang="en-US" i="1" dirty="0" smtClean="0"/>
              <a:t>z-</a:t>
            </a:r>
            <a:r>
              <a:rPr lang="en-US" dirty="0" smtClean="0"/>
              <a:t>test for the difference between two population means </a:t>
            </a:r>
            <a:r>
              <a:rPr lang="el-GR" dirty="0" smtClean="0"/>
              <a:t>μ</a:t>
            </a:r>
            <a:r>
              <a:rPr lang="en-US" baseline="-25000" dirty="0" smtClean="0"/>
              <a:t>1</a:t>
            </a:r>
            <a:r>
              <a:rPr lang="en-US" dirty="0" smtClean="0"/>
              <a:t> and </a:t>
            </a:r>
            <a:r>
              <a:rPr lang="el-GR" dirty="0" smtClean="0"/>
              <a:t>μ</a:t>
            </a:r>
            <a:r>
              <a:rPr lang="en-US" baseline="-25000" dirty="0" smtClean="0"/>
              <a:t>2</a:t>
            </a:r>
            <a:r>
              <a:rPr lang="en-US" dirty="0" smtClean="0"/>
              <a:t>.</a:t>
            </a:r>
          </a:p>
          <a:p>
            <a:pPr marL="533400" indent="-533400" eaLnBrk="1" hangingPunct="1">
              <a:spcBef>
                <a:spcPct val="35000"/>
              </a:spcBef>
              <a:buFont typeface="Wingdings" pitchFamily="2" charset="2"/>
              <a:buAutoNum type="arabicPeriod"/>
              <a:defRPr/>
            </a:pPr>
            <a:r>
              <a:rPr lang="en-US" dirty="0" smtClean="0"/>
              <a:t>The samples must be randomly selected.</a:t>
            </a:r>
          </a:p>
          <a:p>
            <a:pPr marL="533400" indent="-533400" eaLnBrk="1" hangingPunct="1">
              <a:spcBef>
                <a:spcPct val="35000"/>
              </a:spcBef>
              <a:buFont typeface="Wingdings" pitchFamily="2" charset="2"/>
              <a:buAutoNum type="arabicPeriod"/>
              <a:defRPr/>
            </a:pPr>
            <a:r>
              <a:rPr lang="en-US" dirty="0" smtClean="0"/>
              <a:t>The samples must be independent.  </a:t>
            </a:r>
          </a:p>
          <a:p>
            <a:pPr marL="533400" indent="-533400" eaLnBrk="1" hangingPunct="1">
              <a:spcBef>
                <a:spcPct val="35000"/>
              </a:spcBef>
              <a:buFont typeface="Wingdings" pitchFamily="2" charset="2"/>
              <a:buAutoNum type="arabicPeriod"/>
              <a:defRPr/>
            </a:pPr>
            <a:r>
              <a:rPr lang="en-US" dirty="0" smtClean="0"/>
              <a:t>Each sample size must be at least 30, or, if not, each population must have a normal distribution with a known standard deviation.</a:t>
            </a:r>
          </a:p>
          <a:p>
            <a:pPr eaLnBrk="1" hangingPunct="1">
              <a:buFont typeface="Arial" charset="0"/>
              <a:buNone/>
              <a:defRPr/>
            </a:pPr>
            <a:endParaRPr lang="en-US" dirty="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B56CECE-519D-4F0F-A78B-CDAE476FCF80}" type="slidenum">
              <a:rPr lang="en-US" sz="1200"/>
              <a:pPr algn="r" eaLnBrk="1" hangingPunct="1"/>
              <a:t>11</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 name="Rectangle 2"/>
          <p:cNvSpPr>
            <a:spLocks noGrp="1" noChangeArrowheads="1"/>
          </p:cNvSpPr>
          <p:nvPr>
            <p:ph type="title"/>
          </p:nvPr>
        </p:nvSpPr>
        <p:spPr>
          <a:noFill/>
        </p:spPr>
        <p:txBody>
          <a:bodyPr/>
          <a:lstStyle/>
          <a:p>
            <a:pPr eaLnBrk="1" hangingPunct="1"/>
            <a:r>
              <a:rPr lang="en-US" smtClean="0"/>
              <a:t>Two Sample </a:t>
            </a:r>
            <a:r>
              <a:rPr lang="en-US" i="1" smtClean="0"/>
              <a:t>z</a:t>
            </a:r>
            <a:r>
              <a:rPr lang="en-US" smtClean="0">
                <a:latin typeface="Times New Roman" pitchFamily="18" charset="0"/>
              </a:rPr>
              <a:t>-</a:t>
            </a:r>
            <a:r>
              <a:rPr lang="en-US" smtClean="0"/>
              <a:t>Test for the Difference Between Means</a:t>
            </a:r>
          </a:p>
        </p:txBody>
      </p:sp>
      <p:sp>
        <p:nvSpPr>
          <p:cNvPr id="1035" name="Rectangle 5"/>
          <p:cNvSpPr>
            <a:spLocks noChangeArrowheads="1"/>
          </p:cNvSpPr>
          <p:nvPr/>
        </p:nvSpPr>
        <p:spPr bwMode="auto">
          <a:xfrm>
            <a:off x="457200" y="1371600"/>
            <a:ext cx="83820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SzPct val="75000"/>
            </a:pPr>
            <a:r>
              <a:rPr lang="en-US" sz="2800">
                <a:latin typeface="Times New Roman" pitchFamily="18" charset="0"/>
              </a:rPr>
              <a:t>If these requirements are met, the sampling distribution for           (the difference of the sample means) is a normal distribution with</a:t>
            </a:r>
            <a:endParaRPr lang="en-US" sz="2800" baseline="-25000">
              <a:latin typeface="Times New Roman" pitchFamily="18" charset="0"/>
            </a:endParaRPr>
          </a:p>
        </p:txBody>
      </p:sp>
      <p:graphicFrame>
        <p:nvGraphicFramePr>
          <p:cNvPr id="1064966" name="Object 6"/>
          <p:cNvGraphicFramePr>
            <a:graphicFrameLocks noChangeAspect="1"/>
          </p:cNvGraphicFramePr>
          <p:nvPr/>
        </p:nvGraphicFramePr>
        <p:xfrm>
          <a:off x="1524000" y="2895600"/>
          <a:ext cx="3749675" cy="533400"/>
        </p:xfrm>
        <a:graphic>
          <a:graphicData uri="http://schemas.openxmlformats.org/presentationml/2006/ole">
            <mc:AlternateContent xmlns:mc="http://schemas.openxmlformats.org/markup-compatibility/2006">
              <mc:Choice xmlns:v="urn:schemas-microsoft-com:vml" Requires="v">
                <p:oleObj spid="_x0000_s1064" name="Equation" r:id="rId3" imgW="3035160" imgH="431640" progId="Equation.DSMT4">
                  <p:embed/>
                </p:oleObj>
              </mc:Choice>
              <mc:Fallback>
                <p:oleObj name="Equation" r:id="rId3" imgW="3035160" imgH="43164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895600"/>
                        <a:ext cx="37496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7"/>
          <p:cNvGraphicFramePr>
            <a:graphicFrameLocks noChangeAspect="1"/>
          </p:cNvGraphicFramePr>
          <p:nvPr/>
        </p:nvGraphicFramePr>
        <p:xfrm>
          <a:off x="982663" y="1889125"/>
          <a:ext cx="944562" cy="457200"/>
        </p:xfrm>
        <a:graphic>
          <a:graphicData uri="http://schemas.openxmlformats.org/presentationml/2006/ole">
            <mc:AlternateContent xmlns:mc="http://schemas.openxmlformats.org/markup-compatibility/2006">
              <mc:Choice xmlns:v="urn:schemas-microsoft-com:vml" Requires="v">
                <p:oleObj spid="_x0000_s1065" name="Equation" r:id="rId5" imgW="787320" imgH="380880" progId="Equation.DSMT4">
                  <p:embed/>
                </p:oleObj>
              </mc:Choice>
              <mc:Fallback>
                <p:oleObj name="Equation" r:id="rId5" imgW="787320" imgH="38088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2663" y="1889125"/>
                        <a:ext cx="9445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4969" name="Object 9"/>
          <p:cNvGraphicFramePr>
            <a:graphicFrameLocks noChangeAspect="1"/>
          </p:cNvGraphicFramePr>
          <p:nvPr/>
        </p:nvGraphicFramePr>
        <p:xfrm>
          <a:off x="2819400" y="3492500"/>
          <a:ext cx="3657600" cy="850900"/>
        </p:xfrm>
        <a:graphic>
          <a:graphicData uri="http://schemas.openxmlformats.org/presentationml/2006/ole">
            <mc:AlternateContent xmlns:mc="http://schemas.openxmlformats.org/markup-compatibility/2006">
              <mc:Choice xmlns:v="urn:schemas-microsoft-com:vml" Requires="v">
                <p:oleObj spid="_x0000_s1066" name="Equation" r:id="rId7" imgW="3657600" imgH="850680" progId="Equation.DSMT4">
                  <p:embed/>
                </p:oleObj>
              </mc:Choice>
              <mc:Fallback>
                <p:oleObj name="Equation" r:id="rId7" imgW="3657600" imgH="85068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19400" y="3492500"/>
                        <a:ext cx="36576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32"/>
          <p:cNvGrpSpPr>
            <a:grpSpLocks/>
          </p:cNvGrpSpPr>
          <p:nvPr/>
        </p:nvGrpSpPr>
        <p:grpSpPr bwMode="auto">
          <a:xfrm>
            <a:off x="457200" y="4479925"/>
            <a:ext cx="3276600" cy="954088"/>
            <a:chOff x="3333" y="1427"/>
            <a:chExt cx="2064" cy="601"/>
          </a:xfrm>
        </p:grpSpPr>
        <p:sp>
          <p:nvSpPr>
            <p:cNvPr id="1052" name="Rectangle 30"/>
            <p:cNvSpPr>
              <a:spLocks noChangeArrowheads="1"/>
            </p:cNvSpPr>
            <p:nvPr/>
          </p:nvSpPr>
          <p:spPr bwMode="auto">
            <a:xfrm>
              <a:off x="3333" y="1427"/>
              <a:ext cx="2064"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sz="2800">
                  <a:latin typeface="Times New Roman" pitchFamily="18" charset="0"/>
                </a:rPr>
                <a:t>Sampling distribution for          :           </a:t>
              </a:r>
            </a:p>
          </p:txBody>
        </p:sp>
        <p:graphicFrame>
          <p:nvGraphicFramePr>
            <p:cNvPr id="1033" name="Object 31"/>
            <p:cNvGraphicFramePr>
              <a:graphicFrameLocks noChangeAspect="1"/>
            </p:cNvGraphicFramePr>
            <p:nvPr/>
          </p:nvGraphicFramePr>
          <p:xfrm>
            <a:off x="3717" y="1773"/>
            <a:ext cx="496" cy="240"/>
          </p:xfrm>
          <a:graphic>
            <a:graphicData uri="http://schemas.openxmlformats.org/presentationml/2006/ole">
              <mc:AlternateContent xmlns:mc="http://schemas.openxmlformats.org/markup-compatibility/2006">
                <mc:Choice xmlns:v="urn:schemas-microsoft-com:vml" Requires="v">
                  <p:oleObj spid="_x0000_s1067" name="Equation" r:id="rId9" imgW="787320" imgH="380880" progId="Equation.DSMT4">
                    <p:embed/>
                  </p:oleObj>
                </mc:Choice>
                <mc:Fallback>
                  <p:oleObj name="Equation" r:id="rId9" imgW="787320" imgH="380880" progId="Equation.DSMT4">
                    <p:embed/>
                    <p:pic>
                      <p:nvPicPr>
                        <p:cNvPr id="0" name="Object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17" y="1773"/>
                          <a:ext cx="496"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038" name="TextBox 26"/>
          <p:cNvSpPr txBox="1">
            <a:spLocks noChangeArrowheads="1"/>
          </p:cNvSpPr>
          <p:nvPr/>
        </p:nvSpPr>
        <p:spPr bwMode="auto">
          <a:xfrm>
            <a:off x="457200" y="2819400"/>
            <a:ext cx="1981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Mean:</a:t>
            </a:r>
          </a:p>
        </p:txBody>
      </p:sp>
      <p:sp>
        <p:nvSpPr>
          <p:cNvPr id="1039" name="TextBox 27"/>
          <p:cNvSpPr txBox="1">
            <a:spLocks noChangeArrowheads="1"/>
          </p:cNvSpPr>
          <p:nvPr/>
        </p:nvSpPr>
        <p:spPr bwMode="auto">
          <a:xfrm>
            <a:off x="457200" y="3657600"/>
            <a:ext cx="3276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Standard error:</a:t>
            </a:r>
          </a:p>
        </p:txBody>
      </p:sp>
      <p:grpSp>
        <p:nvGrpSpPr>
          <p:cNvPr id="3" name="Group 26"/>
          <p:cNvGrpSpPr>
            <a:grpSpLocks/>
          </p:cNvGrpSpPr>
          <p:nvPr/>
        </p:nvGrpSpPr>
        <p:grpSpPr bwMode="auto">
          <a:xfrm>
            <a:off x="2987675" y="4778375"/>
            <a:ext cx="4814888" cy="1714500"/>
            <a:chOff x="1066800" y="3813175"/>
            <a:chExt cx="7486650" cy="2663826"/>
          </a:xfrm>
        </p:grpSpPr>
        <p:sp>
          <p:nvSpPr>
            <p:cNvPr id="1042" name="Freeform 4"/>
            <p:cNvSpPr>
              <a:spLocks/>
            </p:cNvSpPr>
            <p:nvPr/>
          </p:nvSpPr>
          <p:spPr bwMode="auto">
            <a:xfrm>
              <a:off x="1262063" y="3813175"/>
              <a:ext cx="6383337" cy="2209800"/>
            </a:xfrm>
            <a:custGeom>
              <a:avLst/>
              <a:gdLst>
                <a:gd name="T0" fmla="*/ 0 w 4502"/>
                <a:gd name="T1" fmla="*/ 2147483647 h 1559"/>
                <a:gd name="T2" fmla="*/ 2147483647 w 4502"/>
                <a:gd name="T3" fmla="*/ 2147483647 h 1559"/>
                <a:gd name="T4" fmla="*/ 2147483647 w 4502"/>
                <a:gd name="T5" fmla="*/ 2147483647 h 1559"/>
                <a:gd name="T6" fmla="*/ 2147483647 w 4502"/>
                <a:gd name="T7" fmla="*/ 2147483647 h 1559"/>
                <a:gd name="T8" fmla="*/ 2147483647 w 4502"/>
                <a:gd name="T9" fmla="*/ 2147483647 h 1559"/>
                <a:gd name="T10" fmla="*/ 2147483647 w 4502"/>
                <a:gd name="T11" fmla="*/ 2147483647 h 1559"/>
                <a:gd name="T12" fmla="*/ 2147483647 w 4502"/>
                <a:gd name="T13" fmla="*/ 2147483647 h 1559"/>
                <a:gd name="T14" fmla="*/ 2147483647 w 4502"/>
                <a:gd name="T15" fmla="*/ 2147483647 h 1559"/>
                <a:gd name="T16" fmla="*/ 2147483647 w 4502"/>
                <a:gd name="T17" fmla="*/ 2147483647 h 1559"/>
                <a:gd name="T18" fmla="*/ 2147483647 w 4502"/>
                <a:gd name="T19" fmla="*/ 2147483647 h 1559"/>
                <a:gd name="T20" fmla="*/ 2147483647 w 4502"/>
                <a:gd name="T21" fmla="*/ 2147483647 h 1559"/>
                <a:gd name="T22" fmla="*/ 2147483647 w 4502"/>
                <a:gd name="T23" fmla="*/ 2147483647 h 1559"/>
                <a:gd name="T24" fmla="*/ 2147483647 w 4502"/>
                <a:gd name="T25" fmla="*/ 2147483647 h 1559"/>
                <a:gd name="T26" fmla="*/ 2147483647 w 4502"/>
                <a:gd name="T27" fmla="*/ 2147483647 h 1559"/>
                <a:gd name="T28" fmla="*/ 2147483647 w 4502"/>
                <a:gd name="T29" fmla="*/ 2147483647 h 1559"/>
                <a:gd name="T30" fmla="*/ 2147483647 w 4502"/>
                <a:gd name="T31" fmla="*/ 2147483647 h 1559"/>
                <a:gd name="T32" fmla="*/ 2147483647 w 4502"/>
                <a:gd name="T33" fmla="*/ 2147483647 h 1559"/>
                <a:gd name="T34" fmla="*/ 2147483647 w 4502"/>
                <a:gd name="T35" fmla="*/ 2147483647 h 1559"/>
                <a:gd name="T36" fmla="*/ 2147483647 w 4502"/>
                <a:gd name="T37" fmla="*/ 2147483647 h 1559"/>
                <a:gd name="T38" fmla="*/ 2147483647 w 4502"/>
                <a:gd name="T39" fmla="*/ 2147483647 h 1559"/>
                <a:gd name="T40" fmla="*/ 2147483647 w 4502"/>
                <a:gd name="T41" fmla="*/ 2147483647 h 1559"/>
                <a:gd name="T42" fmla="*/ 2147483647 w 4502"/>
                <a:gd name="T43" fmla="*/ 2147483647 h 1559"/>
                <a:gd name="T44" fmla="*/ 2147483647 w 4502"/>
                <a:gd name="T45" fmla="*/ 2147483647 h 1559"/>
                <a:gd name="T46" fmla="*/ 2147483647 w 4502"/>
                <a:gd name="T47" fmla="*/ 2147483647 h 1559"/>
                <a:gd name="T48" fmla="*/ 2147483647 w 4502"/>
                <a:gd name="T49" fmla="*/ 2147483647 h 1559"/>
                <a:gd name="T50" fmla="*/ 2147483647 w 4502"/>
                <a:gd name="T51" fmla="*/ 2147483647 h 1559"/>
                <a:gd name="T52" fmla="*/ 2147483647 w 4502"/>
                <a:gd name="T53" fmla="*/ 2147483647 h 1559"/>
                <a:gd name="T54" fmla="*/ 2147483647 w 4502"/>
                <a:gd name="T55" fmla="*/ 2147483647 h 1559"/>
                <a:gd name="T56" fmla="*/ 2147483647 w 4502"/>
                <a:gd name="T57" fmla="*/ 2147483647 h 1559"/>
                <a:gd name="T58" fmla="*/ 2147483647 w 4502"/>
                <a:gd name="T59" fmla="*/ 2147483647 h 1559"/>
                <a:gd name="T60" fmla="*/ 2147483647 w 4502"/>
                <a:gd name="T61" fmla="*/ 2147483647 h 1559"/>
                <a:gd name="T62" fmla="*/ 2147483647 w 4502"/>
                <a:gd name="T63" fmla="*/ 2147483647 h 1559"/>
                <a:gd name="T64" fmla="*/ 2147483647 w 4502"/>
                <a:gd name="T65" fmla="*/ 2147483647 h 1559"/>
                <a:gd name="T66" fmla="*/ 0 w 4502"/>
                <a:gd name="T67" fmla="*/ 2147483647 h 15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02"/>
                <a:gd name="T103" fmla="*/ 0 h 1559"/>
                <a:gd name="T104" fmla="*/ 4502 w 4502"/>
                <a:gd name="T105" fmla="*/ 1559 h 15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02" h="1559">
                  <a:moveTo>
                    <a:pt x="0" y="1559"/>
                  </a:moveTo>
                  <a:lnTo>
                    <a:pt x="93" y="1548"/>
                  </a:lnTo>
                  <a:lnTo>
                    <a:pt x="175" y="1542"/>
                  </a:lnTo>
                  <a:cubicBezTo>
                    <a:pt x="249" y="1535"/>
                    <a:pt x="432" y="1526"/>
                    <a:pt x="536" y="1508"/>
                  </a:cubicBezTo>
                  <a:cubicBezTo>
                    <a:pt x="640" y="1490"/>
                    <a:pt x="706" y="1469"/>
                    <a:pt x="798" y="1435"/>
                  </a:cubicBezTo>
                  <a:cubicBezTo>
                    <a:pt x="890" y="1401"/>
                    <a:pt x="1012" y="1342"/>
                    <a:pt x="1089" y="1301"/>
                  </a:cubicBezTo>
                  <a:cubicBezTo>
                    <a:pt x="1166" y="1260"/>
                    <a:pt x="1212" y="1224"/>
                    <a:pt x="1261" y="1186"/>
                  </a:cubicBezTo>
                  <a:cubicBezTo>
                    <a:pt x="1310" y="1148"/>
                    <a:pt x="1351" y="1106"/>
                    <a:pt x="1383" y="1073"/>
                  </a:cubicBezTo>
                  <a:cubicBezTo>
                    <a:pt x="1415" y="1040"/>
                    <a:pt x="1424" y="1028"/>
                    <a:pt x="1456" y="986"/>
                  </a:cubicBezTo>
                  <a:lnTo>
                    <a:pt x="1575" y="818"/>
                  </a:lnTo>
                  <a:lnTo>
                    <a:pt x="1648" y="694"/>
                  </a:lnTo>
                  <a:lnTo>
                    <a:pt x="1718" y="559"/>
                  </a:lnTo>
                  <a:lnTo>
                    <a:pt x="1788" y="425"/>
                  </a:lnTo>
                  <a:lnTo>
                    <a:pt x="1875" y="273"/>
                  </a:lnTo>
                  <a:cubicBezTo>
                    <a:pt x="1909" y="222"/>
                    <a:pt x="1951" y="158"/>
                    <a:pt x="1993" y="117"/>
                  </a:cubicBezTo>
                  <a:cubicBezTo>
                    <a:pt x="2035" y="76"/>
                    <a:pt x="2083" y="46"/>
                    <a:pt x="2125" y="27"/>
                  </a:cubicBezTo>
                  <a:cubicBezTo>
                    <a:pt x="2167" y="8"/>
                    <a:pt x="2204" y="5"/>
                    <a:pt x="2245" y="3"/>
                  </a:cubicBezTo>
                  <a:cubicBezTo>
                    <a:pt x="2286" y="1"/>
                    <a:pt x="2326" y="0"/>
                    <a:pt x="2371" y="15"/>
                  </a:cubicBezTo>
                  <a:cubicBezTo>
                    <a:pt x="2416" y="30"/>
                    <a:pt x="2470" y="49"/>
                    <a:pt x="2515" y="93"/>
                  </a:cubicBezTo>
                  <a:cubicBezTo>
                    <a:pt x="2560" y="137"/>
                    <a:pt x="2599" y="204"/>
                    <a:pt x="2644" y="279"/>
                  </a:cubicBezTo>
                  <a:cubicBezTo>
                    <a:pt x="2689" y="354"/>
                    <a:pt x="2749" y="475"/>
                    <a:pt x="2784" y="543"/>
                  </a:cubicBezTo>
                  <a:cubicBezTo>
                    <a:pt x="2819" y="611"/>
                    <a:pt x="2822" y="630"/>
                    <a:pt x="2854" y="689"/>
                  </a:cubicBezTo>
                  <a:cubicBezTo>
                    <a:pt x="2886" y="748"/>
                    <a:pt x="2938" y="838"/>
                    <a:pt x="2976" y="896"/>
                  </a:cubicBezTo>
                  <a:lnTo>
                    <a:pt x="3081" y="1037"/>
                  </a:lnTo>
                  <a:cubicBezTo>
                    <a:pt x="3111" y="1074"/>
                    <a:pt x="3130" y="1092"/>
                    <a:pt x="3157" y="1118"/>
                  </a:cubicBezTo>
                  <a:cubicBezTo>
                    <a:pt x="3184" y="1144"/>
                    <a:pt x="3204" y="1164"/>
                    <a:pt x="3244" y="1194"/>
                  </a:cubicBezTo>
                  <a:cubicBezTo>
                    <a:pt x="3284" y="1224"/>
                    <a:pt x="3349" y="1272"/>
                    <a:pt x="3398" y="1301"/>
                  </a:cubicBezTo>
                  <a:lnTo>
                    <a:pt x="3535" y="1368"/>
                  </a:lnTo>
                  <a:lnTo>
                    <a:pt x="3675" y="1424"/>
                  </a:lnTo>
                  <a:lnTo>
                    <a:pt x="3815" y="1464"/>
                  </a:lnTo>
                  <a:cubicBezTo>
                    <a:pt x="3878" y="1480"/>
                    <a:pt x="3970" y="1508"/>
                    <a:pt x="4051" y="1521"/>
                  </a:cubicBezTo>
                  <a:cubicBezTo>
                    <a:pt x="4132" y="1534"/>
                    <a:pt x="4229" y="1537"/>
                    <a:pt x="4304" y="1542"/>
                  </a:cubicBezTo>
                  <a:lnTo>
                    <a:pt x="4502" y="1553"/>
                  </a:lnTo>
                  <a:lnTo>
                    <a:pt x="0" y="1559"/>
                  </a:lnTo>
                  <a:close/>
                </a:path>
              </a:pathLst>
            </a:custGeom>
            <a:solidFill>
              <a:srgbClr val="EDC7AC">
                <a:alpha val="59607"/>
              </a:srgbClr>
            </a:solidFill>
            <a:ln w="22225">
              <a:solidFill>
                <a:schemeClr val="tx1"/>
              </a:solidFill>
              <a:round/>
              <a:headEnd/>
              <a:tailEnd/>
            </a:ln>
          </p:spPr>
          <p:txBody>
            <a:bodyPr wrap="none"/>
            <a:lstStyle/>
            <a:p>
              <a:endParaRPr lang="en-US">
                <a:latin typeface="Times New Roman" pitchFamily="18" charset="0"/>
              </a:endParaRPr>
            </a:p>
          </p:txBody>
        </p:sp>
        <p:sp>
          <p:nvSpPr>
            <p:cNvPr id="1043" name="Line 5"/>
            <p:cNvSpPr>
              <a:spLocks noChangeShapeType="1"/>
            </p:cNvSpPr>
            <p:nvPr/>
          </p:nvSpPr>
          <p:spPr bwMode="auto">
            <a:xfrm>
              <a:off x="1066800" y="6031178"/>
              <a:ext cx="6809132" cy="141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44" name="Line 8"/>
            <p:cNvSpPr>
              <a:spLocks noChangeShapeType="1"/>
            </p:cNvSpPr>
            <p:nvPr/>
          </p:nvSpPr>
          <p:spPr bwMode="auto">
            <a:xfrm>
              <a:off x="3454179" y="5953229"/>
              <a:ext cx="0" cy="2040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45" name="Line 10"/>
            <p:cNvSpPr>
              <a:spLocks noChangeShapeType="1"/>
            </p:cNvSpPr>
            <p:nvPr/>
          </p:nvSpPr>
          <p:spPr bwMode="auto">
            <a:xfrm>
              <a:off x="5463035" y="5953229"/>
              <a:ext cx="0" cy="2040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46" name="Line 13"/>
            <p:cNvSpPr>
              <a:spLocks noChangeShapeType="1"/>
            </p:cNvSpPr>
            <p:nvPr/>
          </p:nvSpPr>
          <p:spPr bwMode="auto">
            <a:xfrm>
              <a:off x="4459316" y="5953229"/>
              <a:ext cx="0" cy="2040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47" name="Line 15"/>
            <p:cNvSpPr>
              <a:spLocks noChangeShapeType="1"/>
            </p:cNvSpPr>
            <p:nvPr/>
          </p:nvSpPr>
          <p:spPr bwMode="auto">
            <a:xfrm flipV="1">
              <a:off x="3451343" y="5050438"/>
              <a:ext cx="9923" cy="912712"/>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48" name="Line 16"/>
            <p:cNvSpPr>
              <a:spLocks noChangeShapeType="1"/>
            </p:cNvSpPr>
            <p:nvPr/>
          </p:nvSpPr>
          <p:spPr bwMode="auto">
            <a:xfrm flipV="1">
              <a:off x="5463035" y="5050438"/>
              <a:ext cx="0" cy="902792"/>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49" name="Oval 30"/>
            <p:cNvSpPr>
              <a:spLocks noChangeArrowheads="1"/>
            </p:cNvSpPr>
            <p:nvPr/>
          </p:nvSpPr>
          <p:spPr bwMode="auto">
            <a:xfrm>
              <a:off x="3429000" y="4953432"/>
              <a:ext cx="76200" cy="76177"/>
            </a:xfrm>
            <a:prstGeom prst="ellipse">
              <a:avLst/>
            </a:prstGeom>
            <a:solidFill>
              <a:schemeClr val="tx1"/>
            </a:solidFill>
            <a:ln w="9525">
              <a:solidFill>
                <a:schemeClr val="tx1"/>
              </a:solidFill>
              <a:round/>
              <a:headEnd/>
              <a:tailEnd/>
            </a:ln>
          </p:spPr>
          <p:txBody>
            <a:bodyPr wrap="none" anchor="ctr"/>
            <a:lstStyle/>
            <a:p>
              <a:endParaRPr lang="en-US">
                <a:latin typeface="Times New Roman" pitchFamily="18" charset="0"/>
              </a:endParaRPr>
            </a:p>
          </p:txBody>
        </p:sp>
        <p:sp>
          <p:nvSpPr>
            <p:cNvPr id="1050" name="Oval 31"/>
            <p:cNvSpPr>
              <a:spLocks noChangeArrowheads="1"/>
            </p:cNvSpPr>
            <p:nvPr/>
          </p:nvSpPr>
          <p:spPr bwMode="auto">
            <a:xfrm>
              <a:off x="5429250" y="5029609"/>
              <a:ext cx="76200" cy="76177"/>
            </a:xfrm>
            <a:prstGeom prst="ellipse">
              <a:avLst/>
            </a:prstGeom>
            <a:solidFill>
              <a:schemeClr val="tx1"/>
            </a:solidFill>
            <a:ln w="9525">
              <a:solidFill>
                <a:schemeClr val="tx1"/>
              </a:solidFill>
              <a:round/>
              <a:headEnd/>
              <a:tailEnd/>
            </a:ln>
          </p:spPr>
          <p:txBody>
            <a:bodyPr wrap="none" anchor="ctr"/>
            <a:lstStyle/>
            <a:p>
              <a:endParaRPr lang="en-US">
                <a:latin typeface="Times New Roman" pitchFamily="18" charset="0"/>
              </a:endParaRPr>
            </a:p>
          </p:txBody>
        </p:sp>
        <p:graphicFrame>
          <p:nvGraphicFramePr>
            <p:cNvPr id="1029" name="Object 51"/>
            <p:cNvGraphicFramePr>
              <a:graphicFrameLocks noChangeAspect="1"/>
            </p:cNvGraphicFramePr>
            <p:nvPr/>
          </p:nvGraphicFramePr>
          <p:xfrm>
            <a:off x="7924800" y="5902960"/>
            <a:ext cx="628650" cy="304800"/>
          </p:xfrm>
          <a:graphic>
            <a:graphicData uri="http://schemas.openxmlformats.org/presentationml/2006/ole">
              <mc:AlternateContent xmlns:mc="http://schemas.openxmlformats.org/markup-compatibility/2006">
                <mc:Choice xmlns:v="urn:schemas-microsoft-com:vml" Requires="v">
                  <p:oleObj spid="_x0000_s1068" name="Equation" r:id="rId11" imgW="787320" imgH="380880" progId="Equation.DSMT4">
                    <p:embed/>
                  </p:oleObj>
                </mc:Choice>
                <mc:Fallback>
                  <p:oleObj name="Equation" r:id="rId11" imgW="787320" imgH="380880" progId="Equation.DSMT4">
                    <p:embed/>
                    <p:pic>
                      <p:nvPicPr>
                        <p:cNvPr id="0" name="Object 5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24800" y="5902960"/>
                          <a:ext cx="6286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0" name="Object 19"/>
            <p:cNvGraphicFramePr>
              <a:graphicFrameLocks noChangeAspect="1"/>
            </p:cNvGraphicFramePr>
            <p:nvPr/>
          </p:nvGraphicFramePr>
          <p:xfrm>
            <a:off x="4088448" y="6096000"/>
            <a:ext cx="860484" cy="304800"/>
          </p:xfrm>
          <a:graphic>
            <a:graphicData uri="http://schemas.openxmlformats.org/presentationml/2006/ole">
              <mc:AlternateContent xmlns:mc="http://schemas.openxmlformats.org/markup-compatibility/2006">
                <mc:Choice xmlns:v="urn:schemas-microsoft-com:vml" Requires="v">
                  <p:oleObj spid="_x0000_s1069" name="Equation" r:id="rId13" imgW="863280" imgH="380880" progId="Equation.DSMT4">
                    <p:embed/>
                  </p:oleObj>
                </mc:Choice>
                <mc:Fallback>
                  <p:oleObj name="Equation" r:id="rId13" imgW="863280" imgH="380880" progId="Equation.DSMT4">
                    <p:embed/>
                    <p:pic>
                      <p:nvPicPr>
                        <p:cNvPr id="0" name="Object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88448" y="6096000"/>
                          <a:ext cx="860484"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1" name="Object 20"/>
            <p:cNvGraphicFramePr>
              <a:graphicFrameLocks noChangeAspect="1"/>
            </p:cNvGraphicFramePr>
            <p:nvPr/>
          </p:nvGraphicFramePr>
          <p:xfrm>
            <a:off x="3031628" y="6035041"/>
            <a:ext cx="803772" cy="441960"/>
          </p:xfrm>
          <a:graphic>
            <a:graphicData uri="http://schemas.openxmlformats.org/presentationml/2006/ole">
              <mc:AlternateContent xmlns:mc="http://schemas.openxmlformats.org/markup-compatibility/2006">
                <mc:Choice xmlns:v="urn:schemas-microsoft-com:vml" Requires="v">
                  <p:oleObj spid="_x0000_s1070" name="Equation" r:id="rId15" imgW="787320" imgH="431640" progId="Equation.DSMT4">
                    <p:embed/>
                  </p:oleObj>
                </mc:Choice>
                <mc:Fallback>
                  <p:oleObj name="Equation" r:id="rId15" imgW="787320" imgH="431640" progId="Equation.DSMT4">
                    <p:embed/>
                    <p:pic>
                      <p:nvPicPr>
                        <p:cNvPr id="0" name="Object 2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31628" y="6035041"/>
                          <a:ext cx="803772" cy="441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2" name="Object 21"/>
            <p:cNvGraphicFramePr>
              <a:graphicFrameLocks noChangeAspect="1"/>
            </p:cNvGraphicFramePr>
            <p:nvPr/>
          </p:nvGraphicFramePr>
          <p:xfrm>
            <a:off x="5236528" y="6035041"/>
            <a:ext cx="639921" cy="441960"/>
          </p:xfrm>
          <a:graphic>
            <a:graphicData uri="http://schemas.openxmlformats.org/presentationml/2006/ole">
              <mc:AlternateContent xmlns:mc="http://schemas.openxmlformats.org/markup-compatibility/2006">
                <mc:Choice xmlns:v="urn:schemas-microsoft-com:vml" Requires="v">
                  <p:oleObj spid="_x0000_s1071" name="Equation" r:id="rId17" imgW="622080" imgH="431640" progId="Equation.DSMT4">
                    <p:embed/>
                  </p:oleObj>
                </mc:Choice>
                <mc:Fallback>
                  <p:oleObj name="Equation" r:id="rId17" imgW="622080" imgH="431640" progId="Equation.DSMT4">
                    <p:embed/>
                    <p:pic>
                      <p:nvPicPr>
                        <p:cNvPr id="0" name="Object 2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36528" y="6035041"/>
                          <a:ext cx="639921" cy="441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51" name="Line 3"/>
            <p:cNvSpPr>
              <a:spLocks noChangeShapeType="1"/>
            </p:cNvSpPr>
            <p:nvPr/>
          </p:nvSpPr>
          <p:spPr bwMode="auto">
            <a:xfrm>
              <a:off x="4449392" y="3841520"/>
              <a:ext cx="0" cy="217265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83D3499C-22EB-464F-B753-C4B09745657F}" type="slidenum">
              <a:rPr lang="en-US" sz="1200"/>
              <a:pPr algn="r" eaLnBrk="1" hangingPunct="1"/>
              <a:t>12</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6496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3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6496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8" grpId="0"/>
      <p:bldP spid="103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noFill/>
        </p:spPr>
        <p:txBody>
          <a:bodyPr/>
          <a:lstStyle/>
          <a:p>
            <a:pPr eaLnBrk="1" hangingPunct="1"/>
            <a:r>
              <a:rPr lang="en-US" smtClean="0"/>
              <a:t>Two Sample </a:t>
            </a:r>
            <a:r>
              <a:rPr lang="en-US" i="1" smtClean="0"/>
              <a:t>z</a:t>
            </a:r>
            <a:r>
              <a:rPr lang="en-US" smtClean="0">
                <a:latin typeface="Times New Roman" pitchFamily="18" charset="0"/>
              </a:rPr>
              <a:t>-</a:t>
            </a:r>
            <a:r>
              <a:rPr lang="en-US" smtClean="0"/>
              <a:t>Test for the Difference Between Means</a:t>
            </a:r>
          </a:p>
        </p:txBody>
      </p:sp>
      <p:sp>
        <p:nvSpPr>
          <p:cNvPr id="2053" name="Content Placeholder 5"/>
          <p:cNvSpPr>
            <a:spLocks noGrp="1"/>
          </p:cNvSpPr>
          <p:nvPr>
            <p:ph idx="1"/>
          </p:nvPr>
        </p:nvSpPr>
        <p:spPr>
          <a:xfrm>
            <a:off x="457200" y="1600200"/>
            <a:ext cx="8229600" cy="4724400"/>
          </a:xfrm>
        </p:spPr>
        <p:txBody>
          <a:bodyPr/>
          <a:lstStyle/>
          <a:p>
            <a:pPr eaLnBrk="1" hangingPunct="1"/>
            <a:r>
              <a:rPr lang="en-US" sz="2600" b="1" smtClean="0"/>
              <a:t>Test statistic </a:t>
            </a:r>
            <a:r>
              <a:rPr lang="en-US" sz="2600" smtClean="0"/>
              <a:t>is            </a:t>
            </a:r>
          </a:p>
          <a:p>
            <a:pPr eaLnBrk="1" hangingPunct="1"/>
            <a:r>
              <a:rPr lang="en-US" sz="2600" smtClean="0"/>
              <a:t>The </a:t>
            </a:r>
            <a:r>
              <a:rPr lang="en-US" sz="2600" b="1" smtClean="0"/>
              <a:t>standardized test statistic </a:t>
            </a:r>
            <a:r>
              <a:rPr lang="en-US" sz="2600" smtClean="0"/>
              <a:t>is</a:t>
            </a:r>
          </a:p>
          <a:p>
            <a:pPr eaLnBrk="1" hangingPunct="1"/>
            <a:endParaRPr lang="en-US" sz="2600" smtClean="0"/>
          </a:p>
          <a:p>
            <a:pPr eaLnBrk="1" hangingPunct="1"/>
            <a:endParaRPr lang="en-US" sz="2600" smtClean="0"/>
          </a:p>
          <a:p>
            <a:pPr eaLnBrk="1" hangingPunct="1"/>
            <a:r>
              <a:rPr lang="en-US" sz="2600" smtClean="0"/>
              <a:t>When the samples are large, you can use </a:t>
            </a:r>
            <a:r>
              <a:rPr lang="en-US" sz="2600" i="1" smtClean="0"/>
              <a:t>s</a:t>
            </a:r>
            <a:r>
              <a:rPr lang="en-US" sz="2600" baseline="-25000" smtClean="0"/>
              <a:t>1 </a:t>
            </a:r>
            <a:r>
              <a:rPr lang="en-US" sz="2600" smtClean="0"/>
              <a:t>and </a:t>
            </a:r>
            <a:r>
              <a:rPr lang="en-US" sz="2600" i="1" smtClean="0"/>
              <a:t>s</a:t>
            </a:r>
            <a:r>
              <a:rPr lang="en-US" sz="2600" baseline="-25000" smtClean="0"/>
              <a:t>2</a:t>
            </a:r>
            <a:r>
              <a:rPr lang="en-US" sz="2600" smtClean="0"/>
              <a:t> in place of </a:t>
            </a:r>
            <a:r>
              <a:rPr lang="en-US" sz="2600" i="1" smtClean="0">
                <a:sym typeface="Symbol" pitchFamily="18" charset="2"/>
              </a:rPr>
              <a:t></a:t>
            </a:r>
            <a:r>
              <a:rPr lang="en-US" sz="2600" baseline="-25000" smtClean="0">
                <a:sym typeface="Symbol" pitchFamily="18" charset="2"/>
              </a:rPr>
              <a:t>1</a:t>
            </a:r>
            <a:r>
              <a:rPr lang="en-US" sz="2600" smtClean="0">
                <a:sym typeface="Symbol" pitchFamily="18" charset="2"/>
              </a:rPr>
              <a:t> and </a:t>
            </a:r>
            <a:r>
              <a:rPr lang="en-US" sz="2600" i="1" smtClean="0">
                <a:sym typeface="Symbol" pitchFamily="18" charset="2"/>
              </a:rPr>
              <a:t></a:t>
            </a:r>
            <a:r>
              <a:rPr lang="en-US" sz="2600" baseline="-25000" smtClean="0">
                <a:sym typeface="Symbol" pitchFamily="18" charset="2"/>
              </a:rPr>
              <a:t>2</a:t>
            </a:r>
            <a:r>
              <a:rPr lang="en-US" sz="2600" smtClean="0">
                <a:sym typeface="Symbol" pitchFamily="18" charset="2"/>
              </a:rPr>
              <a:t>.  If the samples are not large, you can still use a two-sample z-test,</a:t>
            </a:r>
            <a:r>
              <a:rPr lang="en-US" sz="2600" smtClean="0"/>
              <a:t> provided the populations are normally distributed and the population standard deviations are known.</a:t>
            </a:r>
            <a:endParaRPr lang="el-GR" sz="2600" smtClean="0"/>
          </a:p>
        </p:txBody>
      </p:sp>
      <p:graphicFrame>
        <p:nvGraphicFramePr>
          <p:cNvPr id="1065988" name="Object 4"/>
          <p:cNvGraphicFramePr>
            <a:graphicFrameLocks noChangeAspect="1"/>
          </p:cNvGraphicFramePr>
          <p:nvPr/>
        </p:nvGraphicFramePr>
        <p:xfrm>
          <a:off x="1447800" y="2633663"/>
          <a:ext cx="5956300" cy="889000"/>
        </p:xfrm>
        <a:graphic>
          <a:graphicData uri="http://schemas.openxmlformats.org/presentationml/2006/ole">
            <mc:AlternateContent xmlns:mc="http://schemas.openxmlformats.org/markup-compatibility/2006">
              <mc:Choice xmlns:v="urn:schemas-microsoft-com:vml" Requires="v">
                <p:oleObj spid="_x0000_s2061" name="Equation" r:id="rId3" imgW="5956200" imgH="888840" progId="Equation.DSMT4">
                  <p:embed/>
                </p:oleObj>
              </mc:Choice>
              <mc:Fallback>
                <p:oleObj name="Equation" r:id="rId3" imgW="5956200" imgH="8888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633663"/>
                        <a:ext cx="59563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5"/>
          <p:cNvGraphicFramePr>
            <a:graphicFrameLocks noChangeAspect="1"/>
          </p:cNvGraphicFramePr>
          <p:nvPr/>
        </p:nvGraphicFramePr>
        <p:xfrm>
          <a:off x="3097213" y="1700213"/>
          <a:ext cx="787400" cy="381000"/>
        </p:xfrm>
        <a:graphic>
          <a:graphicData uri="http://schemas.openxmlformats.org/presentationml/2006/ole">
            <mc:AlternateContent xmlns:mc="http://schemas.openxmlformats.org/markup-compatibility/2006">
              <mc:Choice xmlns:v="urn:schemas-microsoft-com:vml" Requires="v">
                <p:oleObj spid="_x0000_s2062" name="Equation" r:id="rId5" imgW="787320" imgH="380880" progId="Equation.DSMT4">
                  <p:embed/>
                </p:oleObj>
              </mc:Choice>
              <mc:Fallback>
                <p:oleObj name="Equation" r:id="rId5" imgW="787320" imgH="38088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7213" y="1700213"/>
                        <a:ext cx="7874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610DFB4-0667-452D-9482-6D7898387DB9}" type="slidenum">
              <a:rPr lang="en-US" sz="1200"/>
              <a:pPr algn="r" eaLnBrk="1" hangingPunct="1"/>
              <a:t>13</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6598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5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Using a Two</a:t>
            </a:r>
            <a:r>
              <a:rPr lang="en-US" smtClean="0">
                <a:latin typeface="Times New Roman" pitchFamily="18" charset="0"/>
              </a:rPr>
              <a:t>-</a:t>
            </a:r>
            <a:r>
              <a:rPr lang="en-US" smtClean="0"/>
              <a:t>Sample </a:t>
            </a:r>
            <a:r>
              <a:rPr lang="en-US" i="1" smtClean="0"/>
              <a:t>z</a:t>
            </a:r>
            <a:r>
              <a:rPr lang="en-US" smtClean="0">
                <a:latin typeface="Times New Roman" pitchFamily="18" charset="0"/>
              </a:rPr>
              <a:t>-</a:t>
            </a:r>
            <a:r>
              <a:rPr lang="en-US" smtClean="0"/>
              <a:t>Test for the Difference Between Means (Large Independent Samples)</a:t>
            </a:r>
            <a:endParaRPr lang="el-GR" i="1" smtClean="0"/>
          </a:p>
        </p:txBody>
      </p:sp>
      <p:sp>
        <p:nvSpPr>
          <p:cNvPr id="55299" name="Text Box 3"/>
          <p:cNvSpPr txBox="1">
            <a:spLocks noChangeArrowheads="1"/>
          </p:cNvSpPr>
          <p:nvPr/>
        </p:nvSpPr>
        <p:spPr bwMode="auto">
          <a:xfrm>
            <a:off x="276225" y="1219200"/>
            <a:ext cx="86106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1068036" name="Text Box 4"/>
          <p:cNvSpPr txBox="1">
            <a:spLocks noChangeArrowheads="1"/>
          </p:cNvSpPr>
          <p:nvPr/>
        </p:nvSpPr>
        <p:spPr bwMode="auto">
          <a:xfrm>
            <a:off x="366713" y="2125663"/>
            <a:ext cx="5119687"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5000"/>
              </a:spcBef>
              <a:buClr>
                <a:schemeClr val="accent1"/>
              </a:buClr>
              <a:buFontTx/>
              <a:buAutoNum type="arabicPeriod"/>
            </a:pPr>
            <a:r>
              <a:rPr lang="en-US" sz="2600">
                <a:latin typeface="Times New Roman" pitchFamily="18" charset="0"/>
              </a:rPr>
              <a:t>State the claim mathematically.  Identify the null and alternative hypotheses.</a:t>
            </a:r>
            <a:endParaRPr lang="en-US" sz="2600">
              <a:latin typeface="Times New Roman" pitchFamily="18" charset="0"/>
              <a:sym typeface="Symbol" pitchFamily="18" charset="2"/>
            </a:endParaRPr>
          </a:p>
          <a:p>
            <a:pPr eaLnBrk="1" hangingPunct="1">
              <a:spcBef>
                <a:spcPct val="55000"/>
              </a:spcBef>
              <a:buClr>
                <a:schemeClr val="accent1"/>
              </a:buClr>
              <a:buFontTx/>
              <a:buAutoNum type="arabicPeriod"/>
            </a:pPr>
            <a:r>
              <a:rPr lang="en-US" sz="2600">
                <a:latin typeface="Times New Roman" pitchFamily="18" charset="0"/>
                <a:sym typeface="Symbol" pitchFamily="18" charset="2"/>
              </a:rPr>
              <a:t>Specify the level of significance.</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Sketch the sampling distribution.</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Determine the critical value(s).</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Determine the rejection region(s).</a:t>
            </a:r>
          </a:p>
        </p:txBody>
      </p:sp>
      <p:sp>
        <p:nvSpPr>
          <p:cNvPr id="55301" name="Text Box 8"/>
          <p:cNvSpPr txBox="1">
            <a:spLocks noChangeArrowheads="1"/>
          </p:cNvSpPr>
          <p:nvPr/>
        </p:nvSpPr>
        <p:spPr bwMode="auto">
          <a:xfrm>
            <a:off x="5697538" y="2125663"/>
            <a:ext cx="2667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State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 and </a:t>
            </a:r>
            <a:r>
              <a:rPr lang="en-US" sz="2600" i="1">
                <a:latin typeface="Times New Roman" pitchFamily="18" charset="0"/>
              </a:rPr>
              <a:t>H</a:t>
            </a:r>
            <a:r>
              <a:rPr lang="en-US" sz="2600" baseline="-25000">
                <a:latin typeface="Times New Roman" pitchFamily="18" charset="0"/>
              </a:rPr>
              <a:t>a</a:t>
            </a:r>
            <a:r>
              <a:rPr lang="en-US" sz="2600">
                <a:latin typeface="Times New Roman" pitchFamily="18" charset="0"/>
              </a:rPr>
              <a:t>. </a:t>
            </a:r>
          </a:p>
        </p:txBody>
      </p:sp>
      <p:sp>
        <p:nvSpPr>
          <p:cNvPr id="1068041" name="Text Box 9"/>
          <p:cNvSpPr txBox="1">
            <a:spLocks noChangeArrowheads="1"/>
          </p:cNvSpPr>
          <p:nvPr/>
        </p:nvSpPr>
        <p:spPr bwMode="auto">
          <a:xfrm>
            <a:off x="6002338" y="3538538"/>
            <a:ext cx="1981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Identify </a:t>
            </a:r>
            <a:r>
              <a:rPr lang="en-US" sz="2600" i="1">
                <a:latin typeface="Times New Roman" pitchFamily="18" charset="0"/>
                <a:sym typeface="Symbol" pitchFamily="18" charset="2"/>
              </a:rPr>
              <a:t></a:t>
            </a:r>
            <a:r>
              <a:rPr lang="en-US" sz="2600">
                <a:latin typeface="Times New Roman" pitchFamily="18" charset="0"/>
                <a:sym typeface="Symbol" pitchFamily="18" charset="2"/>
              </a:rPr>
              <a:t>.</a:t>
            </a:r>
          </a:p>
        </p:txBody>
      </p:sp>
      <p:sp>
        <p:nvSpPr>
          <p:cNvPr id="1068042" name="Text Box 10"/>
          <p:cNvSpPr txBox="1">
            <a:spLocks noChangeArrowheads="1"/>
          </p:cNvSpPr>
          <p:nvPr/>
        </p:nvSpPr>
        <p:spPr bwMode="auto">
          <a:xfrm>
            <a:off x="5940425" y="4775200"/>
            <a:ext cx="2209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Use Table 4 in Appendix B.</a:t>
            </a:r>
            <a:endParaRPr lang="en-US" sz="2600">
              <a:latin typeface="Times New Roman" pitchFamily="18" charset="0"/>
              <a:sym typeface="Symbol" pitchFamily="18" charset="2"/>
            </a:endParaRPr>
          </a:p>
        </p:txBody>
      </p:sp>
      <p:sp>
        <p:nvSpPr>
          <p:cNvPr id="55304" name="Text Box 26"/>
          <p:cNvSpPr txBox="1">
            <a:spLocks noChangeArrowheads="1"/>
          </p:cNvSpPr>
          <p:nvPr/>
        </p:nvSpPr>
        <p:spPr bwMode="auto">
          <a:xfrm>
            <a:off x="320675" y="1651000"/>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200B9C5-B5E6-4923-A915-1DA0E6856D13}" type="slidenum">
              <a:rPr lang="en-US" sz="1200"/>
              <a:pPr algn="r" eaLnBrk="1" hangingPunct="1"/>
              <a:t>14</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803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804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6803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6803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804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80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8036" grpId="0" build="p"/>
      <p:bldP spid="1068041" grpId="0"/>
      <p:bldP spid="10680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t>Using a Two</a:t>
            </a:r>
            <a:r>
              <a:rPr lang="en-US" smtClean="0">
                <a:latin typeface="Times New Roman" pitchFamily="18" charset="0"/>
              </a:rPr>
              <a:t>-</a:t>
            </a:r>
            <a:r>
              <a:rPr lang="en-US" smtClean="0"/>
              <a:t>Sample </a:t>
            </a:r>
            <a:r>
              <a:rPr lang="en-US" i="1" smtClean="0"/>
              <a:t>z</a:t>
            </a:r>
            <a:r>
              <a:rPr lang="en-US" smtClean="0">
                <a:latin typeface="Times New Roman" pitchFamily="18" charset="0"/>
              </a:rPr>
              <a:t>-</a:t>
            </a:r>
            <a:r>
              <a:rPr lang="en-US" smtClean="0"/>
              <a:t>Test for the Difference Between Means (Large Independent Samples)</a:t>
            </a:r>
            <a:endParaRPr lang="el-GR" i="1" smtClean="0"/>
          </a:p>
        </p:txBody>
      </p:sp>
      <p:sp>
        <p:nvSpPr>
          <p:cNvPr id="3076" name="Text Box 3"/>
          <p:cNvSpPr txBox="1">
            <a:spLocks noChangeArrowheads="1"/>
          </p:cNvSpPr>
          <p:nvPr/>
        </p:nvSpPr>
        <p:spPr bwMode="auto">
          <a:xfrm>
            <a:off x="276225" y="12192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1068036" name="Text Box 4"/>
          <p:cNvSpPr txBox="1">
            <a:spLocks noChangeArrowheads="1"/>
          </p:cNvSpPr>
          <p:nvPr/>
        </p:nvSpPr>
        <p:spPr bwMode="auto">
          <a:xfrm>
            <a:off x="366713" y="2125663"/>
            <a:ext cx="4741862" cy="3308350"/>
          </a:xfrm>
          <a:prstGeom prst="rect">
            <a:avLst/>
          </a:prstGeom>
          <a:noFill/>
          <a:ln w="9525" algn="ctr">
            <a:noFill/>
            <a:miter lim="800000"/>
            <a:headEnd/>
            <a:tailEnd/>
          </a:ln>
        </p:spPr>
        <p:txBody>
          <a:bodyPr>
            <a:spAutoFit/>
          </a:bodyPr>
          <a:lstStyle/>
          <a:p>
            <a:pPr marL="514350" indent="-514350">
              <a:spcBef>
                <a:spcPct val="55000"/>
              </a:spcBef>
              <a:buClr>
                <a:schemeClr val="accent1"/>
              </a:buClr>
              <a:buFont typeface="+mj-lt"/>
              <a:buAutoNum type="arabicPeriod" startAt="6"/>
              <a:defRPr/>
            </a:pPr>
            <a:r>
              <a:rPr lang="en-US" sz="2600" dirty="0">
                <a:latin typeface="Times New Roman" pitchFamily="18" charset="0"/>
                <a:sym typeface="Symbol" pitchFamily="18" charset="2"/>
              </a:rPr>
              <a:t>Find the standardized test statistic. </a:t>
            </a:r>
          </a:p>
          <a:p>
            <a:pPr marL="457200" indent="-457200">
              <a:spcBef>
                <a:spcPct val="55000"/>
              </a:spcBef>
              <a:buClr>
                <a:schemeClr val="accent1"/>
              </a:buClr>
              <a:buFontTx/>
              <a:buAutoNum type="arabicPeriod" startAt="6"/>
              <a:defRPr/>
            </a:pPr>
            <a:r>
              <a:rPr lang="en-US" sz="2600" dirty="0">
                <a:latin typeface="Times New Roman" pitchFamily="18" charset="0"/>
                <a:sym typeface="Symbol" pitchFamily="18" charset="2"/>
              </a:rPr>
              <a:t>Make a decision to reject or fail to reject the null hypothesis.</a:t>
            </a:r>
          </a:p>
          <a:p>
            <a:pPr marL="457200" indent="-457200">
              <a:spcBef>
                <a:spcPct val="55000"/>
              </a:spcBef>
              <a:buClr>
                <a:schemeClr val="accent1"/>
              </a:buClr>
              <a:buFontTx/>
              <a:buAutoNum type="arabicPeriod" startAt="6"/>
              <a:defRPr/>
            </a:pPr>
            <a:r>
              <a:rPr lang="en-US" sz="2600" dirty="0">
                <a:latin typeface="Times New Roman" pitchFamily="18" charset="0"/>
                <a:sym typeface="Symbol" pitchFamily="18" charset="2"/>
              </a:rPr>
              <a:t>Interpret the decision in the context of the original claim.</a:t>
            </a:r>
          </a:p>
        </p:txBody>
      </p:sp>
      <p:graphicFrame>
        <p:nvGraphicFramePr>
          <p:cNvPr id="9" name="Object 2"/>
          <p:cNvGraphicFramePr>
            <a:graphicFrameLocks noChangeAspect="1"/>
          </p:cNvGraphicFramePr>
          <p:nvPr/>
        </p:nvGraphicFramePr>
        <p:xfrm>
          <a:off x="5551488" y="2227263"/>
          <a:ext cx="2717800" cy="787400"/>
        </p:xfrm>
        <a:graphic>
          <a:graphicData uri="http://schemas.openxmlformats.org/presentationml/2006/ole">
            <mc:AlternateContent xmlns:mc="http://schemas.openxmlformats.org/markup-compatibility/2006">
              <mc:Choice xmlns:v="urn:schemas-microsoft-com:vml" Requires="v">
                <p:oleObj spid="_x0000_s3086" name="Equation" r:id="rId4" imgW="2717640" imgH="787320" progId="Equation.DSMT4">
                  <p:embed/>
                </p:oleObj>
              </mc:Choice>
              <mc:Fallback>
                <p:oleObj name="Equation" r:id="rId4" imgW="2717640" imgH="78732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1488" y="2227263"/>
                        <a:ext cx="27178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7"/>
          <p:cNvSpPr txBox="1">
            <a:spLocks noChangeArrowheads="1"/>
          </p:cNvSpPr>
          <p:nvPr/>
        </p:nvSpPr>
        <p:spPr bwMode="auto">
          <a:xfrm>
            <a:off x="5718175" y="3138488"/>
            <a:ext cx="2819400"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If </a:t>
            </a:r>
            <a:r>
              <a:rPr lang="en-US" sz="2600" i="1">
                <a:latin typeface="Times New Roman" pitchFamily="18" charset="0"/>
              </a:rPr>
              <a:t>z</a:t>
            </a:r>
            <a:r>
              <a:rPr lang="en-US" sz="2600">
                <a:latin typeface="Times New Roman" pitchFamily="18" charset="0"/>
              </a:rPr>
              <a:t> is in the rejection region, reject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a:t>
            </a:r>
            <a:r>
              <a:rPr lang="en-US" sz="2600" baseline="-25000">
                <a:latin typeface="Times New Roman" pitchFamily="18" charset="0"/>
              </a:rPr>
              <a:t>  </a:t>
            </a:r>
            <a:r>
              <a:rPr lang="en-US" sz="2600">
                <a:latin typeface="Times New Roman" pitchFamily="18" charset="0"/>
              </a:rPr>
              <a:t>Otherwise, fail to reject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a:t>
            </a:r>
            <a:endParaRPr lang="en-US" sz="2600">
              <a:latin typeface="Times New Roman" pitchFamily="18" charset="0"/>
              <a:sym typeface="Symbol" pitchFamily="18" charset="2"/>
            </a:endParaRPr>
          </a:p>
        </p:txBody>
      </p:sp>
      <p:sp>
        <p:nvSpPr>
          <p:cNvPr id="3079" name="Text Box 26"/>
          <p:cNvSpPr txBox="1">
            <a:spLocks noChangeArrowheads="1"/>
          </p:cNvSpPr>
          <p:nvPr/>
        </p:nvSpPr>
        <p:spPr bwMode="auto">
          <a:xfrm>
            <a:off x="320675" y="1651000"/>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35AD39A-7E5D-4BF1-A9EE-B776EDE1BE59}" type="slidenum">
              <a:rPr lang="en-US" sz="1200"/>
              <a:pPr algn="r" eaLnBrk="1" hangingPunct="1"/>
              <a:t>15</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8036">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680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8036" grpId="0" build="p"/>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solidFill>
                <a:schemeClr val="accent3"/>
              </a:solidFill>
            </a:endParaRPr>
          </a:p>
        </p:txBody>
      </p:sp>
      <p:sp>
        <p:nvSpPr>
          <p:cNvPr id="3" name="Content Placeholder 2"/>
          <p:cNvSpPr>
            <a:spLocks noGrp="1"/>
          </p:cNvSpPr>
          <p:nvPr>
            <p:ph idx="1"/>
          </p:nvPr>
        </p:nvSpPr>
        <p:spPr>
          <a:xfrm>
            <a:off x="457200" y="1230313"/>
            <a:ext cx="8229600" cy="3341687"/>
          </a:xfrm>
        </p:spPr>
        <p:txBody>
          <a:bodyPr/>
          <a:lstStyle/>
          <a:p>
            <a:pPr marL="0" indent="0" eaLnBrk="1" hangingPunct="1">
              <a:buFont typeface="Arial" charset="0"/>
              <a:buNone/>
              <a:tabLst>
                <a:tab pos="457200" algn="l"/>
              </a:tabLst>
            </a:pPr>
            <a:r>
              <a:rPr lang="en-US" smtClean="0"/>
              <a:t>A credit card watchdog group claims that there is a difference in the mean credit card debts of households in New York and Texas. The results of a random survey of 250 households from each state are shown below. The two samples are independent. Do the results support the group’s claim? Use </a:t>
            </a:r>
            <a:r>
              <a:rPr lang="el-GR" smtClean="0"/>
              <a:t>α</a:t>
            </a:r>
            <a:r>
              <a:rPr lang="en-US" smtClean="0"/>
              <a:t> = 0.05. </a:t>
            </a:r>
            <a:r>
              <a:rPr lang="en-US" sz="2400" i="1" smtClean="0">
                <a:solidFill>
                  <a:srgbClr val="1F97FF"/>
                </a:solidFill>
              </a:rPr>
              <a:t>(Adapted from PlasticRewards.com)</a:t>
            </a:r>
          </a:p>
          <a:p>
            <a:pPr marL="0" indent="0" eaLnBrk="1" hangingPunct="1">
              <a:tabLst>
                <a:tab pos="457200" algn="l"/>
              </a:tabLst>
            </a:pPr>
            <a:endParaRPr lang="en-US" sz="2400" i="1" smtClean="0">
              <a:solidFill>
                <a:srgbClr val="1F97FF"/>
              </a:solidFill>
            </a:endParaRPr>
          </a:p>
        </p:txBody>
      </p:sp>
      <p:graphicFrame>
        <p:nvGraphicFramePr>
          <p:cNvPr id="4124" name="Group 28"/>
          <p:cNvGraphicFramePr>
            <a:graphicFrameLocks noGrp="1"/>
          </p:cNvGraphicFramePr>
          <p:nvPr/>
        </p:nvGraphicFramePr>
        <p:xfrm>
          <a:off x="2032000" y="4327525"/>
          <a:ext cx="5029200" cy="2026603"/>
        </p:xfrm>
        <a:graphic>
          <a:graphicData uri="http://schemas.openxmlformats.org/drawingml/2006/table">
            <a:tbl>
              <a:tblPr/>
              <a:tblGrid>
                <a:gridCol w="2438400"/>
                <a:gridCol w="25908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bg1"/>
                          </a:solidFill>
                          <a:effectLst/>
                          <a:latin typeface="Times New Roman" pitchFamily="18" charset="0"/>
                          <a:cs typeface="Arial" charset="0"/>
                        </a:rPr>
                        <a:t>New York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bg1"/>
                          </a:solidFill>
                          <a:effectLst/>
                          <a:latin typeface="Times New Roman" pitchFamily="18" charset="0"/>
                          <a:cs typeface="Arial" charset="0"/>
                        </a:rPr>
                        <a:t>Texas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563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Times New Roman" pitchFamily="18" charset="0"/>
                          <a:cs typeface="Arial" charset="0"/>
                        </a:rPr>
                        <a:t>s</a:t>
                      </a:r>
                      <a:r>
                        <a:rPr kumimoji="0" lang="en-US" sz="2600" b="0" i="0" u="none" strike="noStrike" cap="none" normalizeH="0" baseline="-25000" smtClean="0">
                          <a:ln>
                            <a:noFill/>
                          </a:ln>
                          <a:solidFill>
                            <a:schemeClr val="tx1"/>
                          </a:solidFill>
                          <a:effectLst/>
                          <a:latin typeface="Times New Roman" pitchFamily="18" charset="0"/>
                          <a:cs typeface="Arial" charset="0"/>
                        </a:rPr>
                        <a:t>1</a:t>
                      </a:r>
                      <a:r>
                        <a:rPr kumimoji="0" lang="en-US" sz="2600" b="0" i="0" u="none" strike="noStrike" cap="none" normalizeH="0" baseline="0" smtClean="0">
                          <a:ln>
                            <a:noFill/>
                          </a:ln>
                          <a:solidFill>
                            <a:schemeClr val="tx1"/>
                          </a:solidFill>
                          <a:effectLst/>
                          <a:latin typeface="Times New Roman" pitchFamily="18" charset="0"/>
                          <a:cs typeface="Arial" charset="0"/>
                        </a:rPr>
                        <a:t> = $1045.70</a:t>
                      </a:r>
                      <a:endParaRPr kumimoji="0" lang="en-US" sz="26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Times New Roman" pitchFamily="18" charset="0"/>
                          <a:cs typeface="Arial" charset="0"/>
                        </a:rPr>
                        <a:t>s</a:t>
                      </a:r>
                      <a:r>
                        <a:rPr kumimoji="0" lang="en-US" sz="2600" b="0" i="0" u="none" strike="noStrike" cap="none" normalizeH="0" baseline="-25000" smtClean="0">
                          <a:ln>
                            <a:noFill/>
                          </a:ln>
                          <a:solidFill>
                            <a:schemeClr val="tx1"/>
                          </a:solidFill>
                          <a:effectLst/>
                          <a:latin typeface="Times New Roman" pitchFamily="18" charset="0"/>
                          <a:cs typeface="Arial" charset="0"/>
                        </a:rPr>
                        <a:t>2</a:t>
                      </a:r>
                      <a:r>
                        <a:rPr kumimoji="0" lang="en-US" sz="2600" b="0" i="0" u="none" strike="noStrike" cap="none" normalizeH="0" baseline="0" smtClean="0">
                          <a:ln>
                            <a:noFill/>
                          </a:ln>
                          <a:solidFill>
                            <a:schemeClr val="tx1"/>
                          </a:solidFill>
                          <a:effectLst/>
                          <a:latin typeface="Times New Roman" pitchFamily="18" charset="0"/>
                          <a:cs typeface="Arial" charset="0"/>
                        </a:rPr>
                        <a:t> = $1361.95</a:t>
                      </a:r>
                      <a:endParaRPr kumimoji="0" lang="en-US" sz="26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Times New Roman" pitchFamily="18" charset="0"/>
                          <a:cs typeface="Arial" charset="0"/>
                        </a:rPr>
                        <a:t>n</a:t>
                      </a:r>
                      <a:r>
                        <a:rPr kumimoji="0" lang="en-US" sz="2600" b="0" i="0" u="none" strike="noStrike" cap="none" normalizeH="0" baseline="-25000" smtClean="0">
                          <a:ln>
                            <a:noFill/>
                          </a:ln>
                          <a:solidFill>
                            <a:schemeClr val="tx1"/>
                          </a:solidFill>
                          <a:effectLst/>
                          <a:latin typeface="Times New Roman" pitchFamily="18" charset="0"/>
                          <a:cs typeface="Arial" charset="0"/>
                        </a:rPr>
                        <a:t>1</a:t>
                      </a:r>
                      <a:r>
                        <a:rPr kumimoji="0" lang="en-US" sz="2600" b="0" i="0" u="none" strike="noStrike" cap="none" normalizeH="0" baseline="0" smtClean="0">
                          <a:ln>
                            <a:noFill/>
                          </a:ln>
                          <a:solidFill>
                            <a:schemeClr val="tx1"/>
                          </a:solidFill>
                          <a:effectLst/>
                          <a:latin typeface="Times New Roman" pitchFamily="18" charset="0"/>
                          <a:cs typeface="Arial" charset="0"/>
                        </a:rPr>
                        <a:t> = 250</a:t>
                      </a:r>
                      <a:endParaRPr kumimoji="0" lang="en-US" sz="26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Times New Roman" pitchFamily="18" charset="0"/>
                          <a:cs typeface="Arial" charset="0"/>
                        </a:rPr>
                        <a:t>n</a:t>
                      </a:r>
                      <a:r>
                        <a:rPr kumimoji="0" lang="en-US" sz="2600" b="0" i="0" u="none" strike="noStrike" cap="none" normalizeH="0" baseline="-25000" smtClean="0">
                          <a:ln>
                            <a:noFill/>
                          </a:ln>
                          <a:solidFill>
                            <a:schemeClr val="tx1"/>
                          </a:solidFill>
                          <a:effectLst/>
                          <a:latin typeface="Times New Roman" pitchFamily="18" charset="0"/>
                          <a:cs typeface="Arial" charset="0"/>
                        </a:rPr>
                        <a:t>2</a:t>
                      </a:r>
                      <a:r>
                        <a:rPr kumimoji="0" lang="en-US" sz="2600" b="0" i="0" u="none" strike="noStrike" cap="none" normalizeH="0" baseline="0" smtClean="0">
                          <a:ln>
                            <a:noFill/>
                          </a:ln>
                          <a:solidFill>
                            <a:schemeClr val="tx1"/>
                          </a:solidFill>
                          <a:effectLst/>
                          <a:latin typeface="Times New Roman" pitchFamily="18" charset="0"/>
                          <a:cs typeface="Arial" charset="0"/>
                        </a:rPr>
                        <a:t> = 250</a:t>
                      </a:r>
                      <a:endParaRPr kumimoji="0" lang="en-US" sz="26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098" name="Object 2"/>
          <p:cNvGraphicFramePr>
            <a:graphicFrameLocks noChangeAspect="1"/>
          </p:cNvGraphicFramePr>
          <p:nvPr/>
        </p:nvGraphicFramePr>
        <p:xfrm>
          <a:off x="2352675" y="4913313"/>
          <a:ext cx="1811338" cy="473075"/>
        </p:xfrm>
        <a:graphic>
          <a:graphicData uri="http://schemas.openxmlformats.org/presentationml/2006/ole">
            <mc:AlternateContent xmlns:mc="http://schemas.openxmlformats.org/markup-compatibility/2006">
              <mc:Choice xmlns:v="urn:schemas-microsoft-com:vml" Requires="v">
                <p:oleObj spid="_x0000_s4127" name="Equation" r:id="rId3" imgW="876240" imgH="228600" progId="Equation.DSMT4">
                  <p:embed/>
                </p:oleObj>
              </mc:Choice>
              <mc:Fallback>
                <p:oleObj name="Equation" r:id="rId3" imgW="87624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2675" y="4913313"/>
                        <a:ext cx="1811338"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4"/>
          <p:cNvGraphicFramePr>
            <a:graphicFrameLocks noChangeAspect="1"/>
          </p:cNvGraphicFramePr>
          <p:nvPr/>
        </p:nvGraphicFramePr>
        <p:xfrm>
          <a:off x="4841875" y="4921250"/>
          <a:ext cx="1814513" cy="461963"/>
        </p:xfrm>
        <a:graphic>
          <a:graphicData uri="http://schemas.openxmlformats.org/presentationml/2006/ole">
            <mc:AlternateContent xmlns:mc="http://schemas.openxmlformats.org/markup-compatibility/2006">
              <mc:Choice xmlns:v="urn:schemas-microsoft-com:vml" Requires="v">
                <p:oleObj spid="_x0000_s4128" name="Equation" r:id="rId5" imgW="901440" imgH="228600" progId="Equation.DSMT4">
                  <p:embed/>
                </p:oleObj>
              </mc:Choice>
              <mc:Fallback>
                <p:oleObj name="Equation" r:id="rId5" imgW="901440" imgH="2286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1875" y="4921250"/>
                        <a:ext cx="1814513"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17" name="Picture 21" descr="C:\Documents and Settings\Lyn\Local Settings\Temporary Internet Files\Content.IE5\9RJB9XCE\MCj0379585000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8175" y="4575175"/>
            <a:ext cx="1068388"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8" name="Picture 22" descr="C:\Documents and Settings\Lyn\Local Settings\Temporary Internet Files\Content.IE5\QBYNAX2V\MCj0378955000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05713" y="4448175"/>
            <a:ext cx="1068387" cy="128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098D129-C3B2-4046-B21B-7618EAFC285F}" type="slidenum">
              <a:rPr lang="en-US" sz="1200"/>
              <a:pPr algn="r" eaLnBrk="1" hangingPunct="1"/>
              <a:t>16</a:t>
            </a:fld>
            <a:r>
              <a:rPr lang="en-US" sz="1200"/>
              <a:t> of 70</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5125" name="Rectangle 3"/>
          <p:cNvSpPr txBox="1">
            <a:spLocks noChangeArrowheads="1"/>
          </p:cNvSpPr>
          <p:nvPr/>
        </p:nvSpPr>
        <p:spPr bwMode="auto">
          <a:xfrm>
            <a:off x="457200" y="1600200"/>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1</a:t>
            </a:r>
            <a:r>
              <a:rPr lang="en-US" sz="2600" b="1">
                <a:latin typeface="Times New Roman" pitchFamily="18" charset="0"/>
                <a:cs typeface="Times New Roman" pitchFamily="18" charset="0"/>
              </a:rPr>
              <a:t>=       ,  </a:t>
            </a: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2</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636713"/>
            <a:ext cx="3810000" cy="466725"/>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6" name="Group 65"/>
          <p:cNvGrpSpPr>
            <a:grpSpLocks/>
          </p:cNvGrpSpPr>
          <p:nvPr/>
        </p:nvGrpSpPr>
        <p:grpSpPr bwMode="auto">
          <a:xfrm>
            <a:off x="1309688" y="2565400"/>
            <a:ext cx="2179637" cy="955675"/>
            <a:chOff x="652" y="1738"/>
            <a:chExt cx="1373" cy="602"/>
          </a:xfrm>
        </p:grpSpPr>
        <p:sp>
          <p:nvSpPr>
            <p:cNvPr id="7" name="Rectangle 6"/>
            <p:cNvSpPr>
              <a:spLocks noChangeArrowheads="1"/>
            </p:cNvSpPr>
            <p:nvPr/>
          </p:nvSpPr>
          <p:spPr bwMode="auto">
            <a:xfrm>
              <a:off x="720" y="1738"/>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0.05</a:t>
              </a:r>
            </a:p>
          </p:txBody>
        </p:sp>
        <p:sp>
          <p:nvSpPr>
            <p:cNvPr id="8" name="Rectangle 7"/>
            <p:cNvSpPr>
              <a:spLocks noChangeArrowheads="1"/>
            </p:cNvSpPr>
            <p:nvPr/>
          </p:nvSpPr>
          <p:spPr bwMode="auto">
            <a:xfrm>
              <a:off x="652" y="2013"/>
              <a:ext cx="508" cy="327"/>
            </a:xfrm>
            <a:prstGeom prst="rect">
              <a:avLst/>
            </a:prstGeom>
            <a:noFill/>
            <a:ln w="12700">
              <a:noFill/>
              <a:miter lim="800000"/>
              <a:headEnd/>
              <a:tailEnd/>
            </a:ln>
            <a:effectLst/>
          </p:spPr>
          <p:txBody>
            <a:bodyPr wrap="none">
              <a:spAutoFit/>
            </a:bodyPr>
            <a:lstStyle/>
            <a:p>
              <a:r>
                <a:rPr lang="en-US" sz="2800" b="1">
                  <a:solidFill>
                    <a:srgbClr val="8E0D30"/>
                  </a:solidFill>
                  <a:latin typeface="Times New Roman" pitchFamily="18" charset="0"/>
                </a:rPr>
                <a:t>250 </a:t>
              </a:r>
            </a:p>
          </p:txBody>
        </p:sp>
        <p:sp>
          <p:nvSpPr>
            <p:cNvPr id="9" name="Rectangle 8"/>
            <p:cNvSpPr>
              <a:spLocks noChangeArrowheads="1"/>
            </p:cNvSpPr>
            <p:nvPr/>
          </p:nvSpPr>
          <p:spPr bwMode="auto">
            <a:xfrm>
              <a:off x="1573" y="2012"/>
              <a:ext cx="452" cy="327"/>
            </a:xfrm>
            <a:prstGeom prst="rect">
              <a:avLst/>
            </a:prstGeom>
            <a:noFill/>
            <a:ln w="12700">
              <a:noFill/>
              <a:miter lim="800000"/>
              <a:headEnd/>
              <a:tailEnd/>
            </a:ln>
            <a:effectLst/>
          </p:spPr>
          <p:txBody>
            <a:bodyPr wrap="none">
              <a:spAutoFit/>
            </a:bodyPr>
            <a:lstStyle/>
            <a:p>
              <a:r>
                <a:rPr lang="en-US" sz="2800" b="1">
                  <a:solidFill>
                    <a:srgbClr val="8E0D30"/>
                  </a:solidFill>
                  <a:latin typeface="Times New Roman" pitchFamily="18" charset="0"/>
                </a:rPr>
                <a:t>250</a:t>
              </a:r>
            </a:p>
          </p:txBody>
        </p:sp>
      </p:grpSp>
      <p:graphicFrame>
        <p:nvGraphicFramePr>
          <p:cNvPr id="10" name="Object 3"/>
          <p:cNvGraphicFramePr>
            <a:graphicFrameLocks noChangeAspect="1"/>
          </p:cNvGraphicFramePr>
          <p:nvPr/>
        </p:nvGraphicFramePr>
        <p:xfrm>
          <a:off x="4210050" y="2382838"/>
          <a:ext cx="4878388" cy="863600"/>
        </p:xfrm>
        <a:graphic>
          <a:graphicData uri="http://schemas.openxmlformats.org/presentationml/2006/ole">
            <mc:AlternateContent xmlns:mc="http://schemas.openxmlformats.org/markup-compatibility/2006">
              <mc:Choice xmlns:v="urn:schemas-microsoft-com:vml" Requires="v">
                <p:oleObj spid="_x0000_s5166" name="Equation" r:id="rId3" imgW="2222280" imgH="393480" progId="Equation.DSMT4">
                  <p:embed/>
                </p:oleObj>
              </mc:Choice>
              <mc:Fallback>
                <p:oleObj name="Equation" r:id="rId3" imgW="2222280" imgH="39348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0050" y="2382838"/>
                        <a:ext cx="4878388"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1" name="Group 69"/>
          <p:cNvGrpSpPr>
            <a:grpSpLocks/>
          </p:cNvGrpSpPr>
          <p:nvPr/>
        </p:nvGrpSpPr>
        <p:grpSpPr bwMode="auto">
          <a:xfrm>
            <a:off x="1450975" y="1677988"/>
            <a:ext cx="1322388" cy="896937"/>
            <a:chOff x="856" y="1047"/>
            <a:chExt cx="134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defRPr/>
              </a:pP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1</a:t>
              </a:r>
              <a:r>
                <a:rPr lang="en-US" sz="2800" b="1" dirty="0">
                  <a:solidFill>
                    <a:srgbClr val="8E0D30"/>
                  </a:solidFill>
                  <a:latin typeface="Times New Roman"/>
                  <a:cs typeface="Times New Roman"/>
                </a:rPr>
                <a:t> = </a:t>
              </a: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2</a:t>
              </a:r>
              <a:r>
                <a:rPr lang="en-US" sz="2800" b="1" dirty="0">
                  <a:solidFill>
                    <a:srgbClr val="8E0D30"/>
                  </a:solidFill>
                  <a:latin typeface="Times New Roman"/>
                  <a:cs typeface="Times New Roman"/>
                </a:rPr>
                <a:t> </a:t>
              </a:r>
              <a:endParaRPr lang="en-US" sz="2800" b="1" dirty="0">
                <a:solidFill>
                  <a:srgbClr val="8E0D30"/>
                </a:solidFill>
                <a:latin typeface="+mn-lt"/>
              </a:endParaRPr>
            </a:p>
          </p:txBody>
        </p:sp>
        <p:sp>
          <p:nvSpPr>
            <p:cNvPr id="5139" name="Rectangle 68"/>
            <p:cNvSpPr>
              <a:spLocks noChangeArrowheads="1"/>
            </p:cNvSpPr>
            <p:nvPr/>
          </p:nvSpPr>
          <p:spPr bwMode="auto">
            <a:xfrm>
              <a:off x="856" y="1339"/>
              <a:ext cx="130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1</a:t>
              </a:r>
              <a:r>
                <a:rPr lang="en-US" sz="2800" b="1">
                  <a:solidFill>
                    <a:srgbClr val="8E0D30"/>
                  </a:solidFill>
                  <a:latin typeface="Times New Roman" pitchFamily="18" charset="0"/>
                  <a:cs typeface="Times New Roman" pitchFamily="18" charset="0"/>
                </a:rPr>
                <a:t> ≠ </a:t>
              </a: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2</a:t>
              </a:r>
              <a:r>
                <a:rPr lang="en-US" sz="2800" b="1">
                  <a:solidFill>
                    <a:srgbClr val="8E0D30"/>
                  </a:solidFill>
                  <a:latin typeface="Times New Roman" pitchFamily="18" charset="0"/>
                  <a:cs typeface="Times New Roman" pitchFamily="18" charset="0"/>
                </a:rPr>
                <a:t> </a:t>
              </a:r>
              <a:endParaRPr lang="en-US" sz="2800" b="1">
                <a:solidFill>
                  <a:srgbClr val="8E0D30"/>
                </a:solidFill>
              </a:endParaRPr>
            </a:p>
          </p:txBody>
        </p:sp>
      </p:grpSp>
      <p:sp>
        <p:nvSpPr>
          <p:cNvPr id="81" name="Rectangle 39"/>
          <p:cNvSpPr>
            <a:spLocks noChangeArrowheads="1"/>
          </p:cNvSpPr>
          <p:nvPr/>
        </p:nvSpPr>
        <p:spPr bwMode="auto">
          <a:xfrm>
            <a:off x="1022350" y="5408613"/>
            <a:ext cx="0" cy="365125"/>
          </a:xfrm>
          <a:prstGeom prst="rect">
            <a:avLst/>
          </a:prstGeom>
          <a:noFill/>
          <a:ln w="9525">
            <a:noFill/>
            <a:miter lim="800000"/>
            <a:headEnd/>
            <a:tailEnd/>
          </a:ln>
        </p:spPr>
        <p:txBody>
          <a:bodyPr wrap="none" lIns="0" tIns="0" rIns="0" bIns="0">
            <a:spAutoFit/>
          </a:bodyPr>
          <a:lstStyle/>
          <a:p>
            <a:endParaRPr lang="en-US" sz="2400">
              <a:latin typeface="Times New Roman" pitchFamily="18" charset="0"/>
            </a:endParaRPr>
          </a:p>
        </p:txBody>
      </p:sp>
      <p:sp>
        <p:nvSpPr>
          <p:cNvPr id="87" name="Rectangle 86"/>
          <p:cNvSpPr>
            <a:spLocks noChangeArrowheads="1"/>
          </p:cNvSpPr>
          <p:nvPr/>
        </p:nvSpPr>
        <p:spPr bwMode="auto">
          <a:xfrm>
            <a:off x="4476750" y="3546475"/>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88" name="Rectangle 87"/>
          <p:cNvSpPr>
            <a:spLocks noChangeArrowheads="1"/>
          </p:cNvSpPr>
          <p:nvPr/>
        </p:nvSpPr>
        <p:spPr bwMode="auto">
          <a:xfrm>
            <a:off x="4471988" y="3941763"/>
            <a:ext cx="4410075" cy="2867025"/>
          </a:xfrm>
          <a:prstGeom prst="rect">
            <a:avLst/>
          </a:prstGeom>
          <a:noFill/>
          <a:ln w="12700">
            <a:noFill/>
            <a:miter lim="800000"/>
            <a:headEnd/>
            <a:tailEnd/>
          </a:ln>
          <a:effectLst/>
        </p:spPr>
        <p:txBody>
          <a:bodyPr lIns="90488" tIns="44450" rIns="90488" bIns="44450">
            <a:spAutoFit/>
          </a:bodyPr>
          <a:lstStyle/>
          <a:p>
            <a:pPr eaLnBrk="0" hangingPunct="0"/>
            <a:r>
              <a:rPr lang="en-US" sz="2600">
                <a:latin typeface="Times New Roman" pitchFamily="18" charset="0"/>
              </a:rPr>
              <a:t>At the 5% level of significance, there is not enough evidence to support the group’s claim that there is a difference in the mean credit card debts of households in New York and Texas.</a:t>
            </a:r>
          </a:p>
        </p:txBody>
      </p:sp>
      <p:sp>
        <p:nvSpPr>
          <p:cNvPr id="89" name="TextBox 88"/>
          <p:cNvSpPr txBox="1">
            <a:spLocks noChangeArrowheads="1"/>
          </p:cNvSpPr>
          <p:nvPr/>
        </p:nvSpPr>
        <p:spPr bwMode="auto">
          <a:xfrm>
            <a:off x="6342063" y="3541713"/>
            <a:ext cx="25431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0" indent="-3492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rgbClr val="D17230"/>
              </a:buClr>
            </a:pPr>
            <a:r>
              <a:rPr lang="en-US" sz="2600" b="1">
                <a:solidFill>
                  <a:srgbClr val="AE0337"/>
                </a:solidFill>
                <a:latin typeface="Times New Roman" pitchFamily="18" charset="0"/>
              </a:rPr>
              <a:t>Fail to Reject </a:t>
            </a:r>
            <a:r>
              <a:rPr lang="en-US" sz="2600" b="1" i="1">
                <a:solidFill>
                  <a:srgbClr val="AE0337"/>
                </a:solidFill>
                <a:latin typeface="Times New Roman" pitchFamily="18" charset="0"/>
              </a:rPr>
              <a:t>H</a:t>
            </a:r>
            <a:r>
              <a:rPr lang="en-US" sz="2600" b="1" baseline="-25000">
                <a:solidFill>
                  <a:srgbClr val="AE0337"/>
                </a:solidFill>
                <a:latin typeface="Times New Roman" pitchFamily="18" charset="0"/>
              </a:rPr>
              <a:t>0</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80D7E36D-68F5-4942-8D89-02D59671EC40}" type="slidenum">
              <a:rPr lang="en-US" sz="1200"/>
              <a:pPr algn="r" eaLnBrk="1" hangingPunct="1"/>
              <a:t>17</a:t>
            </a:fld>
            <a:r>
              <a:rPr lang="en-US" sz="1200"/>
              <a:t> of 70</a:t>
            </a:r>
          </a:p>
        </p:txBody>
      </p:sp>
      <p:pic>
        <p:nvPicPr>
          <p:cNvPr id="5164" name="Picture 44" descr="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413" y="4116388"/>
            <a:ext cx="2884487" cy="2214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nodePh="1">
                                  <p:stCondLst>
                                    <p:cond delay="0"/>
                                  </p:stCondLst>
                                  <p:endCondLst>
                                    <p:cond evt="begin" delay="0">
                                      <p:tn val="15"/>
                                    </p:cond>
                                  </p:endCondLst>
                                  <p:childTnLst>
                                    <p:set>
                                      <p:cBhvr>
                                        <p:cTn id="16" dur="1" fill="hold">
                                          <p:stCondLst>
                                            <p:cond delay="0"/>
                                          </p:stCondLst>
                                        </p:cTn>
                                        <p:tgtEl>
                                          <p:spTgt spid="8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8" grpId="0" autoUpdateAnimBg="0"/>
      <p:bldP spid="8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2"/>
          <p:cNvSpPr>
            <a:spLocks noGrp="1"/>
          </p:cNvSpPr>
          <p:nvPr>
            <p:ph type="title"/>
          </p:nvPr>
        </p:nvSpPr>
        <p:spPr/>
        <p:txBody>
          <a:bodyPr/>
          <a:lstStyle/>
          <a:p>
            <a:pPr eaLnBrk="1" hangingPunct="1">
              <a:defRPr/>
            </a:pPr>
            <a:r>
              <a:rPr lang="en-US" dirty="0" smtClean="0">
                <a:solidFill>
                  <a:schemeClr val="accent3"/>
                </a:solidFill>
              </a:rPr>
              <a:t>Example: Using Technology to Perform a Two-Sample </a:t>
            </a:r>
            <a:r>
              <a:rPr lang="en-US" i="1" dirty="0" smtClean="0">
                <a:solidFill>
                  <a:schemeClr val="accent3"/>
                </a:solidFill>
              </a:rPr>
              <a:t>z</a:t>
            </a:r>
            <a:r>
              <a:rPr lang="en-US" dirty="0" smtClean="0">
                <a:solidFill>
                  <a:schemeClr val="accent3"/>
                </a:solidFill>
              </a:rPr>
              <a:t>-Test</a:t>
            </a:r>
          </a:p>
        </p:txBody>
      </p:sp>
      <p:sp>
        <p:nvSpPr>
          <p:cNvPr id="6149" name="Content Placeholder 3"/>
          <p:cNvSpPr>
            <a:spLocks noGrp="1"/>
          </p:cNvSpPr>
          <p:nvPr>
            <p:ph idx="1"/>
          </p:nvPr>
        </p:nvSpPr>
        <p:spPr>
          <a:xfrm>
            <a:off x="457200" y="1336675"/>
            <a:ext cx="8229600" cy="2914650"/>
          </a:xfrm>
        </p:spPr>
        <p:txBody>
          <a:bodyPr/>
          <a:lstStyle/>
          <a:p>
            <a:pPr marL="0" indent="0" eaLnBrk="1" hangingPunct="1">
              <a:buFont typeface="Arial" charset="0"/>
              <a:buNone/>
              <a:tabLst>
                <a:tab pos="457200" algn="l"/>
              </a:tabLst>
            </a:pPr>
            <a:r>
              <a:rPr lang="en-US" sz="2600" smtClean="0"/>
              <a:t>A travel agency claims that the average daily cost of meals and lodging for vacationing in Texas is less than the same average costs for vacationing in Virginia. The table shows the results of a random survey of vacationers in each state. The two samples are independent. At </a:t>
            </a:r>
            <a:r>
              <a:rPr lang="el-GR" sz="2600" smtClean="0"/>
              <a:t>α</a:t>
            </a:r>
            <a:r>
              <a:rPr lang="en-US" sz="2600" smtClean="0"/>
              <a:t> = 0.01, is there enough evidence to support the claim? </a:t>
            </a:r>
            <a:r>
              <a:rPr lang="en-US" sz="2400" i="1" smtClean="0">
                <a:solidFill>
                  <a:srgbClr val="1F97FF"/>
                </a:solidFill>
              </a:rPr>
              <a:t>(Adapted from American Automobile Association)</a:t>
            </a:r>
          </a:p>
        </p:txBody>
      </p:sp>
      <p:graphicFrame>
        <p:nvGraphicFramePr>
          <p:cNvPr id="6172" name="Group 28"/>
          <p:cNvGraphicFramePr>
            <a:graphicFrameLocks noGrp="1"/>
          </p:cNvGraphicFramePr>
          <p:nvPr/>
        </p:nvGraphicFramePr>
        <p:xfrm>
          <a:off x="2108200" y="4281488"/>
          <a:ext cx="4200525" cy="1935163"/>
        </p:xfrm>
        <a:graphic>
          <a:graphicData uri="http://schemas.openxmlformats.org/drawingml/2006/table">
            <a:tbl>
              <a:tblPr/>
              <a:tblGrid>
                <a:gridCol w="1900238"/>
                <a:gridCol w="2300287"/>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cs typeface="Arial" charset="0"/>
                        </a:rPr>
                        <a:t>Texas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cs typeface="Arial" charset="0"/>
                        </a:rPr>
                        <a:t>Virginia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563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Arial" charset="0"/>
                        </a:rPr>
                        <a:t>s</a:t>
                      </a:r>
                      <a:r>
                        <a:rPr kumimoji="0" lang="en-US" sz="2400" b="0" i="0" u="none" strike="noStrike" cap="none" normalizeH="0" baseline="-25000" smtClean="0">
                          <a:ln>
                            <a:noFill/>
                          </a:ln>
                          <a:solidFill>
                            <a:schemeClr val="tx1"/>
                          </a:solidFill>
                          <a:effectLst/>
                          <a:latin typeface="Times New Roman" pitchFamily="18" charset="0"/>
                          <a:cs typeface="Arial" charset="0"/>
                        </a:rPr>
                        <a:t>1</a:t>
                      </a:r>
                      <a:r>
                        <a:rPr kumimoji="0" lang="en-US" sz="2400" b="0" i="0" u="none" strike="noStrike" cap="none" normalizeH="0" baseline="0" smtClean="0">
                          <a:ln>
                            <a:noFill/>
                          </a:ln>
                          <a:solidFill>
                            <a:schemeClr val="tx1"/>
                          </a:solidFill>
                          <a:effectLst/>
                          <a:latin typeface="Times New Roman" pitchFamily="18" charset="0"/>
                          <a:cs typeface="Arial" charset="0"/>
                        </a:rPr>
                        <a:t> = $18</a:t>
                      </a:r>
                      <a:endParaRPr kumimoji="0" lang="en-US" sz="24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Arial" charset="0"/>
                        </a:rPr>
                        <a:t>s</a:t>
                      </a:r>
                      <a:r>
                        <a:rPr kumimoji="0" lang="en-US" sz="2400" b="0" i="0" u="none" strike="noStrike" cap="none" normalizeH="0" baseline="-25000" smtClean="0">
                          <a:ln>
                            <a:noFill/>
                          </a:ln>
                          <a:solidFill>
                            <a:schemeClr val="tx1"/>
                          </a:solidFill>
                          <a:effectLst/>
                          <a:latin typeface="Times New Roman" pitchFamily="18" charset="0"/>
                          <a:cs typeface="Arial" charset="0"/>
                        </a:rPr>
                        <a:t>2</a:t>
                      </a:r>
                      <a:r>
                        <a:rPr kumimoji="0" lang="en-US" sz="2400" b="0" i="0" u="none" strike="noStrike" cap="none" normalizeH="0" baseline="0" smtClean="0">
                          <a:ln>
                            <a:noFill/>
                          </a:ln>
                          <a:solidFill>
                            <a:schemeClr val="tx1"/>
                          </a:solidFill>
                          <a:effectLst/>
                          <a:latin typeface="Times New Roman" pitchFamily="18" charset="0"/>
                          <a:cs typeface="Arial" charset="0"/>
                        </a:rPr>
                        <a:t> = $24</a:t>
                      </a:r>
                      <a:endParaRPr kumimoji="0" lang="en-US" sz="24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Arial" charset="0"/>
                        </a:rPr>
                        <a:t>n</a:t>
                      </a:r>
                      <a:r>
                        <a:rPr kumimoji="0" lang="en-US" sz="2400" b="0" i="0" u="none" strike="noStrike" cap="none" normalizeH="0" baseline="-25000" smtClean="0">
                          <a:ln>
                            <a:noFill/>
                          </a:ln>
                          <a:solidFill>
                            <a:schemeClr val="tx1"/>
                          </a:solidFill>
                          <a:effectLst/>
                          <a:latin typeface="Times New Roman" pitchFamily="18" charset="0"/>
                          <a:cs typeface="Arial" charset="0"/>
                        </a:rPr>
                        <a:t>1</a:t>
                      </a:r>
                      <a:r>
                        <a:rPr kumimoji="0" lang="en-US" sz="2400" b="0" i="0" u="none" strike="noStrike" cap="none" normalizeH="0" baseline="0" smtClean="0">
                          <a:ln>
                            <a:noFill/>
                          </a:ln>
                          <a:solidFill>
                            <a:schemeClr val="tx1"/>
                          </a:solidFill>
                          <a:effectLst/>
                          <a:latin typeface="Times New Roman" pitchFamily="18" charset="0"/>
                          <a:cs typeface="Arial" charset="0"/>
                        </a:rPr>
                        <a:t> = 50</a:t>
                      </a:r>
                      <a:endParaRPr kumimoji="0" lang="en-US" sz="24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cs typeface="Arial" charset="0"/>
                        </a:rPr>
                        <a:t>n</a:t>
                      </a:r>
                      <a:r>
                        <a:rPr kumimoji="0" lang="en-US" sz="2400" b="0" i="0" u="none" strike="noStrike" cap="none" normalizeH="0" baseline="-25000" smtClean="0">
                          <a:ln>
                            <a:noFill/>
                          </a:ln>
                          <a:solidFill>
                            <a:schemeClr val="tx1"/>
                          </a:solidFill>
                          <a:effectLst/>
                          <a:latin typeface="Times New Roman" pitchFamily="18" charset="0"/>
                          <a:cs typeface="Arial" charset="0"/>
                        </a:rPr>
                        <a:t>2</a:t>
                      </a:r>
                      <a:r>
                        <a:rPr kumimoji="0" lang="en-US" sz="2400" b="0" i="0" u="none" strike="noStrike" cap="none" normalizeH="0" baseline="0" smtClean="0">
                          <a:ln>
                            <a:noFill/>
                          </a:ln>
                          <a:solidFill>
                            <a:schemeClr val="tx1"/>
                          </a:solidFill>
                          <a:effectLst/>
                          <a:latin typeface="Times New Roman" pitchFamily="18" charset="0"/>
                          <a:cs typeface="Arial" charset="0"/>
                        </a:rPr>
                        <a:t> = 35</a:t>
                      </a:r>
                      <a:endParaRPr kumimoji="0" lang="en-US" sz="24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146" name="Object 2"/>
          <p:cNvGraphicFramePr>
            <a:graphicFrameLocks noChangeAspect="1"/>
          </p:cNvGraphicFramePr>
          <p:nvPr/>
        </p:nvGraphicFramePr>
        <p:xfrm>
          <a:off x="2449513" y="4841875"/>
          <a:ext cx="1287462" cy="484188"/>
        </p:xfrm>
        <a:graphic>
          <a:graphicData uri="http://schemas.openxmlformats.org/presentationml/2006/ole">
            <mc:AlternateContent xmlns:mc="http://schemas.openxmlformats.org/markup-compatibility/2006">
              <mc:Choice xmlns:v="urn:schemas-microsoft-com:vml" Requires="v">
                <p:oleObj spid="_x0000_s6175" name="Equation" r:id="rId3" imgW="609480" imgH="228600" progId="Equation.DSMT4">
                  <p:embed/>
                </p:oleObj>
              </mc:Choice>
              <mc:Fallback>
                <p:oleObj name="Equation" r:id="rId3" imgW="60948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9513" y="4841875"/>
                        <a:ext cx="1287462"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4"/>
          <p:cNvGraphicFramePr>
            <a:graphicFrameLocks noChangeAspect="1"/>
          </p:cNvGraphicFramePr>
          <p:nvPr/>
        </p:nvGraphicFramePr>
        <p:xfrm>
          <a:off x="4537075" y="4846638"/>
          <a:ext cx="1317625" cy="476250"/>
        </p:xfrm>
        <a:graphic>
          <a:graphicData uri="http://schemas.openxmlformats.org/presentationml/2006/ole">
            <mc:AlternateContent xmlns:mc="http://schemas.openxmlformats.org/markup-compatibility/2006">
              <mc:Choice xmlns:v="urn:schemas-microsoft-com:vml" Requires="v">
                <p:oleObj spid="_x0000_s6176" name="Equation" r:id="rId5" imgW="634680" imgH="228600" progId="Equation.DSMT4">
                  <p:embed/>
                </p:oleObj>
              </mc:Choice>
              <mc:Fallback>
                <p:oleObj name="Equation" r:id="rId5" imgW="634680" imgH="2286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7075" y="4846638"/>
                        <a:ext cx="1317625"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165" name="Picture 21" descr="C:\Documents and Settings\lnoble\Local Settings\Temporary Internet Files\Content.IE5\6OZNIEN5\MCj0408409000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5175" y="4632325"/>
            <a:ext cx="1192213"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6" name="Picture 22" descr="C:\Documents and Settings\lnoble\Local Settings\Temporary Internet Files\Content.IE5\VV9NBHKG\MCj0408454000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34150" y="4775200"/>
            <a:ext cx="14938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CC43610-20F1-47CD-B882-CC4D0C2D8477}" type="slidenum">
              <a:rPr lang="en-US" sz="1200"/>
              <a:pPr algn="r" eaLnBrk="1" hangingPunct="1"/>
              <a:t>18</a:t>
            </a:fld>
            <a:r>
              <a:rPr lang="en-US" sz="1200"/>
              <a:t> of 70</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Using Technology to Perform a Two-Sample </a:t>
            </a:r>
            <a:r>
              <a:rPr lang="en-US" i="1" dirty="0" smtClean="0">
                <a:solidFill>
                  <a:schemeClr val="accent3"/>
                </a:solidFill>
              </a:rPr>
              <a:t>z</a:t>
            </a:r>
            <a:r>
              <a:rPr lang="en-US" dirty="0" smtClean="0">
                <a:solidFill>
                  <a:schemeClr val="accent3"/>
                </a:solidFill>
              </a:rPr>
              <a:t>-Test</a:t>
            </a:r>
            <a:endParaRPr lang="en-US" dirty="0"/>
          </a:p>
        </p:txBody>
      </p:sp>
      <p:sp>
        <p:nvSpPr>
          <p:cNvPr id="56323" name="Rectangle 3"/>
          <p:cNvSpPr txBox="1">
            <a:spLocks noChangeArrowheads="1"/>
          </p:cNvSpPr>
          <p:nvPr/>
        </p:nvSpPr>
        <p:spPr bwMode="auto">
          <a:xfrm>
            <a:off x="457200" y="1660525"/>
            <a:ext cx="4035425"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p:txBody>
      </p:sp>
      <p:grpSp>
        <p:nvGrpSpPr>
          <p:cNvPr id="2" name="Group 69"/>
          <p:cNvGrpSpPr>
            <a:grpSpLocks/>
          </p:cNvGrpSpPr>
          <p:nvPr/>
        </p:nvGrpSpPr>
        <p:grpSpPr bwMode="auto">
          <a:xfrm>
            <a:off x="1450975" y="1738313"/>
            <a:ext cx="1322388" cy="896937"/>
            <a:chOff x="856" y="1047"/>
            <a:chExt cx="134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defRPr/>
              </a:pP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1</a:t>
              </a:r>
              <a:r>
                <a:rPr lang="en-US" sz="2800" b="1" dirty="0">
                  <a:solidFill>
                    <a:srgbClr val="8E0D30"/>
                  </a:solidFill>
                  <a:latin typeface="Times New Roman"/>
                  <a:cs typeface="Times New Roman"/>
                </a:rPr>
                <a:t> ≥ </a:t>
              </a: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2</a:t>
              </a:r>
              <a:r>
                <a:rPr lang="en-US" sz="2800" b="1" dirty="0">
                  <a:solidFill>
                    <a:srgbClr val="8E0D30"/>
                  </a:solidFill>
                  <a:latin typeface="Times New Roman"/>
                  <a:cs typeface="Times New Roman"/>
                </a:rPr>
                <a:t> </a:t>
              </a:r>
              <a:endParaRPr lang="en-US" sz="2800" b="1" dirty="0">
                <a:solidFill>
                  <a:srgbClr val="8E0D30"/>
                </a:solidFill>
                <a:latin typeface="+mn-lt"/>
              </a:endParaRPr>
            </a:p>
          </p:txBody>
        </p:sp>
        <p:sp>
          <p:nvSpPr>
            <p:cNvPr id="56334" name="Rectangle 68"/>
            <p:cNvSpPr>
              <a:spLocks noChangeArrowheads="1"/>
            </p:cNvSpPr>
            <p:nvPr/>
          </p:nvSpPr>
          <p:spPr bwMode="auto">
            <a:xfrm>
              <a:off x="856" y="1339"/>
              <a:ext cx="1287"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1 </a:t>
              </a:r>
              <a:r>
                <a:rPr lang="en-US" sz="2800" b="1">
                  <a:solidFill>
                    <a:srgbClr val="8E0D30"/>
                  </a:solidFill>
                  <a:latin typeface="Times New Roman" pitchFamily="18" charset="0"/>
                  <a:cs typeface="Times New Roman" pitchFamily="18" charset="0"/>
                </a:rPr>
                <a:t>&lt; </a:t>
              </a: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2</a:t>
              </a:r>
              <a:r>
                <a:rPr lang="en-US" sz="2800" b="1">
                  <a:solidFill>
                    <a:srgbClr val="8E0D30"/>
                  </a:solidFill>
                  <a:latin typeface="Times New Roman" pitchFamily="18" charset="0"/>
                  <a:cs typeface="Times New Roman" pitchFamily="18" charset="0"/>
                </a:rPr>
                <a:t> </a:t>
              </a:r>
              <a:endParaRPr lang="en-US" sz="2800" b="1">
                <a:solidFill>
                  <a:srgbClr val="8E0D30"/>
                </a:solidFill>
              </a:endParaRPr>
            </a:p>
          </p:txBody>
        </p:sp>
      </p:grpSp>
      <p:sp>
        <p:nvSpPr>
          <p:cNvPr id="16" name="TextBox 15"/>
          <p:cNvSpPr txBox="1"/>
          <p:nvPr/>
        </p:nvSpPr>
        <p:spPr>
          <a:xfrm>
            <a:off x="2998788" y="1193800"/>
            <a:ext cx="2149475" cy="457200"/>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latin typeface="Times New Roman" pitchFamily="18" charset="0"/>
              </a:rPr>
              <a:t>TI-83/84 setup:</a:t>
            </a:r>
          </a:p>
        </p:txBody>
      </p:sp>
      <p:sp>
        <p:nvSpPr>
          <p:cNvPr id="17" name="TextBox 16"/>
          <p:cNvSpPr txBox="1"/>
          <p:nvPr/>
        </p:nvSpPr>
        <p:spPr>
          <a:xfrm>
            <a:off x="836613" y="4006850"/>
            <a:ext cx="2133600" cy="457200"/>
          </a:xfrm>
          <a:prstGeom prst="rect">
            <a:avLst/>
          </a:prstGeom>
          <a:noFill/>
        </p:spPr>
        <p:txBody>
          <a:bodyPr>
            <a:spAutoFit/>
          </a:bodyPr>
          <a:lstStyle/>
          <a:p>
            <a:pPr>
              <a:defRPr/>
            </a:pPr>
            <a:r>
              <a:rPr lang="en-US" sz="2400" dirty="0">
                <a:latin typeface="+mn-lt"/>
              </a:rPr>
              <a:t>Calculate:</a:t>
            </a:r>
          </a:p>
        </p:txBody>
      </p:sp>
      <p:sp>
        <p:nvSpPr>
          <p:cNvPr id="18" name="TextBox 17"/>
          <p:cNvSpPr txBox="1"/>
          <p:nvPr/>
        </p:nvSpPr>
        <p:spPr>
          <a:xfrm>
            <a:off x="4951413" y="4160838"/>
            <a:ext cx="1798637" cy="457200"/>
          </a:xfrm>
          <a:prstGeom prst="rect">
            <a:avLst/>
          </a:prstGeom>
          <a:noFill/>
        </p:spPr>
        <p:txBody>
          <a:bodyPr>
            <a:spAutoFit/>
          </a:bodyPr>
          <a:lstStyle/>
          <a:p>
            <a:pPr>
              <a:defRPr/>
            </a:pPr>
            <a:r>
              <a:rPr lang="en-US" sz="2400" dirty="0">
                <a:latin typeface="+mn-lt"/>
              </a:rPr>
              <a:t>Draw:</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F936774-7CB9-46BD-8733-CF2C0A1A3043}" type="slidenum">
              <a:rPr lang="en-US" sz="1200"/>
              <a:pPr algn="r" eaLnBrk="1" hangingPunct="1"/>
              <a:t>19</a:t>
            </a:fld>
            <a:r>
              <a:rPr lang="en-US" sz="1200"/>
              <a:t> of 70</a:t>
            </a:r>
          </a:p>
        </p:txBody>
      </p:sp>
      <p:pic>
        <p:nvPicPr>
          <p:cNvPr id="56338" name="Picture 18" descr="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5288" y="1651000"/>
            <a:ext cx="2784475" cy="2498725"/>
          </a:xfrm>
          <a:prstGeom prst="rect">
            <a:avLst/>
          </a:prstGeom>
          <a:noFill/>
          <a:extLst>
            <a:ext uri="{909E8E84-426E-40DD-AFC4-6F175D3DCCD1}">
              <a14:hiddenFill xmlns:a14="http://schemas.microsoft.com/office/drawing/2010/main">
                <a:solidFill>
                  <a:srgbClr val="FFFFFF"/>
                </a:solidFill>
              </a14:hiddenFill>
            </a:ext>
          </a:extLst>
        </p:spPr>
      </p:pic>
      <p:pic>
        <p:nvPicPr>
          <p:cNvPr id="56339" name="Picture 19" descr="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1708150"/>
            <a:ext cx="2822575" cy="2444750"/>
          </a:xfrm>
          <a:prstGeom prst="rect">
            <a:avLst/>
          </a:prstGeom>
          <a:noFill/>
          <a:extLst>
            <a:ext uri="{909E8E84-426E-40DD-AFC4-6F175D3DCCD1}">
              <a14:hiddenFill xmlns:a14="http://schemas.microsoft.com/office/drawing/2010/main">
                <a:solidFill>
                  <a:srgbClr val="FFFFFF"/>
                </a:solidFill>
              </a14:hiddenFill>
            </a:ext>
          </a:extLst>
        </p:spPr>
      </p:pic>
      <p:pic>
        <p:nvPicPr>
          <p:cNvPr id="56340" name="Picture 20" descr="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788" y="4484688"/>
            <a:ext cx="2786062" cy="1847850"/>
          </a:xfrm>
          <a:prstGeom prst="rect">
            <a:avLst/>
          </a:prstGeom>
          <a:noFill/>
          <a:extLst>
            <a:ext uri="{909E8E84-426E-40DD-AFC4-6F175D3DCCD1}">
              <a14:hiddenFill xmlns:a14="http://schemas.microsoft.com/office/drawing/2010/main">
                <a:solidFill>
                  <a:srgbClr val="FFFFFF"/>
                </a:solidFill>
              </a14:hiddenFill>
            </a:ext>
          </a:extLst>
        </p:spPr>
      </p:pic>
      <p:pic>
        <p:nvPicPr>
          <p:cNvPr id="56341" name="Picture 21" descr="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4275" y="4587875"/>
            <a:ext cx="2863850" cy="1855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t>Chapter Outline</a:t>
            </a:r>
          </a:p>
        </p:txBody>
      </p:sp>
      <p:sp>
        <p:nvSpPr>
          <p:cNvPr id="3" name="Content Placeholder 2"/>
          <p:cNvSpPr>
            <a:spLocks noGrp="1"/>
          </p:cNvSpPr>
          <p:nvPr>
            <p:ph idx="1"/>
          </p:nvPr>
        </p:nvSpPr>
        <p:spPr/>
        <p:txBody>
          <a:bodyPr/>
          <a:lstStyle/>
          <a:p>
            <a:pPr marL="350838" indent="-350838" eaLnBrk="1" hangingPunct="1">
              <a:defRPr/>
            </a:pPr>
            <a:r>
              <a:rPr lang="en-US" dirty="0" smtClean="0"/>
              <a:t>8.1 Testing the Difference Between Means (Large</a:t>
            </a:r>
            <a:br>
              <a:rPr lang="en-US" dirty="0" smtClean="0"/>
            </a:br>
            <a:r>
              <a:rPr lang="en-US" dirty="0" smtClean="0"/>
              <a:t>      Independent Samples)</a:t>
            </a:r>
          </a:p>
          <a:p>
            <a:pPr eaLnBrk="1" hangingPunct="1">
              <a:defRPr/>
            </a:pPr>
            <a:r>
              <a:rPr lang="en-US" dirty="0" smtClean="0"/>
              <a:t>8.2 Testing the Difference Between Means (Small </a:t>
            </a:r>
            <a:br>
              <a:rPr lang="en-US" dirty="0" smtClean="0"/>
            </a:br>
            <a:r>
              <a:rPr lang="en-US" dirty="0" smtClean="0"/>
              <a:t>      Independent Samples)</a:t>
            </a:r>
          </a:p>
          <a:p>
            <a:pPr eaLnBrk="1" hangingPunct="1">
              <a:defRPr/>
            </a:pPr>
            <a:r>
              <a:rPr lang="en-US" dirty="0" smtClean="0"/>
              <a:t>8.3 Testing the Difference Between Means </a:t>
            </a:r>
            <a:br>
              <a:rPr lang="en-US" dirty="0" smtClean="0"/>
            </a:br>
            <a:r>
              <a:rPr lang="en-US" dirty="0" smtClean="0"/>
              <a:t>      (Dependent Samples)</a:t>
            </a:r>
          </a:p>
          <a:p>
            <a:pPr eaLnBrk="1" hangingPunct="1">
              <a:defRPr/>
            </a:pPr>
            <a:r>
              <a:rPr lang="en-US" dirty="0" smtClean="0"/>
              <a:t>8.4 Testing the Difference Between Proportions</a:t>
            </a:r>
            <a:endParaRPr lang="en-US" dirty="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0D7CA0B-3AB6-4B64-A3C1-E61E746000D3}" type="slidenum">
              <a:rPr lang="en-US" sz="1200"/>
              <a:pPr algn="r" eaLnBrk="1" hangingPunct="1"/>
              <a:t>2</a:t>
            </a:fld>
            <a:r>
              <a:rPr lang="en-US" sz="1200"/>
              <a:t> of 70</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a:grpSpLocks/>
          </p:cNvGrpSpPr>
          <p:nvPr/>
        </p:nvGrpSpPr>
        <p:grpSpPr bwMode="auto">
          <a:xfrm>
            <a:off x="579438" y="2465388"/>
            <a:ext cx="3292475" cy="1693862"/>
            <a:chOff x="579438" y="2465056"/>
            <a:chExt cx="3292475" cy="1694194"/>
          </a:xfrm>
        </p:grpSpPr>
        <p:sp>
          <p:nvSpPr>
            <p:cNvPr id="22" name="Freeform 21"/>
            <p:cNvSpPr/>
            <p:nvPr/>
          </p:nvSpPr>
          <p:spPr>
            <a:xfrm>
              <a:off x="1370013" y="2465056"/>
              <a:ext cx="1936750" cy="1344876"/>
            </a:xfrm>
            <a:custGeom>
              <a:avLst/>
              <a:gdLst>
                <a:gd name="connsiteX0" fmla="*/ 13907 w 1936581"/>
                <a:gd name="connsiteY0" fmla="*/ 1345523 h 1345523"/>
                <a:gd name="connsiteX1" fmla="*/ 0 w 1936581"/>
                <a:gd name="connsiteY1" fmla="*/ 942214 h 1345523"/>
                <a:gd name="connsiteX2" fmla="*/ 351157 w 1936581"/>
                <a:gd name="connsiteY2" fmla="*/ 337250 h 1345523"/>
                <a:gd name="connsiteX3" fmla="*/ 577149 w 1936581"/>
                <a:gd name="connsiteY3" fmla="*/ 41721 h 1345523"/>
                <a:gd name="connsiteX4" fmla="*/ 684930 w 1936581"/>
                <a:gd name="connsiteY4" fmla="*/ 0 h 1345523"/>
                <a:gd name="connsiteX5" fmla="*/ 890062 w 1936581"/>
                <a:gd name="connsiteY5" fmla="*/ 139072 h 1345523"/>
                <a:gd name="connsiteX6" fmla="*/ 1164730 w 1936581"/>
                <a:gd name="connsiteY6" fmla="*/ 598010 h 1345523"/>
                <a:gd name="connsiteX7" fmla="*/ 1411583 w 1936581"/>
                <a:gd name="connsiteY7" fmla="*/ 994366 h 1345523"/>
                <a:gd name="connsiteX8" fmla="*/ 1682774 w 1936581"/>
                <a:gd name="connsiteY8" fmla="*/ 1244696 h 1345523"/>
                <a:gd name="connsiteX9" fmla="*/ 1936581 w 1936581"/>
                <a:gd name="connsiteY9" fmla="*/ 1345523 h 1345523"/>
                <a:gd name="connsiteX10" fmla="*/ 13907 w 1936581"/>
                <a:gd name="connsiteY10" fmla="*/ 1345523 h 134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6581" h="1345523">
                  <a:moveTo>
                    <a:pt x="13907" y="1345523"/>
                  </a:moveTo>
                  <a:lnTo>
                    <a:pt x="0" y="942214"/>
                  </a:lnTo>
                  <a:lnTo>
                    <a:pt x="351157" y="337250"/>
                  </a:lnTo>
                  <a:lnTo>
                    <a:pt x="577149" y="41721"/>
                  </a:lnTo>
                  <a:lnTo>
                    <a:pt x="684930" y="0"/>
                  </a:lnTo>
                  <a:lnTo>
                    <a:pt x="890062" y="139072"/>
                  </a:lnTo>
                  <a:lnTo>
                    <a:pt x="1164730" y="598010"/>
                  </a:lnTo>
                  <a:lnTo>
                    <a:pt x="1411583" y="994366"/>
                  </a:lnTo>
                  <a:lnTo>
                    <a:pt x="1682774" y="1244696"/>
                  </a:lnTo>
                  <a:lnTo>
                    <a:pt x="1936581" y="1345523"/>
                  </a:lnTo>
                  <a:lnTo>
                    <a:pt x="13907" y="1345523"/>
                  </a:lnTo>
                  <a:close/>
                </a:path>
              </a:pathLst>
            </a:custGeom>
            <a:solidFill>
              <a:srgbClr val="EDC7A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7358" name="Group 30"/>
            <p:cNvGrpSpPr>
              <a:grpSpLocks/>
            </p:cNvGrpSpPr>
            <p:nvPr/>
          </p:nvGrpSpPr>
          <p:grpSpPr bwMode="auto">
            <a:xfrm>
              <a:off x="579438" y="2470150"/>
              <a:ext cx="3292475" cy="1689100"/>
              <a:chOff x="502920" y="3674110"/>
              <a:chExt cx="3293110" cy="1688867"/>
            </a:xfrm>
          </p:grpSpPr>
          <p:sp>
            <p:nvSpPr>
              <p:cNvPr id="39" name="Freeform 38"/>
              <p:cNvSpPr/>
              <p:nvPr/>
            </p:nvSpPr>
            <p:spPr bwMode="auto">
              <a:xfrm>
                <a:off x="722037" y="4605696"/>
                <a:ext cx="582724" cy="390548"/>
              </a:xfrm>
              <a:custGeom>
                <a:avLst/>
                <a:gdLst>
                  <a:gd name="connsiteX0" fmla="*/ 583581 w 583581"/>
                  <a:gd name="connsiteY0" fmla="*/ 390292 h 390292"/>
                  <a:gd name="connsiteX1" fmla="*/ 0 w 583581"/>
                  <a:gd name="connsiteY1" fmla="*/ 390292 h 390292"/>
                  <a:gd name="connsiteX2" fmla="*/ 107795 w 583581"/>
                  <a:gd name="connsiteY2" fmla="*/ 356839 h 390292"/>
                  <a:gd name="connsiteX3" fmla="*/ 263912 w 583581"/>
                  <a:gd name="connsiteY3" fmla="*/ 293648 h 390292"/>
                  <a:gd name="connsiteX4" fmla="*/ 390293 w 583581"/>
                  <a:gd name="connsiteY4" fmla="*/ 204439 h 390292"/>
                  <a:gd name="connsiteX5" fmla="*/ 509239 w 583581"/>
                  <a:gd name="connsiteY5" fmla="*/ 81775 h 390292"/>
                  <a:gd name="connsiteX6" fmla="*/ 572429 w 583581"/>
                  <a:gd name="connsiteY6" fmla="*/ 0 h 390292"/>
                  <a:gd name="connsiteX7" fmla="*/ 583581 w 583581"/>
                  <a:gd name="connsiteY7" fmla="*/ 390292 h 390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3581" h="390292">
                    <a:moveTo>
                      <a:pt x="583581" y="390292"/>
                    </a:moveTo>
                    <a:lnTo>
                      <a:pt x="0" y="390292"/>
                    </a:lnTo>
                    <a:lnTo>
                      <a:pt x="107795" y="356839"/>
                    </a:lnTo>
                    <a:lnTo>
                      <a:pt x="263912" y="293648"/>
                    </a:lnTo>
                    <a:lnTo>
                      <a:pt x="390293" y="204439"/>
                    </a:lnTo>
                    <a:lnTo>
                      <a:pt x="509239" y="81775"/>
                    </a:lnTo>
                    <a:lnTo>
                      <a:pt x="572429" y="0"/>
                    </a:lnTo>
                    <a:lnTo>
                      <a:pt x="583581" y="390292"/>
                    </a:lnTo>
                    <a:close/>
                  </a:path>
                </a:pathLst>
              </a:custGeom>
              <a:solidFill>
                <a:srgbClr val="0070C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360" name="Line 12"/>
              <p:cNvSpPr>
                <a:spLocks noChangeShapeType="1"/>
              </p:cNvSpPr>
              <p:nvPr/>
            </p:nvSpPr>
            <p:spPr bwMode="auto">
              <a:xfrm>
                <a:off x="1976352" y="3697931"/>
                <a:ext cx="1587" cy="13085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61" name="Freeform 14"/>
              <p:cNvSpPr>
                <a:spLocks/>
              </p:cNvSpPr>
              <p:nvPr/>
            </p:nvSpPr>
            <p:spPr bwMode="auto">
              <a:xfrm>
                <a:off x="1976352" y="3674110"/>
                <a:ext cx="1384057" cy="1330762"/>
              </a:xfrm>
              <a:custGeom>
                <a:avLst/>
                <a:gdLst>
                  <a:gd name="T0" fmla="*/ 2147483647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0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872" y="838"/>
                    </a:moveTo>
                    <a:lnTo>
                      <a:pt x="780" y="828"/>
                    </a:lnTo>
                    <a:lnTo>
                      <a:pt x="733" y="818"/>
                    </a:lnTo>
                    <a:lnTo>
                      <a:pt x="688" y="805"/>
                    </a:lnTo>
                    <a:lnTo>
                      <a:pt x="642" y="786"/>
                    </a:lnTo>
                    <a:lnTo>
                      <a:pt x="596" y="759"/>
                    </a:lnTo>
                    <a:lnTo>
                      <a:pt x="550" y="726"/>
                    </a:lnTo>
                    <a:lnTo>
                      <a:pt x="458" y="628"/>
                    </a:lnTo>
                    <a:lnTo>
                      <a:pt x="367" y="491"/>
                    </a:lnTo>
                    <a:lnTo>
                      <a:pt x="276" y="328"/>
                    </a:lnTo>
                    <a:lnTo>
                      <a:pt x="229" y="244"/>
                    </a:lnTo>
                    <a:lnTo>
                      <a:pt x="183" y="165"/>
                    </a:lnTo>
                    <a:lnTo>
                      <a:pt x="137" y="98"/>
                    </a:lnTo>
                    <a:lnTo>
                      <a:pt x="92" y="46"/>
                    </a:lnTo>
                    <a:lnTo>
                      <a:pt x="45" y="12"/>
                    </a:lnTo>
                    <a:lnTo>
                      <a:pt x="0"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62" name="Freeform 15"/>
              <p:cNvSpPr>
                <a:spLocks/>
              </p:cNvSpPr>
              <p:nvPr/>
            </p:nvSpPr>
            <p:spPr bwMode="auto">
              <a:xfrm>
                <a:off x="592295" y="3674110"/>
                <a:ext cx="1384057" cy="1330762"/>
              </a:xfrm>
              <a:custGeom>
                <a:avLst/>
                <a:gdLst>
                  <a:gd name="T0" fmla="*/ 0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2147483647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0" y="838"/>
                    </a:moveTo>
                    <a:lnTo>
                      <a:pt x="92" y="828"/>
                    </a:lnTo>
                    <a:lnTo>
                      <a:pt x="138" y="818"/>
                    </a:lnTo>
                    <a:lnTo>
                      <a:pt x="183" y="805"/>
                    </a:lnTo>
                    <a:lnTo>
                      <a:pt x="229" y="786"/>
                    </a:lnTo>
                    <a:lnTo>
                      <a:pt x="276" y="759"/>
                    </a:lnTo>
                    <a:lnTo>
                      <a:pt x="321" y="726"/>
                    </a:lnTo>
                    <a:lnTo>
                      <a:pt x="413" y="628"/>
                    </a:lnTo>
                    <a:lnTo>
                      <a:pt x="505" y="491"/>
                    </a:lnTo>
                    <a:lnTo>
                      <a:pt x="597" y="328"/>
                    </a:lnTo>
                    <a:lnTo>
                      <a:pt x="642" y="244"/>
                    </a:lnTo>
                    <a:lnTo>
                      <a:pt x="688" y="165"/>
                    </a:lnTo>
                    <a:lnTo>
                      <a:pt x="734" y="98"/>
                    </a:lnTo>
                    <a:lnTo>
                      <a:pt x="780" y="46"/>
                    </a:lnTo>
                    <a:lnTo>
                      <a:pt x="826" y="12"/>
                    </a:lnTo>
                    <a:lnTo>
                      <a:pt x="872"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Rectangle 37"/>
              <p:cNvSpPr>
                <a:spLocks noChangeArrowheads="1"/>
              </p:cNvSpPr>
              <p:nvPr/>
            </p:nvSpPr>
            <p:spPr bwMode="auto">
              <a:xfrm flipH="1">
                <a:off x="3529279" y="4867648"/>
                <a:ext cx="266751" cy="304818"/>
              </a:xfrm>
              <a:prstGeom prst="rect">
                <a:avLst/>
              </a:prstGeom>
              <a:noFill/>
              <a:ln w="9525">
                <a:noFill/>
                <a:miter lim="800000"/>
                <a:headEnd/>
                <a:tailEnd/>
              </a:ln>
            </p:spPr>
            <p:txBody>
              <a:bodyPr lIns="0" tIns="0" rIns="0" bIns="0">
                <a:spAutoFit/>
              </a:bodyPr>
              <a:lstStyle/>
              <a:p>
                <a:pPr>
                  <a:defRPr/>
                </a:pPr>
                <a:r>
                  <a:rPr lang="en-US" sz="2000" i="1" dirty="0">
                    <a:latin typeface="+mn-lt"/>
                  </a:rPr>
                  <a:t>z</a:t>
                </a:r>
              </a:p>
            </p:txBody>
          </p:sp>
          <p:sp>
            <p:nvSpPr>
              <p:cNvPr id="44" name="Rectangle 38"/>
              <p:cNvSpPr>
                <a:spLocks noChangeArrowheads="1"/>
              </p:cNvSpPr>
              <p:nvPr/>
            </p:nvSpPr>
            <p:spPr bwMode="auto">
              <a:xfrm>
                <a:off x="1879547" y="4997831"/>
                <a:ext cx="152429" cy="365146"/>
              </a:xfrm>
              <a:prstGeom prst="rect">
                <a:avLst/>
              </a:prstGeom>
              <a:noFill/>
              <a:ln w="9525">
                <a:noFill/>
                <a:miter lim="800000"/>
                <a:headEnd/>
                <a:tailEnd/>
              </a:ln>
            </p:spPr>
            <p:txBody>
              <a:bodyPr wrap="none" lIns="0" tIns="0" rIns="0" bIns="0">
                <a:spAutoFit/>
              </a:bodyPr>
              <a:lstStyle/>
              <a:p>
                <a:pPr>
                  <a:defRPr/>
                </a:pPr>
                <a:r>
                  <a:rPr lang="en-US" sz="2400" dirty="0">
                    <a:latin typeface="+mn-lt"/>
                  </a:rPr>
                  <a:t>0</a:t>
                </a:r>
              </a:p>
            </p:txBody>
          </p:sp>
          <p:cxnSp>
            <p:nvCxnSpPr>
              <p:cNvPr id="46" name="Straight Connector 45"/>
              <p:cNvCxnSpPr/>
              <p:nvPr/>
            </p:nvCxnSpPr>
            <p:spPr bwMode="auto">
              <a:xfrm>
                <a:off x="528325" y="5012120"/>
                <a:ext cx="2891395"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rot="16200000" flipH="1">
                <a:off x="1109488" y="4808907"/>
                <a:ext cx="381022" cy="63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02920" y="4281827"/>
                <a:ext cx="960622" cy="457227"/>
              </a:xfrm>
              <a:prstGeom prst="rect">
                <a:avLst/>
              </a:prstGeom>
              <a:noFill/>
            </p:spPr>
            <p:txBody>
              <a:bodyPr>
                <a:spAutoFit/>
              </a:bodyPr>
              <a:lstStyle/>
              <a:p>
                <a:pPr>
                  <a:defRPr/>
                </a:pPr>
                <a:r>
                  <a:rPr lang="en-US" sz="2400" dirty="0">
                    <a:latin typeface="+mn-lt"/>
                  </a:rPr>
                  <a:t>0.01</a:t>
                </a:r>
              </a:p>
            </p:txBody>
          </p:sp>
          <p:cxnSp>
            <p:nvCxnSpPr>
              <p:cNvPr id="49" name="Straight Connector 48"/>
              <p:cNvCxnSpPr/>
              <p:nvPr/>
            </p:nvCxnSpPr>
            <p:spPr>
              <a:xfrm>
                <a:off x="914161" y="4662849"/>
                <a:ext cx="304859" cy="260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 name="Title 4"/>
          <p:cNvSpPr>
            <a:spLocks noGrp="1"/>
          </p:cNvSpPr>
          <p:nvPr>
            <p:ph type="title"/>
          </p:nvPr>
        </p:nvSpPr>
        <p:spPr/>
        <p:txBody>
          <a:bodyPr/>
          <a:lstStyle/>
          <a:p>
            <a:pPr eaLnBrk="1" hangingPunct="1">
              <a:defRPr/>
            </a:pPr>
            <a:r>
              <a:rPr lang="en-US" dirty="0" smtClean="0">
                <a:solidFill>
                  <a:schemeClr val="accent3"/>
                </a:solidFill>
              </a:rPr>
              <a:t>Solution: Using Technology to Perform a Two-Sample </a:t>
            </a:r>
            <a:r>
              <a:rPr lang="en-US" i="1" dirty="0" smtClean="0">
                <a:solidFill>
                  <a:schemeClr val="accent3"/>
                </a:solidFill>
              </a:rPr>
              <a:t>z</a:t>
            </a:r>
            <a:r>
              <a:rPr lang="en-US" dirty="0" smtClean="0">
                <a:solidFill>
                  <a:schemeClr val="accent3"/>
                </a:solidFill>
              </a:rPr>
              <a:t>-Test</a:t>
            </a:r>
            <a:endParaRPr lang="en-US" dirty="0"/>
          </a:p>
        </p:txBody>
      </p:sp>
      <p:sp>
        <p:nvSpPr>
          <p:cNvPr id="87" name="Rectangle 86"/>
          <p:cNvSpPr>
            <a:spLocks noChangeArrowheads="1"/>
          </p:cNvSpPr>
          <p:nvPr/>
        </p:nvSpPr>
        <p:spPr bwMode="auto">
          <a:xfrm>
            <a:off x="4476750" y="1941513"/>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88" name="Rectangle 87"/>
          <p:cNvSpPr>
            <a:spLocks noChangeArrowheads="1"/>
          </p:cNvSpPr>
          <p:nvPr/>
        </p:nvSpPr>
        <p:spPr bwMode="auto">
          <a:xfrm>
            <a:off x="4632325" y="2341563"/>
            <a:ext cx="4249738" cy="1676400"/>
          </a:xfrm>
          <a:prstGeom prst="rect">
            <a:avLst/>
          </a:prstGeom>
          <a:noFill/>
          <a:ln w="12700">
            <a:noFill/>
            <a:miter lim="800000"/>
            <a:headEnd/>
            <a:tailEnd/>
          </a:ln>
          <a:effectLst/>
        </p:spPr>
        <p:txBody>
          <a:bodyPr lIns="90488" tIns="44450" rIns="90488" bIns="44450">
            <a:spAutoFit/>
          </a:bodyPr>
          <a:lstStyle/>
          <a:p>
            <a:pPr eaLnBrk="0" hangingPunct="0"/>
            <a:r>
              <a:rPr lang="en-US" sz="2600">
                <a:latin typeface="Times New Roman" pitchFamily="18" charset="0"/>
              </a:rPr>
              <a:t>At the 1% level of significance, there is not enough evidence to support the travel agency’s claim.</a:t>
            </a:r>
          </a:p>
        </p:txBody>
      </p:sp>
      <p:sp>
        <p:nvSpPr>
          <p:cNvPr id="89" name="TextBox 88"/>
          <p:cNvSpPr txBox="1">
            <a:spLocks noChangeArrowheads="1"/>
          </p:cNvSpPr>
          <p:nvPr/>
        </p:nvSpPr>
        <p:spPr bwMode="auto">
          <a:xfrm>
            <a:off x="6342063" y="1941513"/>
            <a:ext cx="25431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0" indent="-3492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rgbClr val="D17230"/>
              </a:buClr>
            </a:pPr>
            <a:r>
              <a:rPr lang="en-US" sz="2600" b="1">
                <a:solidFill>
                  <a:srgbClr val="AE0337"/>
                </a:solidFill>
                <a:latin typeface="Times New Roman" pitchFamily="18" charset="0"/>
              </a:rPr>
              <a:t>Fail to Reject </a:t>
            </a:r>
            <a:r>
              <a:rPr lang="en-US" sz="2600" b="1" i="1">
                <a:solidFill>
                  <a:srgbClr val="AE0337"/>
                </a:solidFill>
                <a:latin typeface="Times New Roman" pitchFamily="18" charset="0"/>
              </a:rPr>
              <a:t>H</a:t>
            </a:r>
            <a:r>
              <a:rPr lang="en-US" sz="2600" b="1" baseline="-25000">
                <a:solidFill>
                  <a:srgbClr val="AE0337"/>
                </a:solidFill>
                <a:latin typeface="Times New Roman" pitchFamily="18" charset="0"/>
              </a:rPr>
              <a:t>0</a:t>
            </a:r>
          </a:p>
        </p:txBody>
      </p:sp>
      <p:sp>
        <p:nvSpPr>
          <p:cNvPr id="57351" name="Rectangle 35"/>
          <p:cNvSpPr>
            <a:spLocks noChangeArrowheads="1"/>
          </p:cNvSpPr>
          <p:nvPr/>
        </p:nvSpPr>
        <p:spPr bwMode="auto">
          <a:xfrm>
            <a:off x="473075" y="1941513"/>
            <a:ext cx="4572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Clr>
                <a:srgbClr val="D17230"/>
              </a:buClr>
              <a:buFont typeface="Arial" charset="0"/>
              <a:buChar char="•"/>
            </a:pPr>
            <a:r>
              <a:rPr lang="en-US" sz="2600" b="1">
                <a:solidFill>
                  <a:srgbClr val="000000"/>
                </a:solidFill>
                <a:latin typeface="Times New Roman" pitchFamily="18" charset="0"/>
                <a:cs typeface="Times New Roman" pitchFamily="18" charset="0"/>
              </a:rPr>
              <a:t>Rejection Region:</a:t>
            </a:r>
          </a:p>
        </p:txBody>
      </p:sp>
      <p:sp>
        <p:nvSpPr>
          <p:cNvPr id="53" name="TextBox 52"/>
          <p:cNvSpPr txBox="1"/>
          <p:nvPr/>
        </p:nvSpPr>
        <p:spPr>
          <a:xfrm>
            <a:off x="1265238" y="4343400"/>
            <a:ext cx="928687" cy="488950"/>
          </a:xfrm>
          <a:prstGeom prst="rect">
            <a:avLst/>
          </a:prstGeom>
          <a:noFill/>
        </p:spPr>
        <p:txBody>
          <a:bodyPr>
            <a:spAutoFit/>
          </a:bodyPr>
          <a:lstStyle/>
          <a:p>
            <a:pPr>
              <a:defRPr/>
            </a:pPr>
            <a:r>
              <a:rPr lang="en-US" sz="2600" dirty="0">
                <a:latin typeface="+mn-lt"/>
              </a:rPr>
              <a:t>-0.93</a:t>
            </a:r>
          </a:p>
        </p:txBody>
      </p:sp>
      <p:cxnSp>
        <p:nvCxnSpPr>
          <p:cNvPr id="54" name="Straight Connector 53"/>
          <p:cNvCxnSpPr/>
          <p:nvPr/>
        </p:nvCxnSpPr>
        <p:spPr>
          <a:xfrm rot="5400000" flipH="1" flipV="1">
            <a:off x="1333501" y="4076700"/>
            <a:ext cx="762000" cy="15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868363" y="3749675"/>
            <a:ext cx="990600" cy="457200"/>
          </a:xfrm>
          <a:prstGeom prst="rect">
            <a:avLst/>
          </a:prstGeom>
          <a:noFill/>
        </p:spPr>
        <p:txBody>
          <a:bodyPr>
            <a:spAutoFit/>
          </a:bodyPr>
          <a:lstStyle/>
          <a:p>
            <a:pPr>
              <a:defRPr/>
            </a:pPr>
            <a:r>
              <a:rPr lang="en-US" sz="2400" dirty="0">
                <a:solidFill>
                  <a:schemeClr val="accent2"/>
                </a:solidFill>
                <a:latin typeface="+mn-lt"/>
              </a:rPr>
              <a:t>-2.33</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8F6126D-849C-4FC3-9FD8-8D2783379603}" type="slidenum">
              <a:rPr lang="en-US" sz="1200"/>
              <a:pPr algn="r" eaLnBrk="1" hangingPunct="1"/>
              <a:t>20</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5"/>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5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9"/>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utoUpdateAnimBg="0"/>
      <p:bldP spid="89" grpId="0"/>
      <p:bldP spid="53" grpId="0"/>
      <p:bldP spid="5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smtClean="0"/>
              <a:t>Section 8.1 Summary</a:t>
            </a:r>
          </a:p>
        </p:txBody>
      </p:sp>
      <p:sp>
        <p:nvSpPr>
          <p:cNvPr id="58371" name="Content Placeholder 2"/>
          <p:cNvSpPr>
            <a:spLocks noGrp="1"/>
          </p:cNvSpPr>
          <p:nvPr>
            <p:ph idx="1"/>
          </p:nvPr>
        </p:nvSpPr>
        <p:spPr/>
        <p:txBody>
          <a:bodyPr/>
          <a:lstStyle/>
          <a:p>
            <a:pPr eaLnBrk="1" hangingPunct="1"/>
            <a:r>
              <a:rPr lang="en-US" dirty="0" smtClean="0"/>
              <a:t>Determined whether two samples are independent or dependent</a:t>
            </a:r>
          </a:p>
          <a:p>
            <a:pPr eaLnBrk="1" hangingPunct="1"/>
            <a:r>
              <a:rPr lang="en-US" dirty="0" smtClean="0"/>
              <a:t>Performed a two-sample </a:t>
            </a:r>
            <a:r>
              <a:rPr lang="en-US" i="1" dirty="0" smtClean="0"/>
              <a:t>z</a:t>
            </a:r>
            <a:r>
              <a:rPr lang="en-US" dirty="0" smtClean="0"/>
              <a:t>-test for the difference between two means </a:t>
            </a:r>
            <a:r>
              <a:rPr lang="el-GR" dirty="0" smtClean="0"/>
              <a:t>μ</a:t>
            </a:r>
            <a:r>
              <a:rPr lang="en-US" baseline="-25000" dirty="0" smtClean="0"/>
              <a:t>1</a:t>
            </a:r>
            <a:r>
              <a:rPr lang="en-US" dirty="0" smtClean="0"/>
              <a:t> and </a:t>
            </a:r>
            <a:r>
              <a:rPr lang="el-GR" dirty="0" smtClean="0"/>
              <a:t>μ</a:t>
            </a:r>
            <a:r>
              <a:rPr lang="en-US" baseline="-25000" dirty="0" smtClean="0"/>
              <a:t>2</a:t>
            </a:r>
            <a:r>
              <a:rPr lang="en-US" dirty="0" smtClean="0"/>
              <a:t> using large independent samples</a:t>
            </a:r>
          </a:p>
          <a:p>
            <a:pPr eaLnBrk="1" hangingPunct="1"/>
            <a:endParaRPr lang="en-US" dirty="0" smtClean="0"/>
          </a:p>
          <a:p>
            <a:pPr eaLnBrk="1" hangingPunct="1"/>
            <a:endParaRPr lang="en-US" dirty="0" smtClean="0"/>
          </a:p>
          <a:p>
            <a:pPr eaLnBrk="1" hangingPunct="1"/>
            <a:r>
              <a:rPr lang="en-US" sz="3200" dirty="0" smtClean="0">
                <a:solidFill>
                  <a:schemeClr val="folHlink"/>
                </a:solidFill>
              </a:rPr>
              <a:t>Homework: Page 434: </a:t>
            </a:r>
            <a:r>
              <a:rPr lang="en-US" sz="3200" dirty="0" smtClean="0">
                <a:solidFill>
                  <a:schemeClr val="folHlink"/>
                </a:solidFill>
              </a:rPr>
              <a:t>6-30 every six</a:t>
            </a:r>
            <a:endParaRPr lang="en-US" sz="3200" dirty="0" smtClean="0">
              <a:solidFill>
                <a:schemeClr val="folHlink"/>
              </a:solidFill>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6590405-F8A0-43B2-9406-15FA40F44E10}" type="slidenum">
              <a:rPr lang="en-US" sz="1200"/>
              <a:pPr algn="r" eaLnBrk="1" hangingPunct="1"/>
              <a:t>21</a:t>
            </a:fld>
            <a:r>
              <a:rPr lang="en-US" sz="1200"/>
              <a:t> of 70</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ctrTitle"/>
          </p:nvPr>
        </p:nvSpPr>
        <p:spPr/>
        <p:txBody>
          <a:bodyPr/>
          <a:lstStyle/>
          <a:p>
            <a:pPr eaLnBrk="1" hangingPunct="1"/>
            <a:r>
              <a:rPr lang="en-US" smtClean="0"/>
              <a:t>Section 8.2</a:t>
            </a:r>
          </a:p>
        </p:txBody>
      </p:sp>
      <p:sp>
        <p:nvSpPr>
          <p:cNvPr id="3" name="Subtitle 2"/>
          <p:cNvSpPr>
            <a:spLocks noGrp="1"/>
          </p:cNvSpPr>
          <p:nvPr>
            <p:ph type="subTitle" idx="1"/>
          </p:nvPr>
        </p:nvSpPr>
        <p:spPr/>
        <p:txBody>
          <a:bodyPr/>
          <a:lstStyle/>
          <a:p>
            <a:pPr eaLnBrk="1" hangingPunct="1">
              <a:defRPr/>
            </a:pPr>
            <a:r>
              <a:rPr lang="en-US" dirty="0" smtClean="0"/>
              <a:t>Testing the Difference Between Means (Small Independent Samples)</a:t>
            </a:r>
            <a:endParaRPr lang="en-US" dirty="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B113FAC-2850-440F-987A-A016E3F1F9ED}" type="slidenum">
              <a:rPr lang="en-US" sz="1200"/>
              <a:pPr algn="r" eaLnBrk="1" hangingPunct="1"/>
              <a:t>22</a:t>
            </a:fld>
            <a:r>
              <a:rPr lang="en-US" sz="1200"/>
              <a:t> of 70</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smtClean="0"/>
              <a:t>Section 8.2 Objectives</a:t>
            </a:r>
          </a:p>
        </p:txBody>
      </p:sp>
      <p:sp>
        <p:nvSpPr>
          <p:cNvPr id="60419" name="Content Placeholder 2"/>
          <p:cNvSpPr>
            <a:spLocks noGrp="1"/>
          </p:cNvSpPr>
          <p:nvPr>
            <p:ph idx="1"/>
          </p:nvPr>
        </p:nvSpPr>
        <p:spPr/>
        <p:txBody>
          <a:bodyPr/>
          <a:lstStyle/>
          <a:p>
            <a:pPr eaLnBrk="1" hangingPunct="1"/>
            <a:r>
              <a:rPr lang="en-US" smtClean="0"/>
              <a:t>Perform a </a:t>
            </a:r>
            <a:r>
              <a:rPr lang="en-US" i="1" smtClean="0"/>
              <a:t>t</a:t>
            </a:r>
            <a:r>
              <a:rPr lang="en-US" smtClean="0"/>
              <a:t>-test for the difference between two means </a:t>
            </a:r>
            <a:r>
              <a:rPr lang="el-GR" smtClean="0"/>
              <a:t>μ</a:t>
            </a:r>
            <a:r>
              <a:rPr lang="en-US" baseline="-25000" smtClean="0"/>
              <a:t>1</a:t>
            </a:r>
            <a:r>
              <a:rPr lang="en-US" smtClean="0"/>
              <a:t> and </a:t>
            </a:r>
            <a:r>
              <a:rPr lang="el-GR" smtClean="0"/>
              <a:t>μ</a:t>
            </a:r>
            <a:r>
              <a:rPr lang="en-US" baseline="-25000" smtClean="0"/>
              <a:t>2</a:t>
            </a:r>
            <a:r>
              <a:rPr lang="en-US" smtClean="0"/>
              <a:t> using small independent samples</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680F2C7-4E0C-4874-BCCB-9C8C2DD58F94}" type="slidenum">
              <a:rPr lang="en-US" sz="1200"/>
              <a:pPr algn="r" eaLnBrk="1" hangingPunct="1"/>
              <a:t>23</a:t>
            </a:fld>
            <a:r>
              <a:rPr lang="en-US" sz="1200"/>
              <a:t> of 70</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p:spPr>
        <p:txBody>
          <a:bodyPr/>
          <a:lstStyle/>
          <a:p>
            <a:pPr eaLnBrk="1" hangingPunct="1"/>
            <a:r>
              <a:rPr lang="en-US" smtClean="0"/>
              <a:t>Two Sample </a:t>
            </a:r>
            <a:r>
              <a:rPr lang="en-US" i="1" smtClean="0"/>
              <a:t>t</a:t>
            </a:r>
            <a:r>
              <a:rPr lang="en-US" smtClean="0">
                <a:latin typeface="Times New Roman" pitchFamily="18" charset="0"/>
              </a:rPr>
              <a:t>-</a:t>
            </a:r>
            <a:r>
              <a:rPr lang="en-US" smtClean="0"/>
              <a:t>Test for the Difference Between Means</a:t>
            </a:r>
          </a:p>
        </p:txBody>
      </p:sp>
      <p:sp>
        <p:nvSpPr>
          <p:cNvPr id="61443" name="Content Placeholder 5"/>
          <p:cNvSpPr>
            <a:spLocks noGrp="1"/>
          </p:cNvSpPr>
          <p:nvPr>
            <p:ph idx="1"/>
          </p:nvPr>
        </p:nvSpPr>
        <p:spPr>
          <a:xfrm>
            <a:off x="304800" y="1616075"/>
            <a:ext cx="8474075" cy="4525963"/>
          </a:xfrm>
        </p:spPr>
        <p:txBody>
          <a:bodyPr/>
          <a:lstStyle/>
          <a:p>
            <a:pPr eaLnBrk="1" hangingPunct="1"/>
            <a:r>
              <a:rPr lang="en-US" sz="2600" smtClean="0"/>
              <a:t>If samples of size less than 30 are taken from normally-distributed populations, a </a:t>
            </a:r>
            <a:r>
              <a:rPr lang="en-US" sz="2600" i="1" smtClean="0"/>
              <a:t>t</a:t>
            </a:r>
            <a:r>
              <a:rPr lang="en-US" sz="2600" smtClean="0"/>
              <a:t>-test may be used to test the difference between the population means </a:t>
            </a:r>
            <a:r>
              <a:rPr lang="el-GR" sz="2600" smtClean="0"/>
              <a:t>μ</a:t>
            </a:r>
            <a:r>
              <a:rPr lang="en-US" sz="2600" baseline="-25000" smtClean="0"/>
              <a:t>1</a:t>
            </a:r>
            <a:r>
              <a:rPr lang="en-US" sz="2600" smtClean="0"/>
              <a:t> and </a:t>
            </a:r>
            <a:r>
              <a:rPr lang="el-GR" sz="2600" smtClean="0"/>
              <a:t>μ</a:t>
            </a:r>
            <a:r>
              <a:rPr lang="en-US" sz="2600" baseline="-25000" smtClean="0"/>
              <a:t>2</a:t>
            </a:r>
            <a:r>
              <a:rPr lang="en-US" sz="2600" smtClean="0"/>
              <a:t>.</a:t>
            </a:r>
          </a:p>
          <a:p>
            <a:pPr eaLnBrk="1" hangingPunct="1"/>
            <a:r>
              <a:rPr lang="en-US" sz="2600" smtClean="0"/>
              <a:t>Three conditions are necessary to use a </a:t>
            </a:r>
            <a:r>
              <a:rPr lang="en-US" sz="2600" i="1" smtClean="0"/>
              <a:t>t-</a:t>
            </a:r>
            <a:r>
              <a:rPr lang="en-US" sz="2600" smtClean="0"/>
              <a:t>test for small independent samples.</a:t>
            </a:r>
          </a:p>
          <a:p>
            <a:pPr marL="933450" lvl="1" indent="-533400" eaLnBrk="1" hangingPunct="1">
              <a:spcBef>
                <a:spcPct val="40000"/>
              </a:spcBef>
              <a:buFont typeface="Wingdings" pitchFamily="2" charset="2"/>
              <a:buAutoNum type="arabicPeriod"/>
            </a:pPr>
            <a:r>
              <a:rPr lang="en-US" sz="2600" smtClean="0"/>
              <a:t>The samples must be randomly selected.</a:t>
            </a:r>
          </a:p>
          <a:p>
            <a:pPr marL="933450" lvl="1" indent="-533400" eaLnBrk="1" hangingPunct="1">
              <a:spcBef>
                <a:spcPct val="40000"/>
              </a:spcBef>
              <a:buFont typeface="Wingdings" pitchFamily="2" charset="2"/>
              <a:buAutoNum type="arabicPeriod"/>
            </a:pPr>
            <a:r>
              <a:rPr lang="en-US" sz="2600" smtClean="0"/>
              <a:t>The samples must be independent.</a:t>
            </a:r>
          </a:p>
          <a:p>
            <a:pPr marL="933450" lvl="1" indent="-533400" eaLnBrk="1" hangingPunct="1">
              <a:spcBef>
                <a:spcPct val="40000"/>
              </a:spcBef>
              <a:buFont typeface="Wingdings" pitchFamily="2" charset="2"/>
              <a:buAutoNum type="arabicPeriod"/>
            </a:pPr>
            <a:r>
              <a:rPr lang="en-US" sz="2600" smtClean="0"/>
              <a:t>Each population must have a normal distribution.</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E304082-9166-41B3-A9D0-2DA6691ED202}" type="slidenum">
              <a:rPr lang="en-US" sz="1200"/>
              <a:pPr algn="r" eaLnBrk="1" hangingPunct="1"/>
              <a:t>24</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noFill/>
        </p:spPr>
        <p:txBody>
          <a:bodyPr/>
          <a:lstStyle/>
          <a:p>
            <a:pPr eaLnBrk="1" hangingPunct="1"/>
            <a:r>
              <a:rPr lang="en-US" smtClean="0"/>
              <a:t>Two Sample </a:t>
            </a:r>
            <a:r>
              <a:rPr lang="en-US" i="1" smtClean="0"/>
              <a:t>t</a:t>
            </a:r>
            <a:r>
              <a:rPr lang="en-US" smtClean="0">
                <a:latin typeface="Times New Roman" pitchFamily="18" charset="0"/>
              </a:rPr>
              <a:t>-</a:t>
            </a:r>
            <a:r>
              <a:rPr lang="en-US" smtClean="0"/>
              <a:t>Test for the Difference Between Means</a:t>
            </a:r>
          </a:p>
        </p:txBody>
      </p:sp>
      <p:sp>
        <p:nvSpPr>
          <p:cNvPr id="7172" name="Content Placeholder 7"/>
          <p:cNvSpPr>
            <a:spLocks noGrp="1"/>
          </p:cNvSpPr>
          <p:nvPr>
            <p:ph idx="1"/>
          </p:nvPr>
        </p:nvSpPr>
        <p:spPr/>
        <p:txBody>
          <a:bodyPr/>
          <a:lstStyle/>
          <a:p>
            <a:r>
              <a:rPr lang="en-US" smtClean="0"/>
              <a:t>The </a:t>
            </a:r>
            <a:r>
              <a:rPr lang="en-US" b="1" smtClean="0"/>
              <a:t>standardized test statistic </a:t>
            </a:r>
            <a:r>
              <a:rPr lang="en-US" smtClean="0"/>
              <a:t>is</a:t>
            </a:r>
          </a:p>
          <a:p>
            <a:endParaRPr lang="en-US" smtClean="0"/>
          </a:p>
          <a:p>
            <a:endParaRPr lang="en-US" smtClean="0"/>
          </a:p>
          <a:p>
            <a:endParaRPr lang="en-US" smtClean="0"/>
          </a:p>
          <a:p>
            <a:r>
              <a:rPr lang="en-US" smtClean="0"/>
              <a:t>The standard error and the degrees of freedom of the sampling distribution depend on whether the population variances       and       are equal.</a:t>
            </a:r>
          </a:p>
        </p:txBody>
      </p:sp>
      <p:sp>
        <p:nvSpPr>
          <p:cNvPr id="7175" name="Rectangle 3"/>
          <p:cNvSpPr>
            <a:spLocks noChangeArrowheads="1"/>
          </p:cNvSpPr>
          <p:nvPr/>
        </p:nvSpPr>
        <p:spPr bwMode="auto">
          <a:xfrm>
            <a:off x="341313" y="1314450"/>
            <a:ext cx="8478837"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tx1"/>
              </a:buClr>
              <a:buSzPct val="75000"/>
            </a:pPr>
            <a:endParaRPr lang="en-US" sz="100" b="1">
              <a:latin typeface="Times New Roman" pitchFamily="18" charset="0"/>
            </a:endParaRPr>
          </a:p>
        </p:txBody>
      </p:sp>
      <p:graphicFrame>
        <p:nvGraphicFramePr>
          <p:cNvPr id="1084420" name="Object 4"/>
          <p:cNvGraphicFramePr>
            <a:graphicFrameLocks noChangeAspect="1"/>
          </p:cNvGraphicFramePr>
          <p:nvPr/>
        </p:nvGraphicFramePr>
        <p:xfrm>
          <a:off x="2147888" y="2387600"/>
          <a:ext cx="3201987" cy="944563"/>
        </p:xfrm>
        <a:graphic>
          <a:graphicData uri="http://schemas.openxmlformats.org/presentationml/2006/ole">
            <mc:AlternateContent xmlns:mc="http://schemas.openxmlformats.org/markup-compatibility/2006">
              <mc:Choice xmlns:v="urn:schemas-microsoft-com:vml" Requires="v">
                <p:oleObj spid="_x0000_s7184" name="Equation" r:id="rId3" imgW="2666880" imgH="787320" progId="Equation.DSMT4">
                  <p:embed/>
                </p:oleObj>
              </mc:Choice>
              <mc:Fallback>
                <p:oleObj name="Equation" r:id="rId3" imgW="2666880" imgH="7873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7888" y="2387600"/>
                        <a:ext cx="3201987" cy="944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6"/>
          <p:cNvGraphicFramePr>
            <a:graphicFrameLocks noChangeAspect="1"/>
          </p:cNvGraphicFramePr>
          <p:nvPr/>
        </p:nvGraphicFramePr>
        <p:xfrm>
          <a:off x="3860800" y="4495800"/>
          <a:ext cx="487363" cy="579438"/>
        </p:xfrm>
        <a:graphic>
          <a:graphicData uri="http://schemas.openxmlformats.org/presentationml/2006/ole">
            <mc:AlternateContent xmlns:mc="http://schemas.openxmlformats.org/markup-compatibility/2006">
              <mc:Choice xmlns:v="urn:schemas-microsoft-com:vml" Requires="v">
                <p:oleObj spid="_x0000_s7185" name="Equation" r:id="rId5" imgW="203040" imgH="241200" progId="Equation.DSMT4">
                  <p:embed/>
                </p:oleObj>
              </mc:Choice>
              <mc:Fallback>
                <p:oleObj name="Equation" r:id="rId5" imgW="203040" imgH="2412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60800" y="4495800"/>
                        <a:ext cx="487363"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ct 7"/>
          <p:cNvGraphicFramePr>
            <a:graphicFrameLocks noChangeAspect="1"/>
          </p:cNvGraphicFramePr>
          <p:nvPr/>
        </p:nvGraphicFramePr>
        <p:xfrm>
          <a:off x="5033963" y="4495800"/>
          <a:ext cx="487362" cy="579438"/>
        </p:xfrm>
        <a:graphic>
          <a:graphicData uri="http://schemas.openxmlformats.org/presentationml/2006/ole">
            <mc:AlternateContent xmlns:mc="http://schemas.openxmlformats.org/markup-compatibility/2006">
              <mc:Choice xmlns:v="urn:schemas-microsoft-com:vml" Requires="v">
                <p:oleObj spid="_x0000_s7186" name="Equation" r:id="rId7" imgW="203040" imgH="241200" progId="Equation.DSMT4">
                  <p:embed/>
                </p:oleObj>
              </mc:Choice>
              <mc:Fallback>
                <p:oleObj name="Equation" r:id="rId7" imgW="203040" imgH="2412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33963" y="4495800"/>
                        <a:ext cx="487362"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FDB31E9-2F11-4135-8400-ABC1807FB9B0}" type="slidenum">
              <a:rPr lang="en-US" sz="1200"/>
              <a:pPr algn="r" eaLnBrk="1" hangingPunct="1"/>
              <a:t>25</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extBox 7"/>
          <p:cNvSpPr txBox="1">
            <a:spLocks noChangeArrowheads="1"/>
          </p:cNvSpPr>
          <p:nvPr/>
        </p:nvSpPr>
        <p:spPr bwMode="auto">
          <a:xfrm>
            <a:off x="457200" y="4038600"/>
            <a:ext cx="8275638"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spcBef>
                <a:spcPct val="20000"/>
              </a:spcBef>
              <a:buClr>
                <a:srgbClr val="D17230"/>
              </a:buClr>
              <a:buFont typeface="Wingdings" pitchFamily="2" charset="2"/>
              <a:buChar char="§"/>
            </a:pPr>
            <a:r>
              <a:rPr lang="en-US" sz="2600">
                <a:solidFill>
                  <a:srgbClr val="000000"/>
                </a:solidFill>
                <a:latin typeface="Times New Roman" pitchFamily="18" charset="0"/>
                <a:cs typeface="Times New Roman" pitchFamily="18" charset="0"/>
              </a:rPr>
              <a:t>The standard error for the sampling distribution of </a:t>
            </a:r>
            <a:br>
              <a:rPr lang="en-US" sz="2600">
                <a:solidFill>
                  <a:srgbClr val="000000"/>
                </a:solidFill>
                <a:latin typeface="Times New Roman" pitchFamily="18" charset="0"/>
                <a:cs typeface="Times New Roman" pitchFamily="18" charset="0"/>
              </a:rPr>
            </a:br>
            <a:r>
              <a:rPr lang="en-US" sz="2600">
                <a:solidFill>
                  <a:srgbClr val="000000"/>
                </a:solidFill>
                <a:latin typeface="Times New Roman" pitchFamily="18" charset="0"/>
                <a:cs typeface="Times New Roman" pitchFamily="18" charset="0"/>
              </a:rPr>
              <a:t>            is  </a:t>
            </a:r>
          </a:p>
        </p:txBody>
      </p:sp>
      <p:sp>
        <p:nvSpPr>
          <p:cNvPr id="8199" name="Title 1"/>
          <p:cNvSpPr>
            <a:spLocks noGrp="1"/>
          </p:cNvSpPr>
          <p:nvPr>
            <p:ph type="title"/>
          </p:nvPr>
        </p:nvSpPr>
        <p:spPr/>
        <p:txBody>
          <a:bodyPr/>
          <a:lstStyle/>
          <a:p>
            <a:r>
              <a:rPr lang="en-US" smtClean="0"/>
              <a:t>Two Sample </a:t>
            </a:r>
            <a:r>
              <a:rPr lang="en-US" i="1" smtClean="0"/>
              <a:t>t</a:t>
            </a:r>
            <a:r>
              <a:rPr lang="en-US" smtClean="0">
                <a:latin typeface="Times New Roman" pitchFamily="18" charset="0"/>
              </a:rPr>
              <a:t>-</a:t>
            </a:r>
            <a:r>
              <a:rPr lang="en-US" smtClean="0"/>
              <a:t>Test for the Difference Between Means</a:t>
            </a:r>
          </a:p>
        </p:txBody>
      </p:sp>
      <p:sp>
        <p:nvSpPr>
          <p:cNvPr id="8200" name="Content Placeholder 2"/>
          <p:cNvSpPr>
            <a:spLocks noGrp="1"/>
          </p:cNvSpPr>
          <p:nvPr>
            <p:ph idx="1"/>
          </p:nvPr>
        </p:nvSpPr>
        <p:spPr>
          <a:xfrm>
            <a:off x="457200" y="1600200"/>
            <a:ext cx="8229600" cy="1798638"/>
          </a:xfrm>
        </p:spPr>
        <p:txBody>
          <a:bodyPr/>
          <a:lstStyle/>
          <a:p>
            <a:r>
              <a:rPr lang="en-US" sz="2600" b="1" smtClean="0"/>
              <a:t>Variances are equal</a:t>
            </a:r>
          </a:p>
          <a:p>
            <a:pPr lvl="1"/>
            <a:r>
              <a:rPr lang="en-US" sz="2600" smtClean="0"/>
              <a:t>Information from the two samples is combined to calculate a </a:t>
            </a:r>
            <a:r>
              <a:rPr lang="en-US" sz="2600" b="1" smtClean="0"/>
              <a:t>pooled estimate of the standard deviation</a:t>
            </a:r>
            <a:br>
              <a:rPr lang="en-US" sz="2600" b="1" smtClean="0"/>
            </a:br>
            <a:r>
              <a:rPr lang="en-US" sz="2600" b="1" smtClean="0"/>
              <a:t>   .</a:t>
            </a:r>
          </a:p>
        </p:txBody>
      </p:sp>
      <p:graphicFrame>
        <p:nvGraphicFramePr>
          <p:cNvPr id="1084425" name="Object 9"/>
          <p:cNvGraphicFramePr>
            <a:graphicFrameLocks noChangeAspect="1"/>
          </p:cNvGraphicFramePr>
          <p:nvPr/>
        </p:nvGraphicFramePr>
        <p:xfrm>
          <a:off x="1782763" y="3121025"/>
          <a:ext cx="3365500" cy="901700"/>
        </p:xfrm>
        <a:graphic>
          <a:graphicData uri="http://schemas.openxmlformats.org/presentationml/2006/ole">
            <mc:AlternateContent xmlns:mc="http://schemas.openxmlformats.org/markup-compatibility/2006">
              <mc:Choice xmlns:v="urn:schemas-microsoft-com:vml" Requires="v">
                <p:oleObj spid="_x0000_s8211" name="Equation" r:id="rId3" imgW="3213000" imgH="863280" progId="Equation.DSMT4">
                  <p:embed/>
                </p:oleObj>
              </mc:Choice>
              <mc:Fallback>
                <p:oleObj name="Equation" r:id="rId3" imgW="3213000" imgH="86328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2763" y="3121025"/>
                        <a:ext cx="3365500"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4423" name="Object 7"/>
          <p:cNvGraphicFramePr>
            <a:graphicFrameLocks noChangeAspect="1"/>
          </p:cNvGraphicFramePr>
          <p:nvPr/>
        </p:nvGraphicFramePr>
        <p:xfrm>
          <a:off x="1263650" y="2895600"/>
          <a:ext cx="322263" cy="374650"/>
        </p:xfrm>
        <a:graphic>
          <a:graphicData uri="http://schemas.openxmlformats.org/presentationml/2006/ole">
            <mc:AlternateContent xmlns:mc="http://schemas.openxmlformats.org/markup-compatibility/2006">
              <mc:Choice xmlns:v="urn:schemas-microsoft-com:vml" Requires="v">
                <p:oleObj spid="_x0000_s8212" name="Equation" r:id="rId5" imgW="241200" imgH="279360" progId="Equation.DSMT4">
                  <p:embed/>
                </p:oleObj>
              </mc:Choice>
              <mc:Fallback>
                <p:oleObj name="Equation" r:id="rId5" imgW="241200" imgH="27936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3650" y="2895600"/>
                        <a:ext cx="322263"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98760" name="Object 8"/>
          <p:cNvGraphicFramePr>
            <a:graphicFrameLocks noChangeAspect="1"/>
          </p:cNvGraphicFramePr>
          <p:nvPr/>
        </p:nvGraphicFramePr>
        <p:xfrm>
          <a:off x="1298575" y="4479925"/>
          <a:ext cx="914400" cy="442913"/>
        </p:xfrm>
        <a:graphic>
          <a:graphicData uri="http://schemas.openxmlformats.org/presentationml/2006/ole">
            <mc:AlternateContent xmlns:mc="http://schemas.openxmlformats.org/markup-compatibility/2006">
              <mc:Choice xmlns:v="urn:schemas-microsoft-com:vml" Requires="v">
                <p:oleObj spid="_x0000_s8213" name="Equation" r:id="rId7" imgW="787320" imgH="380880" progId="Equation.DSMT4">
                  <p:embed/>
                </p:oleObj>
              </mc:Choice>
              <mc:Fallback>
                <p:oleObj name="Equation" r:id="rId7" imgW="787320" imgH="38088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8575" y="4479925"/>
                        <a:ext cx="914400"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98756" name="Object 4"/>
          <p:cNvGraphicFramePr>
            <a:graphicFrameLocks noChangeAspect="1"/>
          </p:cNvGraphicFramePr>
          <p:nvPr/>
        </p:nvGraphicFramePr>
        <p:xfrm>
          <a:off x="2116138" y="4727575"/>
          <a:ext cx="2767012" cy="911225"/>
        </p:xfrm>
        <a:graphic>
          <a:graphicData uri="http://schemas.openxmlformats.org/presentationml/2006/ole">
            <mc:AlternateContent xmlns:mc="http://schemas.openxmlformats.org/markup-compatibility/2006">
              <mc:Choice xmlns:v="urn:schemas-microsoft-com:vml" Requires="v">
                <p:oleObj spid="_x0000_s8214" name="Equation" r:id="rId9" imgW="2349360" imgH="774360" progId="Equation.DSMT4">
                  <p:embed/>
                </p:oleObj>
              </mc:Choice>
              <mc:Fallback>
                <p:oleObj name="Equation" r:id="rId9" imgW="2349360" imgH="774360" progId="Equation.DSMT4">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16138" y="4727575"/>
                        <a:ext cx="2767012" cy="91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1" name="Rectangle 8"/>
          <p:cNvSpPr>
            <a:spLocks noChangeArrowheads="1"/>
          </p:cNvSpPr>
          <p:nvPr/>
        </p:nvSpPr>
        <p:spPr bwMode="auto">
          <a:xfrm>
            <a:off x="457200" y="5621338"/>
            <a:ext cx="302736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742950" lvl="1" indent="-285750" eaLnBrk="0" hangingPunct="0">
              <a:spcBef>
                <a:spcPct val="20000"/>
              </a:spcBef>
              <a:buClr>
                <a:srgbClr val="D17230"/>
              </a:buClr>
              <a:buFont typeface="Wingdings" pitchFamily="2" charset="2"/>
              <a:buChar char="§"/>
            </a:pPr>
            <a:r>
              <a:rPr lang="en-US" sz="2600">
                <a:solidFill>
                  <a:schemeClr val="accent2"/>
                </a:solidFill>
                <a:latin typeface="Times New Roman" pitchFamily="18" charset="0"/>
                <a:cs typeface="Times New Roman" pitchFamily="18" charset="0"/>
              </a:rPr>
              <a:t>d.f.= </a:t>
            </a:r>
            <a:r>
              <a:rPr lang="en-US" sz="2600" i="1">
                <a:solidFill>
                  <a:schemeClr val="accent2"/>
                </a:solidFill>
                <a:latin typeface="Times New Roman" pitchFamily="18" charset="0"/>
                <a:cs typeface="Times New Roman" pitchFamily="18" charset="0"/>
              </a:rPr>
              <a:t>n</a:t>
            </a:r>
            <a:r>
              <a:rPr lang="en-US" sz="2600" baseline="-25000">
                <a:solidFill>
                  <a:schemeClr val="accent2"/>
                </a:solidFill>
                <a:latin typeface="Times New Roman" pitchFamily="18" charset="0"/>
                <a:cs typeface="Times New Roman" pitchFamily="18" charset="0"/>
              </a:rPr>
              <a:t>1</a:t>
            </a:r>
            <a:r>
              <a:rPr lang="en-US" sz="2600">
                <a:solidFill>
                  <a:schemeClr val="accent2"/>
                </a:solidFill>
                <a:latin typeface="Times New Roman" pitchFamily="18" charset="0"/>
                <a:cs typeface="Times New Roman" pitchFamily="18" charset="0"/>
              </a:rPr>
              <a:t> + </a:t>
            </a:r>
            <a:r>
              <a:rPr lang="en-US" sz="2600" i="1">
                <a:solidFill>
                  <a:schemeClr val="accent2"/>
                </a:solidFill>
                <a:latin typeface="Times New Roman" pitchFamily="18" charset="0"/>
                <a:cs typeface="Times New Roman" pitchFamily="18" charset="0"/>
              </a:rPr>
              <a:t>n</a:t>
            </a:r>
            <a:r>
              <a:rPr lang="en-US" sz="2600" baseline="-25000">
                <a:solidFill>
                  <a:schemeClr val="accent2"/>
                </a:solidFill>
                <a:latin typeface="Times New Roman" pitchFamily="18" charset="0"/>
                <a:cs typeface="Times New Roman" pitchFamily="18" charset="0"/>
              </a:rPr>
              <a:t>2</a:t>
            </a:r>
            <a:r>
              <a:rPr lang="en-US" sz="2600">
                <a:solidFill>
                  <a:schemeClr val="accent2"/>
                </a:solidFill>
                <a:latin typeface="Times New Roman" pitchFamily="18" charset="0"/>
                <a:cs typeface="Times New Roman" pitchFamily="18" charset="0"/>
              </a:rPr>
              <a:t> – 2</a:t>
            </a:r>
            <a:endParaRPr lang="en-US" sz="2600">
              <a:solidFill>
                <a:srgbClr val="000000"/>
              </a:solidFill>
              <a:latin typeface="Times New Roman" pitchFamily="18" charset="0"/>
              <a:cs typeface="Times New Roman" pitchFamily="18" charset="0"/>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487FDF4-2A22-4229-AF1A-EEB8C3D37386}" type="slidenum">
              <a:rPr lang="en-US" sz="1200"/>
              <a:pPr algn="r" eaLnBrk="1" hangingPunct="1"/>
              <a:t>26</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8760"/>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nodeType="afterEffect">
                                  <p:stCondLst>
                                    <p:cond delay="0"/>
                                  </p:stCondLst>
                                  <p:childTnLst>
                                    <p:set>
                                      <p:cBhvr>
                                        <p:cTn id="11" dur="1" fill="hold">
                                          <p:stCondLst>
                                            <p:cond delay="0"/>
                                          </p:stCondLst>
                                        </p:cTn>
                                        <p:tgtEl>
                                          <p:spTgt spid="109875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2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8201"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Content Placeholder 8"/>
          <p:cNvSpPr>
            <a:spLocks noGrp="1"/>
          </p:cNvSpPr>
          <p:nvPr>
            <p:ph idx="1"/>
          </p:nvPr>
        </p:nvSpPr>
        <p:spPr>
          <a:xfrm>
            <a:off x="457200" y="1600200"/>
            <a:ext cx="8229600" cy="3108325"/>
          </a:xfrm>
        </p:spPr>
        <p:txBody>
          <a:bodyPr/>
          <a:lstStyle/>
          <a:p>
            <a:r>
              <a:rPr lang="en-US" b="1" smtClean="0"/>
              <a:t>Variances are not equal</a:t>
            </a:r>
          </a:p>
          <a:p>
            <a:pPr lvl="1"/>
            <a:r>
              <a:rPr lang="en-US" smtClean="0"/>
              <a:t>If the population variances are not equal, then the standard error is</a:t>
            </a:r>
          </a:p>
          <a:p>
            <a:pPr lvl="1">
              <a:buSzPct val="75000"/>
            </a:pPr>
            <a:endParaRPr lang="en-US" smtClean="0"/>
          </a:p>
          <a:p>
            <a:pPr lvl="1">
              <a:buSzPct val="75000"/>
            </a:pPr>
            <a:endParaRPr lang="en-US" smtClean="0"/>
          </a:p>
          <a:p>
            <a:pPr lvl="1"/>
            <a:r>
              <a:rPr lang="en-US" smtClean="0">
                <a:solidFill>
                  <a:schemeClr val="accent2"/>
                </a:solidFill>
              </a:rPr>
              <a:t>d.f = smaller of </a:t>
            </a:r>
            <a:r>
              <a:rPr lang="en-US" i="1" smtClean="0">
                <a:solidFill>
                  <a:schemeClr val="accent2"/>
                </a:solidFill>
              </a:rPr>
              <a:t>n</a:t>
            </a:r>
            <a:r>
              <a:rPr lang="en-US" baseline="-25000" smtClean="0">
                <a:solidFill>
                  <a:schemeClr val="accent2"/>
                </a:solidFill>
              </a:rPr>
              <a:t>1</a:t>
            </a:r>
            <a:r>
              <a:rPr lang="en-US" smtClean="0">
                <a:solidFill>
                  <a:schemeClr val="accent2"/>
                </a:solidFill>
              </a:rPr>
              <a:t> – 1 or </a:t>
            </a:r>
            <a:r>
              <a:rPr lang="en-US" i="1" smtClean="0">
                <a:solidFill>
                  <a:schemeClr val="accent2"/>
                </a:solidFill>
              </a:rPr>
              <a:t>n</a:t>
            </a:r>
            <a:r>
              <a:rPr lang="en-US" baseline="-25000" smtClean="0">
                <a:solidFill>
                  <a:schemeClr val="accent2"/>
                </a:solidFill>
              </a:rPr>
              <a:t>2</a:t>
            </a:r>
            <a:r>
              <a:rPr lang="en-US" smtClean="0">
                <a:solidFill>
                  <a:schemeClr val="accent2"/>
                </a:solidFill>
              </a:rPr>
              <a:t> – 1</a:t>
            </a:r>
            <a:endParaRPr lang="en-US" smtClean="0"/>
          </a:p>
        </p:txBody>
      </p:sp>
      <p:sp>
        <p:nvSpPr>
          <p:cNvPr id="9220" name="Rectangle 2"/>
          <p:cNvSpPr>
            <a:spLocks noGrp="1" noChangeArrowheads="1"/>
          </p:cNvSpPr>
          <p:nvPr>
            <p:ph type="title"/>
          </p:nvPr>
        </p:nvSpPr>
        <p:spPr>
          <a:noFill/>
        </p:spPr>
        <p:txBody>
          <a:bodyPr/>
          <a:lstStyle/>
          <a:p>
            <a:pPr eaLnBrk="1" hangingPunct="1"/>
            <a:r>
              <a:rPr lang="en-US" smtClean="0"/>
              <a:t>Two Sample </a:t>
            </a:r>
            <a:r>
              <a:rPr lang="en-US" i="1" smtClean="0"/>
              <a:t>t</a:t>
            </a:r>
            <a:r>
              <a:rPr lang="en-US" smtClean="0">
                <a:latin typeface="Times New Roman" pitchFamily="18" charset="0"/>
              </a:rPr>
              <a:t>-</a:t>
            </a:r>
            <a:r>
              <a:rPr lang="en-US" smtClean="0"/>
              <a:t>Test for the Difference Between Means</a:t>
            </a:r>
          </a:p>
        </p:txBody>
      </p:sp>
      <p:graphicFrame>
        <p:nvGraphicFramePr>
          <p:cNvPr id="1098764" name="Object 12"/>
          <p:cNvGraphicFramePr>
            <a:graphicFrameLocks noChangeAspect="1"/>
          </p:cNvGraphicFramePr>
          <p:nvPr/>
        </p:nvGraphicFramePr>
        <p:xfrm>
          <a:off x="2386013" y="3033713"/>
          <a:ext cx="2455862" cy="1035050"/>
        </p:xfrm>
        <a:graphic>
          <a:graphicData uri="http://schemas.openxmlformats.org/presentationml/2006/ole">
            <mc:AlternateContent xmlns:mc="http://schemas.openxmlformats.org/markup-compatibility/2006">
              <mc:Choice xmlns:v="urn:schemas-microsoft-com:vml" Requires="v">
                <p:oleObj spid="_x0000_s9227" name="Equation" r:id="rId3" imgW="2019240" imgH="850680" progId="Equation.DSMT4">
                  <p:embed/>
                </p:oleObj>
              </mc:Choice>
              <mc:Fallback>
                <p:oleObj name="Equation" r:id="rId3" imgW="2019240" imgH="850680"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6013" y="3033713"/>
                        <a:ext cx="2455862"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F624AC9-CDB8-422E-99F0-62404033EAF8}" type="slidenum">
              <a:rPr lang="en-US" sz="1200"/>
              <a:pPr algn="r" eaLnBrk="1" hangingPunct="1"/>
              <a:t>27</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10987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ltLang="en-US" smtClean="0"/>
              <a:t>Normal or </a:t>
            </a:r>
            <a:r>
              <a:rPr lang="en-US" altLang="en-US" i="1" smtClean="0"/>
              <a:t>t</a:t>
            </a:r>
            <a:r>
              <a:rPr lang="en-US" altLang="en-US" smtClean="0"/>
              <a:t>-Distribution?</a:t>
            </a:r>
          </a:p>
        </p:txBody>
      </p:sp>
      <p:sp>
        <p:nvSpPr>
          <p:cNvPr id="10245" name="Text Box 3"/>
          <p:cNvSpPr txBox="1">
            <a:spLocks noChangeArrowheads="1"/>
          </p:cNvSpPr>
          <p:nvPr/>
        </p:nvSpPr>
        <p:spPr bwMode="auto">
          <a:xfrm>
            <a:off x="182563" y="1284288"/>
            <a:ext cx="3173412" cy="730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Are both sample sizes           at least 30?</a:t>
            </a:r>
          </a:p>
        </p:txBody>
      </p:sp>
      <p:sp>
        <p:nvSpPr>
          <p:cNvPr id="1082372" name="Text Box 4"/>
          <p:cNvSpPr txBox="1">
            <a:spLocks noChangeArrowheads="1"/>
          </p:cNvSpPr>
          <p:nvPr/>
        </p:nvSpPr>
        <p:spPr bwMode="auto">
          <a:xfrm>
            <a:off x="182563" y="2638425"/>
            <a:ext cx="3173412" cy="730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Are both populations normally distributed?</a:t>
            </a:r>
          </a:p>
        </p:txBody>
      </p:sp>
      <p:sp>
        <p:nvSpPr>
          <p:cNvPr id="1082373" name="Text Box 5"/>
          <p:cNvSpPr txBox="1">
            <a:spLocks noChangeArrowheads="1"/>
          </p:cNvSpPr>
          <p:nvPr/>
        </p:nvSpPr>
        <p:spPr bwMode="auto">
          <a:xfrm>
            <a:off x="3646488" y="2578100"/>
            <a:ext cx="26320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You cannot use the </a:t>
            </a:r>
            <a:r>
              <a:rPr lang="en-US" sz="2400" i="1">
                <a:latin typeface="Times New Roman" pitchFamily="18" charset="0"/>
              </a:rPr>
              <a:t>z</a:t>
            </a:r>
            <a:r>
              <a:rPr lang="en-US" sz="2400">
                <a:latin typeface="Times New Roman" pitchFamily="18" charset="0"/>
              </a:rPr>
              <a:t>-test or the </a:t>
            </a:r>
            <a:r>
              <a:rPr lang="en-US" sz="2400" i="1">
                <a:latin typeface="Times New Roman" pitchFamily="18" charset="0"/>
              </a:rPr>
              <a:t>t</a:t>
            </a:r>
            <a:r>
              <a:rPr lang="en-US" sz="2400">
                <a:latin typeface="Times New Roman" pitchFamily="18" charset="0"/>
              </a:rPr>
              <a:t>-test. </a:t>
            </a:r>
          </a:p>
        </p:txBody>
      </p:sp>
      <p:grpSp>
        <p:nvGrpSpPr>
          <p:cNvPr id="2" name="Group 6"/>
          <p:cNvGrpSpPr>
            <a:grpSpLocks/>
          </p:cNvGrpSpPr>
          <p:nvPr/>
        </p:nvGrpSpPr>
        <p:grpSpPr bwMode="auto">
          <a:xfrm>
            <a:off x="1374775" y="2020888"/>
            <a:ext cx="788988" cy="617537"/>
            <a:chOff x="1020" y="1387"/>
            <a:chExt cx="497" cy="389"/>
          </a:xfrm>
        </p:grpSpPr>
        <p:sp>
          <p:nvSpPr>
            <p:cNvPr id="9255" name="AutoShape 8"/>
            <p:cNvSpPr>
              <a:spLocks noChangeArrowheads="1"/>
            </p:cNvSpPr>
            <p:nvPr/>
          </p:nvSpPr>
          <p:spPr bwMode="auto">
            <a:xfrm rot="5400000">
              <a:off x="1086" y="1380"/>
              <a:ext cx="389" cy="404"/>
            </a:xfrm>
            <a:prstGeom prst="rightArrow">
              <a:avLst>
                <a:gd name="adj1" fmla="val 50000"/>
                <a:gd name="adj2" fmla="val 25000"/>
              </a:avLst>
            </a:prstGeom>
            <a:solidFill>
              <a:schemeClr val="tx2">
                <a:lumMod val="40000"/>
                <a:lumOff val="60000"/>
                <a:alpha val="50195"/>
              </a:schemeClr>
            </a:solidFill>
            <a:ln w="9525" algn="ctr">
              <a:noFill/>
              <a:miter lim="800000"/>
              <a:headEnd/>
              <a:tailEnd/>
            </a:ln>
          </p:spPr>
          <p:txBody>
            <a:bodyPr anchor="ctr">
              <a:spAutoFit/>
            </a:bodyPr>
            <a:lstStyle/>
            <a:p>
              <a:pPr>
                <a:defRPr/>
              </a:pPr>
              <a:endParaRPr lang="en-US">
                <a:latin typeface="Times New Roman" pitchFamily="18" charset="0"/>
              </a:endParaRPr>
            </a:p>
          </p:txBody>
        </p:sp>
        <p:sp>
          <p:nvSpPr>
            <p:cNvPr id="10289" name="Text Box 7"/>
            <p:cNvSpPr txBox="1">
              <a:spLocks noChangeArrowheads="1"/>
            </p:cNvSpPr>
            <p:nvPr/>
          </p:nvSpPr>
          <p:spPr bwMode="auto">
            <a:xfrm>
              <a:off x="1020" y="1460"/>
              <a:ext cx="497"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a:latin typeface="Times New Roman" pitchFamily="18" charset="0"/>
                </a:rPr>
                <a:t>No</a:t>
              </a:r>
              <a:endParaRPr lang="en-US" sz="1600">
                <a:latin typeface="Times New Roman" pitchFamily="18" charset="0"/>
              </a:endParaRPr>
            </a:p>
          </p:txBody>
        </p:sp>
      </p:grpSp>
      <p:grpSp>
        <p:nvGrpSpPr>
          <p:cNvPr id="3" name="Group 9"/>
          <p:cNvGrpSpPr>
            <a:grpSpLocks/>
          </p:cNvGrpSpPr>
          <p:nvPr/>
        </p:nvGrpSpPr>
        <p:grpSpPr bwMode="auto">
          <a:xfrm>
            <a:off x="1406525" y="3390900"/>
            <a:ext cx="725488" cy="581025"/>
            <a:chOff x="1040" y="2380"/>
            <a:chExt cx="457" cy="366"/>
          </a:xfrm>
        </p:grpSpPr>
        <p:sp>
          <p:nvSpPr>
            <p:cNvPr id="9253" name="AutoShape 11"/>
            <p:cNvSpPr>
              <a:spLocks noChangeArrowheads="1"/>
            </p:cNvSpPr>
            <p:nvPr/>
          </p:nvSpPr>
          <p:spPr bwMode="auto">
            <a:xfrm rot="5400000">
              <a:off x="1087" y="2361"/>
              <a:ext cx="366" cy="404"/>
            </a:xfrm>
            <a:prstGeom prst="rightArrow">
              <a:avLst>
                <a:gd name="adj1" fmla="val 50000"/>
                <a:gd name="adj2" fmla="val 25000"/>
              </a:avLst>
            </a:prstGeom>
            <a:solidFill>
              <a:schemeClr val="tx2">
                <a:lumMod val="40000"/>
                <a:lumOff val="60000"/>
                <a:alpha val="50195"/>
              </a:schemeClr>
            </a:solidFill>
            <a:ln w="9525" algn="ctr">
              <a:noFill/>
              <a:miter lim="800000"/>
              <a:headEnd/>
              <a:tailEnd/>
            </a:ln>
          </p:spPr>
          <p:txBody>
            <a:bodyPr anchor="ctr">
              <a:spAutoFit/>
            </a:bodyPr>
            <a:lstStyle/>
            <a:p>
              <a:pPr>
                <a:defRPr/>
              </a:pPr>
              <a:endParaRPr lang="en-US">
                <a:latin typeface="Times New Roman" pitchFamily="18" charset="0"/>
              </a:endParaRPr>
            </a:p>
          </p:txBody>
        </p:sp>
        <p:sp>
          <p:nvSpPr>
            <p:cNvPr id="10287" name="Text Box 10"/>
            <p:cNvSpPr txBox="1">
              <a:spLocks noChangeArrowheads="1"/>
            </p:cNvSpPr>
            <p:nvPr/>
          </p:nvSpPr>
          <p:spPr bwMode="auto">
            <a:xfrm>
              <a:off x="1040" y="2446"/>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a:latin typeface="Times New Roman" pitchFamily="18" charset="0"/>
                </a:rPr>
                <a:t>Yes</a:t>
              </a:r>
              <a:endParaRPr lang="en-US" sz="1600">
                <a:latin typeface="Times New Roman" pitchFamily="18" charset="0"/>
              </a:endParaRPr>
            </a:p>
          </p:txBody>
        </p:sp>
      </p:grpSp>
      <p:sp>
        <p:nvSpPr>
          <p:cNvPr id="1082380" name="Text Box 12"/>
          <p:cNvSpPr txBox="1">
            <a:spLocks noChangeArrowheads="1"/>
          </p:cNvSpPr>
          <p:nvPr/>
        </p:nvSpPr>
        <p:spPr bwMode="auto">
          <a:xfrm>
            <a:off x="228600" y="3978275"/>
            <a:ext cx="3017838"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Are both population standard deviations</a:t>
            </a:r>
            <a:r>
              <a:rPr lang="en-US" sz="2400">
                <a:latin typeface="Times New Roman" pitchFamily="18" charset="0"/>
                <a:sym typeface="Symbol" pitchFamily="18" charset="2"/>
              </a:rPr>
              <a:t> known?</a:t>
            </a:r>
          </a:p>
        </p:txBody>
      </p:sp>
      <p:sp>
        <p:nvSpPr>
          <p:cNvPr id="1082385" name="Text Box 17"/>
          <p:cNvSpPr txBox="1">
            <a:spLocks noChangeArrowheads="1"/>
          </p:cNvSpPr>
          <p:nvPr/>
        </p:nvSpPr>
        <p:spPr bwMode="auto">
          <a:xfrm>
            <a:off x="3917950" y="1390650"/>
            <a:ext cx="19653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Use the </a:t>
            </a:r>
            <a:r>
              <a:rPr lang="en-US" sz="2400" i="1">
                <a:latin typeface="Times New Roman" pitchFamily="18" charset="0"/>
              </a:rPr>
              <a:t>z</a:t>
            </a:r>
            <a:r>
              <a:rPr lang="en-US" sz="2400">
                <a:latin typeface="Times New Roman" pitchFamily="18" charset="0"/>
              </a:rPr>
              <a:t>-test.</a:t>
            </a:r>
          </a:p>
        </p:txBody>
      </p:sp>
      <p:grpSp>
        <p:nvGrpSpPr>
          <p:cNvPr id="4" name="Group 19"/>
          <p:cNvGrpSpPr>
            <a:grpSpLocks/>
          </p:cNvGrpSpPr>
          <p:nvPr/>
        </p:nvGrpSpPr>
        <p:grpSpPr bwMode="auto">
          <a:xfrm>
            <a:off x="3182938" y="1358900"/>
            <a:ext cx="754062" cy="641350"/>
            <a:chOff x="1809" y="1157"/>
            <a:chExt cx="475" cy="404"/>
          </a:xfrm>
        </p:grpSpPr>
        <p:sp>
          <p:nvSpPr>
            <p:cNvPr id="9251" name="AutoShape 21"/>
            <p:cNvSpPr>
              <a:spLocks noChangeArrowheads="1"/>
            </p:cNvSpPr>
            <p:nvPr/>
          </p:nvSpPr>
          <p:spPr bwMode="auto">
            <a:xfrm>
              <a:off x="1809" y="1157"/>
              <a:ext cx="366" cy="404"/>
            </a:xfrm>
            <a:prstGeom prst="rightArrow">
              <a:avLst>
                <a:gd name="adj1" fmla="val 50000"/>
                <a:gd name="adj2" fmla="val 25000"/>
              </a:avLst>
            </a:prstGeom>
            <a:solidFill>
              <a:schemeClr val="tx2">
                <a:lumMod val="40000"/>
                <a:lumOff val="60000"/>
                <a:alpha val="50195"/>
              </a:schemeClr>
            </a:solidFill>
            <a:ln w="9525" algn="ctr">
              <a:noFill/>
              <a:miter lim="800000"/>
              <a:headEnd/>
              <a:tailEnd/>
            </a:ln>
          </p:spPr>
          <p:txBody>
            <a:bodyPr anchor="ctr">
              <a:spAutoFit/>
            </a:bodyPr>
            <a:lstStyle/>
            <a:p>
              <a:pPr>
                <a:defRPr/>
              </a:pPr>
              <a:endParaRPr lang="en-US">
                <a:latin typeface="Times New Roman" pitchFamily="18" charset="0"/>
              </a:endParaRPr>
            </a:p>
          </p:txBody>
        </p:sp>
        <p:sp>
          <p:nvSpPr>
            <p:cNvPr id="10285" name="Text Box 20"/>
            <p:cNvSpPr txBox="1">
              <a:spLocks noChangeArrowheads="1"/>
            </p:cNvSpPr>
            <p:nvPr/>
          </p:nvSpPr>
          <p:spPr bwMode="auto">
            <a:xfrm>
              <a:off x="1827" y="1247"/>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Times New Roman" pitchFamily="18" charset="0"/>
                </a:rPr>
                <a:t>Yes</a:t>
              </a:r>
              <a:endParaRPr lang="en-US" sz="1600">
                <a:latin typeface="Times New Roman" pitchFamily="18" charset="0"/>
              </a:endParaRPr>
            </a:p>
          </p:txBody>
        </p:sp>
      </p:grpSp>
      <p:grpSp>
        <p:nvGrpSpPr>
          <p:cNvPr id="5" name="Group 22"/>
          <p:cNvGrpSpPr>
            <a:grpSpLocks/>
          </p:cNvGrpSpPr>
          <p:nvPr/>
        </p:nvGrpSpPr>
        <p:grpSpPr bwMode="auto">
          <a:xfrm>
            <a:off x="3136900" y="2681288"/>
            <a:ext cx="754063" cy="641350"/>
            <a:chOff x="2064" y="1862"/>
            <a:chExt cx="475" cy="404"/>
          </a:xfrm>
        </p:grpSpPr>
        <p:sp>
          <p:nvSpPr>
            <p:cNvPr id="9249" name="AutoShape 24"/>
            <p:cNvSpPr>
              <a:spLocks noChangeArrowheads="1"/>
            </p:cNvSpPr>
            <p:nvPr/>
          </p:nvSpPr>
          <p:spPr bwMode="auto">
            <a:xfrm>
              <a:off x="2064" y="1862"/>
              <a:ext cx="366" cy="404"/>
            </a:xfrm>
            <a:prstGeom prst="rightArrow">
              <a:avLst>
                <a:gd name="adj1" fmla="val 50000"/>
                <a:gd name="adj2" fmla="val 25000"/>
              </a:avLst>
            </a:prstGeom>
            <a:solidFill>
              <a:schemeClr val="tx2">
                <a:lumMod val="40000"/>
                <a:lumOff val="60000"/>
                <a:alpha val="50195"/>
              </a:schemeClr>
            </a:solidFill>
            <a:ln w="9525" algn="ctr">
              <a:noFill/>
              <a:miter lim="800000"/>
              <a:headEnd/>
              <a:tailEnd/>
            </a:ln>
          </p:spPr>
          <p:txBody>
            <a:bodyPr anchor="ctr">
              <a:spAutoFit/>
            </a:bodyPr>
            <a:lstStyle/>
            <a:p>
              <a:pPr>
                <a:defRPr/>
              </a:pPr>
              <a:endParaRPr lang="en-US">
                <a:latin typeface="Times New Roman" pitchFamily="18" charset="0"/>
              </a:endParaRPr>
            </a:p>
          </p:txBody>
        </p:sp>
        <p:sp>
          <p:nvSpPr>
            <p:cNvPr id="10283" name="Text Box 23"/>
            <p:cNvSpPr txBox="1">
              <a:spLocks noChangeArrowheads="1"/>
            </p:cNvSpPr>
            <p:nvPr/>
          </p:nvSpPr>
          <p:spPr bwMode="auto">
            <a:xfrm>
              <a:off x="2082" y="1961"/>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Times New Roman" pitchFamily="18" charset="0"/>
                </a:rPr>
                <a:t>No</a:t>
              </a:r>
              <a:endParaRPr lang="en-US" sz="1600">
                <a:latin typeface="Times New Roman" pitchFamily="18" charset="0"/>
              </a:endParaRPr>
            </a:p>
          </p:txBody>
        </p:sp>
      </p:grpSp>
      <p:sp>
        <p:nvSpPr>
          <p:cNvPr id="1082394" name="Text Box 26"/>
          <p:cNvSpPr txBox="1">
            <a:spLocks noChangeArrowheads="1"/>
          </p:cNvSpPr>
          <p:nvPr/>
        </p:nvSpPr>
        <p:spPr bwMode="auto">
          <a:xfrm>
            <a:off x="3705225" y="3911600"/>
            <a:ext cx="246697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Are the population variances equal? </a:t>
            </a:r>
          </a:p>
        </p:txBody>
      </p:sp>
      <p:sp>
        <p:nvSpPr>
          <p:cNvPr id="1082400" name="Text Box 32"/>
          <p:cNvSpPr txBox="1">
            <a:spLocks noChangeArrowheads="1"/>
          </p:cNvSpPr>
          <p:nvPr/>
        </p:nvSpPr>
        <p:spPr bwMode="auto">
          <a:xfrm>
            <a:off x="168275" y="5691188"/>
            <a:ext cx="3201988" cy="365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Use the </a:t>
            </a:r>
            <a:r>
              <a:rPr lang="en-US" sz="2400" i="1">
                <a:latin typeface="Times New Roman" pitchFamily="18" charset="0"/>
              </a:rPr>
              <a:t>z</a:t>
            </a:r>
            <a:r>
              <a:rPr lang="en-US" sz="2400">
                <a:latin typeface="Times New Roman" pitchFamily="18" charset="0"/>
              </a:rPr>
              <a:t>-test.</a:t>
            </a:r>
          </a:p>
        </p:txBody>
      </p:sp>
      <p:grpSp>
        <p:nvGrpSpPr>
          <p:cNvPr id="6" name="Group 57"/>
          <p:cNvGrpSpPr>
            <a:grpSpLocks/>
          </p:cNvGrpSpPr>
          <p:nvPr/>
        </p:nvGrpSpPr>
        <p:grpSpPr bwMode="auto">
          <a:xfrm>
            <a:off x="3443288" y="5210175"/>
            <a:ext cx="4206875" cy="1146175"/>
            <a:chOff x="2236" y="3270"/>
            <a:chExt cx="2650" cy="722"/>
          </a:xfrm>
        </p:grpSpPr>
        <p:sp>
          <p:nvSpPr>
            <p:cNvPr id="10281" name="Text Box 36"/>
            <p:cNvSpPr txBox="1">
              <a:spLocks noChangeArrowheads="1"/>
            </p:cNvSpPr>
            <p:nvPr/>
          </p:nvSpPr>
          <p:spPr bwMode="auto">
            <a:xfrm>
              <a:off x="2236" y="3270"/>
              <a:ext cx="2650" cy="722"/>
            </a:xfrm>
            <a:prstGeom prst="rect">
              <a:avLst/>
            </a:prstGeom>
            <a:solidFill>
              <a:srgbClr val="FFFFFF"/>
            </a:solidFill>
            <a:ln w="9525">
              <a:solidFill>
                <a:srgbClr val="000000"/>
              </a:solidFill>
              <a:miter lim="800000"/>
              <a:headEnd/>
              <a:tailEnd/>
            </a:ln>
          </p:spPr>
          <p:txBody>
            <a:bodyPr t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Use the </a:t>
              </a:r>
              <a:r>
                <a:rPr lang="en-US" sz="2400" i="1">
                  <a:latin typeface="Times New Roman" pitchFamily="18" charset="0"/>
                </a:rPr>
                <a:t>t</a:t>
              </a:r>
              <a:r>
                <a:rPr lang="en-US" sz="2400">
                  <a:latin typeface="Times New Roman" pitchFamily="18" charset="0"/>
                </a:rPr>
                <a:t>-test with </a:t>
              </a:r>
            </a:p>
            <a:p>
              <a:pPr algn="ctr" eaLnBrk="1" hangingPunct="1"/>
              <a:endParaRPr lang="en-US" sz="2400">
                <a:latin typeface="Times New Roman" pitchFamily="18" charset="0"/>
              </a:endParaRPr>
            </a:p>
            <a:p>
              <a:pPr algn="ctr" eaLnBrk="1" hangingPunct="1"/>
              <a:r>
                <a:rPr lang="en-US" sz="2400">
                  <a:latin typeface="Times New Roman" pitchFamily="18" charset="0"/>
                </a:rPr>
                <a:t>d.f = smaller of </a:t>
              </a:r>
              <a:r>
                <a:rPr lang="en-US" sz="2400" i="1">
                  <a:latin typeface="Times New Roman" pitchFamily="18" charset="0"/>
                </a:rPr>
                <a:t>n</a:t>
              </a:r>
              <a:r>
                <a:rPr lang="en-US" sz="2400" baseline="-25000">
                  <a:latin typeface="Times New Roman" pitchFamily="18" charset="0"/>
                </a:rPr>
                <a:t>1</a:t>
              </a:r>
              <a:r>
                <a:rPr lang="en-US" sz="2400">
                  <a:latin typeface="Times New Roman" pitchFamily="18" charset="0"/>
                </a:rPr>
                <a:t> – 1 or </a:t>
              </a:r>
              <a:r>
                <a:rPr lang="en-US" sz="2400" i="1">
                  <a:latin typeface="Times New Roman" pitchFamily="18" charset="0"/>
                </a:rPr>
                <a:t>n</a:t>
              </a:r>
              <a:r>
                <a:rPr lang="en-US" sz="2400" baseline="-25000">
                  <a:latin typeface="Times New Roman" pitchFamily="18" charset="0"/>
                </a:rPr>
                <a:t>2 </a:t>
              </a:r>
              <a:r>
                <a:rPr lang="en-US" sz="2400">
                  <a:latin typeface="Times New Roman" pitchFamily="18" charset="0"/>
                </a:rPr>
                <a:t>– 1.</a:t>
              </a:r>
            </a:p>
          </p:txBody>
        </p:sp>
        <p:graphicFrame>
          <p:nvGraphicFramePr>
            <p:cNvPr id="10243" name="Object 37"/>
            <p:cNvGraphicFramePr>
              <a:graphicFrameLocks noChangeAspect="1"/>
            </p:cNvGraphicFramePr>
            <p:nvPr/>
          </p:nvGraphicFramePr>
          <p:xfrm>
            <a:off x="2733" y="3480"/>
            <a:ext cx="942" cy="323"/>
          </p:xfrm>
          <a:graphic>
            <a:graphicData uri="http://schemas.openxmlformats.org/presentationml/2006/ole">
              <mc:AlternateContent xmlns:mc="http://schemas.openxmlformats.org/markup-compatibility/2006">
                <mc:Choice xmlns:v="urn:schemas-microsoft-com:vml" Requires="v">
                  <p:oleObj spid="_x0000_s10295" name="Equation" r:id="rId4" imgW="2120760" imgH="850680" progId="Equation.DSMT4">
                    <p:embed/>
                  </p:oleObj>
                </mc:Choice>
                <mc:Fallback>
                  <p:oleObj name="Equation" r:id="rId4" imgW="2120760" imgH="850680" progId="Equation.DSMT4">
                    <p:embed/>
                    <p:pic>
                      <p:nvPicPr>
                        <p:cNvPr id="0" name="Object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3" y="3480"/>
                          <a:ext cx="942" cy="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48"/>
          <p:cNvGrpSpPr>
            <a:grpSpLocks/>
          </p:cNvGrpSpPr>
          <p:nvPr/>
        </p:nvGrpSpPr>
        <p:grpSpPr bwMode="auto">
          <a:xfrm>
            <a:off x="6751638" y="3160713"/>
            <a:ext cx="2179637" cy="1828800"/>
            <a:chOff x="6751642" y="3160713"/>
            <a:chExt cx="2179639" cy="1828800"/>
          </a:xfrm>
        </p:grpSpPr>
        <p:sp>
          <p:nvSpPr>
            <p:cNvPr id="10280" name="Text Box 41"/>
            <p:cNvSpPr txBox="1">
              <a:spLocks noChangeArrowheads="1"/>
            </p:cNvSpPr>
            <p:nvPr/>
          </p:nvSpPr>
          <p:spPr bwMode="auto">
            <a:xfrm>
              <a:off x="6751642" y="3160713"/>
              <a:ext cx="2179639" cy="18288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latin typeface="Times New Roman" pitchFamily="18" charset="0"/>
                </a:rPr>
                <a:t>Use the </a:t>
              </a:r>
              <a:r>
                <a:rPr lang="en-US" sz="2400" i="1">
                  <a:latin typeface="Times New Roman" pitchFamily="18" charset="0"/>
                </a:rPr>
                <a:t>t</a:t>
              </a:r>
              <a:r>
                <a:rPr lang="en-US" sz="2400">
                  <a:latin typeface="Times New Roman" pitchFamily="18" charset="0"/>
                </a:rPr>
                <a:t>-test with</a:t>
              </a:r>
            </a:p>
          </p:txBody>
        </p:sp>
        <p:graphicFrame>
          <p:nvGraphicFramePr>
            <p:cNvPr id="10242" name="Object 42"/>
            <p:cNvGraphicFramePr>
              <a:graphicFrameLocks noChangeAspect="1"/>
            </p:cNvGraphicFramePr>
            <p:nvPr/>
          </p:nvGraphicFramePr>
          <p:xfrm>
            <a:off x="7023104" y="4014788"/>
            <a:ext cx="1493839" cy="504825"/>
          </p:xfrm>
          <a:graphic>
            <a:graphicData uri="http://schemas.openxmlformats.org/presentationml/2006/ole">
              <mc:AlternateContent xmlns:mc="http://schemas.openxmlformats.org/markup-compatibility/2006">
                <mc:Choice xmlns:v="urn:schemas-microsoft-com:vml" Requires="v">
                  <p:oleObj spid="_x0000_s10296" name="Equation" r:id="rId6" imgW="2286000" imgH="774360" progId="Equation.DSMT4">
                    <p:embed/>
                  </p:oleObj>
                </mc:Choice>
                <mc:Fallback>
                  <p:oleObj name="Equation" r:id="rId6" imgW="2286000" imgH="774360" progId="Equation.DSMT4">
                    <p:embed/>
                    <p:pic>
                      <p:nvPicPr>
                        <p:cNvPr id="0" name="Object 4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23104" y="4014788"/>
                          <a:ext cx="1493839"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 name="Group 43"/>
          <p:cNvGrpSpPr>
            <a:grpSpLocks/>
          </p:cNvGrpSpPr>
          <p:nvPr/>
        </p:nvGrpSpPr>
        <p:grpSpPr bwMode="auto">
          <a:xfrm>
            <a:off x="1406525" y="5084763"/>
            <a:ext cx="725488" cy="581025"/>
            <a:chOff x="1040" y="2380"/>
            <a:chExt cx="457" cy="366"/>
          </a:xfrm>
        </p:grpSpPr>
        <p:sp>
          <p:nvSpPr>
            <p:cNvPr id="9245" name="AutoShape 45"/>
            <p:cNvSpPr>
              <a:spLocks noChangeArrowheads="1"/>
            </p:cNvSpPr>
            <p:nvPr/>
          </p:nvSpPr>
          <p:spPr bwMode="auto">
            <a:xfrm rot="5400000">
              <a:off x="1087" y="2361"/>
              <a:ext cx="366" cy="404"/>
            </a:xfrm>
            <a:prstGeom prst="rightArrow">
              <a:avLst>
                <a:gd name="adj1" fmla="val 50000"/>
                <a:gd name="adj2" fmla="val 25000"/>
              </a:avLst>
            </a:prstGeom>
            <a:solidFill>
              <a:schemeClr val="tx2">
                <a:lumMod val="40000"/>
                <a:lumOff val="60000"/>
                <a:alpha val="50195"/>
              </a:schemeClr>
            </a:solidFill>
            <a:ln w="9525" algn="ctr">
              <a:noFill/>
              <a:miter lim="800000"/>
              <a:headEnd/>
              <a:tailEnd/>
            </a:ln>
          </p:spPr>
          <p:txBody>
            <a:bodyPr anchor="ctr">
              <a:spAutoFit/>
            </a:bodyPr>
            <a:lstStyle/>
            <a:p>
              <a:pPr>
                <a:defRPr/>
              </a:pPr>
              <a:endParaRPr lang="en-US">
                <a:latin typeface="Times New Roman" pitchFamily="18" charset="0"/>
              </a:endParaRPr>
            </a:p>
          </p:txBody>
        </p:sp>
        <p:sp>
          <p:nvSpPr>
            <p:cNvPr id="10279" name="Text Box 44"/>
            <p:cNvSpPr txBox="1">
              <a:spLocks noChangeArrowheads="1"/>
            </p:cNvSpPr>
            <p:nvPr/>
          </p:nvSpPr>
          <p:spPr bwMode="auto">
            <a:xfrm>
              <a:off x="1040" y="2446"/>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a:latin typeface="Times New Roman" pitchFamily="18" charset="0"/>
                </a:rPr>
                <a:t>Yes</a:t>
              </a:r>
              <a:endParaRPr lang="en-US" sz="1600">
                <a:latin typeface="Times New Roman" pitchFamily="18" charset="0"/>
              </a:endParaRPr>
            </a:p>
          </p:txBody>
        </p:sp>
      </p:grpSp>
      <p:grpSp>
        <p:nvGrpSpPr>
          <p:cNvPr id="9" name="Group 46"/>
          <p:cNvGrpSpPr>
            <a:grpSpLocks/>
          </p:cNvGrpSpPr>
          <p:nvPr/>
        </p:nvGrpSpPr>
        <p:grpSpPr bwMode="auto">
          <a:xfrm>
            <a:off x="3136900" y="3976688"/>
            <a:ext cx="754063" cy="641350"/>
            <a:chOff x="2064" y="1862"/>
            <a:chExt cx="475" cy="404"/>
          </a:xfrm>
        </p:grpSpPr>
        <p:sp>
          <p:nvSpPr>
            <p:cNvPr id="9243" name="AutoShape 48"/>
            <p:cNvSpPr>
              <a:spLocks noChangeArrowheads="1"/>
            </p:cNvSpPr>
            <p:nvPr/>
          </p:nvSpPr>
          <p:spPr bwMode="auto">
            <a:xfrm>
              <a:off x="2064" y="1862"/>
              <a:ext cx="366" cy="404"/>
            </a:xfrm>
            <a:prstGeom prst="rightArrow">
              <a:avLst>
                <a:gd name="adj1" fmla="val 50000"/>
                <a:gd name="adj2" fmla="val 25000"/>
              </a:avLst>
            </a:prstGeom>
            <a:solidFill>
              <a:schemeClr val="tx2">
                <a:lumMod val="40000"/>
                <a:lumOff val="60000"/>
                <a:alpha val="50195"/>
              </a:schemeClr>
            </a:solidFill>
            <a:ln w="9525" algn="ctr">
              <a:noFill/>
              <a:miter lim="800000"/>
              <a:headEnd/>
              <a:tailEnd/>
            </a:ln>
          </p:spPr>
          <p:txBody>
            <a:bodyPr anchor="ctr">
              <a:spAutoFit/>
            </a:bodyPr>
            <a:lstStyle/>
            <a:p>
              <a:pPr>
                <a:defRPr/>
              </a:pPr>
              <a:endParaRPr lang="en-US">
                <a:latin typeface="Times New Roman" pitchFamily="18" charset="0"/>
              </a:endParaRPr>
            </a:p>
          </p:txBody>
        </p:sp>
        <p:sp>
          <p:nvSpPr>
            <p:cNvPr id="10277" name="Text Box 47"/>
            <p:cNvSpPr txBox="1">
              <a:spLocks noChangeArrowheads="1"/>
            </p:cNvSpPr>
            <p:nvPr/>
          </p:nvSpPr>
          <p:spPr bwMode="auto">
            <a:xfrm>
              <a:off x="2082" y="1952"/>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Times New Roman" pitchFamily="18" charset="0"/>
                </a:rPr>
                <a:t>No</a:t>
              </a:r>
              <a:endParaRPr lang="en-US" sz="1600">
                <a:latin typeface="Times New Roman" pitchFamily="18" charset="0"/>
              </a:endParaRPr>
            </a:p>
          </p:txBody>
        </p:sp>
      </p:grpSp>
      <p:grpSp>
        <p:nvGrpSpPr>
          <p:cNvPr id="10" name="Group 50"/>
          <p:cNvGrpSpPr>
            <a:grpSpLocks/>
          </p:cNvGrpSpPr>
          <p:nvPr/>
        </p:nvGrpSpPr>
        <p:grpSpPr bwMode="auto">
          <a:xfrm>
            <a:off x="4322763" y="4627563"/>
            <a:ext cx="788987" cy="574675"/>
            <a:chOff x="1020" y="1397"/>
            <a:chExt cx="497" cy="389"/>
          </a:xfrm>
        </p:grpSpPr>
        <p:sp>
          <p:nvSpPr>
            <p:cNvPr id="9241" name="AutoShape 52"/>
            <p:cNvSpPr>
              <a:spLocks noChangeArrowheads="1"/>
            </p:cNvSpPr>
            <p:nvPr/>
          </p:nvSpPr>
          <p:spPr bwMode="auto">
            <a:xfrm rot="5400000">
              <a:off x="1075" y="1390"/>
              <a:ext cx="389" cy="404"/>
            </a:xfrm>
            <a:prstGeom prst="rightArrow">
              <a:avLst>
                <a:gd name="adj1" fmla="val 50000"/>
                <a:gd name="adj2" fmla="val 25000"/>
              </a:avLst>
            </a:prstGeom>
            <a:solidFill>
              <a:schemeClr val="tx2">
                <a:lumMod val="40000"/>
                <a:lumOff val="60000"/>
                <a:alpha val="50195"/>
              </a:schemeClr>
            </a:solidFill>
            <a:ln w="9525" algn="ctr">
              <a:noFill/>
              <a:miter lim="800000"/>
              <a:headEnd/>
              <a:tailEnd/>
            </a:ln>
          </p:spPr>
          <p:txBody>
            <a:bodyPr anchor="ctr">
              <a:spAutoFit/>
            </a:bodyPr>
            <a:lstStyle/>
            <a:p>
              <a:pPr>
                <a:defRPr/>
              </a:pPr>
              <a:endParaRPr lang="en-US">
                <a:latin typeface="Times New Roman" pitchFamily="18" charset="0"/>
              </a:endParaRPr>
            </a:p>
          </p:txBody>
        </p:sp>
        <p:sp>
          <p:nvSpPr>
            <p:cNvPr id="10275" name="Text Box 51"/>
            <p:cNvSpPr txBox="1">
              <a:spLocks noChangeArrowheads="1"/>
            </p:cNvSpPr>
            <p:nvPr/>
          </p:nvSpPr>
          <p:spPr bwMode="auto">
            <a:xfrm>
              <a:off x="1020" y="1460"/>
              <a:ext cx="497"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a:latin typeface="Times New Roman" pitchFamily="18" charset="0"/>
                </a:rPr>
                <a:t>No</a:t>
              </a:r>
              <a:endParaRPr lang="en-US" sz="1600">
                <a:latin typeface="Times New Roman" pitchFamily="18" charset="0"/>
              </a:endParaRPr>
            </a:p>
          </p:txBody>
        </p:sp>
      </p:grpSp>
      <p:grpSp>
        <p:nvGrpSpPr>
          <p:cNvPr id="11" name="Group 53"/>
          <p:cNvGrpSpPr>
            <a:grpSpLocks/>
          </p:cNvGrpSpPr>
          <p:nvPr/>
        </p:nvGrpSpPr>
        <p:grpSpPr bwMode="auto">
          <a:xfrm>
            <a:off x="6170613" y="3946525"/>
            <a:ext cx="754062" cy="641350"/>
            <a:chOff x="1809" y="1157"/>
            <a:chExt cx="475" cy="404"/>
          </a:xfrm>
        </p:grpSpPr>
        <p:sp>
          <p:nvSpPr>
            <p:cNvPr id="9239" name="AutoShape 55"/>
            <p:cNvSpPr>
              <a:spLocks noChangeArrowheads="1"/>
            </p:cNvSpPr>
            <p:nvPr/>
          </p:nvSpPr>
          <p:spPr bwMode="auto">
            <a:xfrm>
              <a:off x="1809" y="1157"/>
              <a:ext cx="366" cy="404"/>
            </a:xfrm>
            <a:prstGeom prst="rightArrow">
              <a:avLst>
                <a:gd name="adj1" fmla="val 50000"/>
                <a:gd name="adj2" fmla="val 25000"/>
              </a:avLst>
            </a:prstGeom>
            <a:solidFill>
              <a:schemeClr val="tx2">
                <a:lumMod val="40000"/>
                <a:lumOff val="60000"/>
                <a:alpha val="50195"/>
              </a:schemeClr>
            </a:solidFill>
            <a:ln w="9525" algn="ctr">
              <a:noFill/>
              <a:miter lim="800000"/>
              <a:headEnd/>
              <a:tailEnd/>
            </a:ln>
          </p:spPr>
          <p:txBody>
            <a:bodyPr anchor="ctr">
              <a:spAutoFit/>
            </a:bodyPr>
            <a:lstStyle/>
            <a:p>
              <a:pPr>
                <a:defRPr/>
              </a:pPr>
              <a:endParaRPr lang="en-US">
                <a:latin typeface="Times New Roman" pitchFamily="18" charset="0"/>
              </a:endParaRPr>
            </a:p>
          </p:txBody>
        </p:sp>
        <p:sp>
          <p:nvSpPr>
            <p:cNvPr id="10273" name="Text Box 54"/>
            <p:cNvSpPr txBox="1">
              <a:spLocks noChangeArrowheads="1"/>
            </p:cNvSpPr>
            <p:nvPr/>
          </p:nvSpPr>
          <p:spPr bwMode="auto">
            <a:xfrm>
              <a:off x="1827" y="1247"/>
              <a:ext cx="45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Times New Roman" pitchFamily="18" charset="0"/>
                </a:rPr>
                <a:t>Yes</a:t>
              </a:r>
              <a:endParaRPr lang="en-US" sz="1600">
                <a:latin typeface="Times New Roman" pitchFamily="18" charset="0"/>
              </a:endParaRPr>
            </a:p>
          </p:txBody>
        </p:sp>
      </p:grpSp>
      <p:sp>
        <p:nvSpPr>
          <p:cNvPr id="40" name="Rectangle 39"/>
          <p:cNvSpPr/>
          <p:nvPr/>
        </p:nvSpPr>
        <p:spPr>
          <a:xfrm>
            <a:off x="381000" y="1279525"/>
            <a:ext cx="2803525" cy="7477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 name="Rectangle 40"/>
          <p:cNvSpPr/>
          <p:nvPr/>
        </p:nvSpPr>
        <p:spPr>
          <a:xfrm>
            <a:off x="334963" y="2636838"/>
            <a:ext cx="2805112" cy="7461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2" name="Rectangle 41"/>
          <p:cNvSpPr/>
          <p:nvPr/>
        </p:nvSpPr>
        <p:spPr>
          <a:xfrm>
            <a:off x="334963" y="4008438"/>
            <a:ext cx="2805112" cy="10668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 name="Rectangle 42"/>
          <p:cNvSpPr/>
          <p:nvPr/>
        </p:nvSpPr>
        <p:spPr>
          <a:xfrm>
            <a:off x="334963" y="5684838"/>
            <a:ext cx="2805112"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5" name="Rectangle 44"/>
          <p:cNvSpPr/>
          <p:nvPr/>
        </p:nvSpPr>
        <p:spPr>
          <a:xfrm>
            <a:off x="3749675" y="3932238"/>
            <a:ext cx="2422525" cy="7000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Rectangle 45"/>
          <p:cNvSpPr/>
          <p:nvPr/>
        </p:nvSpPr>
        <p:spPr>
          <a:xfrm>
            <a:off x="3733800" y="2636838"/>
            <a:ext cx="2422525" cy="7000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Rectangle 46"/>
          <p:cNvSpPr/>
          <p:nvPr/>
        </p:nvSpPr>
        <p:spPr>
          <a:xfrm>
            <a:off x="3763963" y="1417638"/>
            <a:ext cx="2424112" cy="4270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 name="TextBox 47"/>
          <p:cNvSpPr txBox="1"/>
          <p:nvPr/>
        </p:nvSpPr>
        <p:spPr>
          <a:xfrm>
            <a:off x="6780213" y="4527550"/>
            <a:ext cx="2363787" cy="457200"/>
          </a:xfrm>
          <a:prstGeom prst="rect">
            <a:avLst/>
          </a:prstGeom>
          <a:noFill/>
        </p:spPr>
        <p:txBody>
          <a:bodyPr>
            <a:spAutoFit/>
          </a:bodyPr>
          <a:lstStyle/>
          <a:p>
            <a:pPr>
              <a:defRPr/>
            </a:pPr>
            <a:r>
              <a:rPr lang="en-US" sz="2400" dirty="0" err="1">
                <a:latin typeface="Times New Roman" pitchFamily="18" charset="0"/>
              </a:rPr>
              <a:t>d.f</a:t>
            </a:r>
            <a:r>
              <a:rPr lang="en-US" sz="2400" dirty="0">
                <a:latin typeface="Times New Roman" pitchFamily="18" charset="0"/>
              </a:rPr>
              <a:t> = </a:t>
            </a:r>
            <a:r>
              <a:rPr lang="en-US" sz="2400" i="1" dirty="0">
                <a:latin typeface="Times New Roman" pitchFamily="18" charset="0"/>
              </a:rPr>
              <a:t>n</a:t>
            </a:r>
            <a:r>
              <a:rPr lang="en-US" sz="2400" baseline="-25000" dirty="0">
                <a:latin typeface="Times New Roman" pitchFamily="18" charset="0"/>
              </a:rPr>
              <a:t>1</a:t>
            </a:r>
            <a:r>
              <a:rPr lang="en-US" sz="2400" dirty="0">
                <a:latin typeface="Times New Roman" pitchFamily="18" charset="0"/>
              </a:rPr>
              <a:t> + </a:t>
            </a:r>
            <a:r>
              <a:rPr lang="en-US" sz="2400" i="1" dirty="0">
                <a:latin typeface="Times New Roman" pitchFamily="18" charset="0"/>
              </a:rPr>
              <a:t>n</a:t>
            </a:r>
            <a:r>
              <a:rPr lang="en-US" sz="2400" baseline="-25000" dirty="0">
                <a:latin typeface="Times New Roman" pitchFamily="18" charset="0"/>
              </a:rPr>
              <a:t>2</a:t>
            </a:r>
            <a:r>
              <a:rPr lang="en-US" sz="2400" dirty="0">
                <a:latin typeface="Times New Roman" pitchFamily="18" charset="0"/>
              </a:rPr>
              <a:t> – 2.</a:t>
            </a:r>
            <a:endParaRPr lang="en-US" sz="2400" dirty="0" err="1">
              <a:latin typeface="+mn-lt"/>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960BE63-2299-48E8-A52C-367D9D30622B}" type="slidenum">
              <a:rPr lang="en-US" sz="1200"/>
              <a:pPr algn="r" eaLnBrk="1" hangingPunct="1"/>
              <a:t>28</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8238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108237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10823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up)">
                                      <p:cBhvr>
                                        <p:cTn id="37" dur="500"/>
                                        <p:tgtEl>
                                          <p:spTgt spid="3"/>
                                        </p:tgtEl>
                                      </p:cBhvr>
                                    </p:animEffect>
                                  </p:childTnLst>
                                </p:cTn>
                              </p:par>
                            </p:childTnLst>
                          </p:cTn>
                        </p:par>
                        <p:par>
                          <p:cTn id="38" fill="hold" nodeType="afterGroup">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108238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up)">
                                      <p:cBhvr>
                                        <p:cTn id="47" dur="500"/>
                                        <p:tgtEl>
                                          <p:spTgt spid="8"/>
                                        </p:tgtEl>
                                      </p:cBhvr>
                                    </p:animEffect>
                                  </p:childTnLst>
                                </p:cTn>
                              </p:par>
                            </p:childTnLst>
                          </p:cTn>
                        </p:par>
                        <p:par>
                          <p:cTn id="48" fill="hold" nodeType="afterGroup">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108240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108239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ipe(up)">
                                      <p:cBhvr>
                                        <p:cTn id="67" dur="500"/>
                                        <p:tgtEl>
                                          <p:spTgt spid="10"/>
                                        </p:tgtEl>
                                      </p:cBhvr>
                                    </p:animEffect>
                                  </p:childTnLst>
                                </p:cTn>
                              </p:par>
                            </p:childTnLst>
                          </p:cTn>
                        </p:par>
                        <p:par>
                          <p:cTn id="68" fill="hold" nodeType="afterGroup">
                            <p:stCondLst>
                              <p:cond delay="500"/>
                            </p:stCondLst>
                            <p:childTnLst>
                              <p:par>
                                <p:cTn id="69" presetID="1" presetClass="entr" presetSubtype="0" fill="hold" nodeType="afterEffect">
                                  <p:stCondLst>
                                    <p:cond delay="0"/>
                                  </p:stCondLst>
                                  <p:childTnLst>
                                    <p:set>
                                      <p:cBhvr>
                                        <p:cTn id="70" dur="1" fill="hold">
                                          <p:stCondLst>
                                            <p:cond delay="0"/>
                                          </p:stCondLst>
                                        </p:cTn>
                                        <p:tgtEl>
                                          <p:spTgt spid="6"/>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nodeType="click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wipe(left)">
                                      <p:cBhvr>
                                        <p:cTn id="75" dur="500"/>
                                        <p:tgtEl>
                                          <p:spTgt spid="11"/>
                                        </p:tgtEl>
                                      </p:cBhvr>
                                    </p:animEffect>
                                  </p:childTnLst>
                                </p:cTn>
                              </p:par>
                            </p:childTnLst>
                          </p:cTn>
                        </p:par>
                        <p:par>
                          <p:cTn id="76" fill="hold" nodeType="afterGroup">
                            <p:stCondLst>
                              <p:cond delay="500"/>
                            </p:stCondLst>
                            <p:childTnLst>
                              <p:par>
                                <p:cTn id="77" presetID="1" presetClass="entr" presetSubtype="0" fill="hold" nodeType="afterEffect">
                                  <p:stCondLst>
                                    <p:cond delay="0"/>
                                  </p:stCondLst>
                                  <p:childTnLst>
                                    <p:set>
                                      <p:cBhvr>
                                        <p:cTn id="78" dur="1" fill="hold">
                                          <p:stCondLst>
                                            <p:cond delay="0"/>
                                          </p:stCondLst>
                                        </p:cTn>
                                        <p:tgtEl>
                                          <p:spTgt spid="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2372" grpId="0" animBg="1"/>
      <p:bldP spid="1082373" grpId="0"/>
      <p:bldP spid="1082380" grpId="0"/>
      <p:bldP spid="1082385" grpId="0"/>
      <p:bldP spid="1082394" grpId="0"/>
      <p:bldP spid="1082400" grpId="0" animBg="1"/>
      <p:bldP spid="41" grpId="0" animBg="1"/>
      <p:bldP spid="42" grpId="0" animBg="1"/>
      <p:bldP spid="43" grpId="0" animBg="1"/>
      <p:bldP spid="45" grpId="0" animBg="1"/>
      <p:bldP spid="46" grpId="0" animBg="1"/>
      <p:bldP spid="47" grpId="0" animBg="1"/>
      <p:bldP spid="4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Two-Sample </a:t>
            </a:r>
            <a:r>
              <a:rPr lang="en-US" i="1" smtClean="0"/>
              <a:t>t</a:t>
            </a:r>
            <a:r>
              <a:rPr lang="en-US" smtClean="0"/>
              <a:t>-Test for the Difference Between Means (Small Independent Samples)</a:t>
            </a:r>
            <a:endParaRPr lang="el-GR" altLang="en-US" smtClean="0"/>
          </a:p>
        </p:txBody>
      </p:sp>
      <p:sp>
        <p:nvSpPr>
          <p:cNvPr id="62467" name="Text Box 3"/>
          <p:cNvSpPr txBox="1">
            <a:spLocks noChangeArrowheads="1"/>
          </p:cNvSpPr>
          <p:nvPr/>
        </p:nvSpPr>
        <p:spPr bwMode="auto">
          <a:xfrm>
            <a:off x="276225" y="1219200"/>
            <a:ext cx="86106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1085444" name="Text Box 4"/>
          <p:cNvSpPr txBox="1">
            <a:spLocks noChangeArrowheads="1"/>
          </p:cNvSpPr>
          <p:nvPr/>
        </p:nvSpPr>
        <p:spPr bwMode="auto">
          <a:xfrm>
            <a:off x="336550" y="2130425"/>
            <a:ext cx="5119688"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5000"/>
              </a:spcBef>
              <a:buClr>
                <a:schemeClr val="accent1"/>
              </a:buClr>
              <a:buFontTx/>
              <a:buAutoNum type="arabicPeriod"/>
            </a:pPr>
            <a:r>
              <a:rPr lang="en-US" sz="2600">
                <a:latin typeface="Times New Roman" pitchFamily="18" charset="0"/>
              </a:rPr>
              <a:t>State the claim mathematically.  Identify the null and alternative hypotheses.</a:t>
            </a:r>
            <a:endParaRPr lang="en-US" sz="2600">
              <a:latin typeface="Times New Roman" pitchFamily="18" charset="0"/>
              <a:sym typeface="Symbol" pitchFamily="18" charset="2"/>
            </a:endParaRPr>
          </a:p>
          <a:p>
            <a:pPr eaLnBrk="1" hangingPunct="1">
              <a:spcBef>
                <a:spcPct val="55000"/>
              </a:spcBef>
              <a:buClr>
                <a:schemeClr val="accent1"/>
              </a:buClr>
              <a:buFontTx/>
              <a:buAutoNum type="arabicPeriod"/>
            </a:pPr>
            <a:r>
              <a:rPr lang="en-US" sz="2600">
                <a:latin typeface="Times New Roman" pitchFamily="18" charset="0"/>
                <a:sym typeface="Symbol" pitchFamily="18" charset="2"/>
              </a:rPr>
              <a:t>Specify the level of significance.</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Identify the degrees of freedom and sketch the sampling distribution.</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Determine the critical value(s).</a:t>
            </a:r>
          </a:p>
        </p:txBody>
      </p:sp>
      <p:sp>
        <p:nvSpPr>
          <p:cNvPr id="62469" name="Text Box 8"/>
          <p:cNvSpPr txBox="1">
            <a:spLocks noChangeArrowheads="1"/>
          </p:cNvSpPr>
          <p:nvPr/>
        </p:nvSpPr>
        <p:spPr bwMode="auto">
          <a:xfrm>
            <a:off x="5699125" y="2130425"/>
            <a:ext cx="2667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State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 and </a:t>
            </a:r>
            <a:r>
              <a:rPr lang="en-US" sz="2600" i="1">
                <a:latin typeface="Times New Roman" pitchFamily="18" charset="0"/>
              </a:rPr>
              <a:t>H</a:t>
            </a:r>
            <a:r>
              <a:rPr lang="en-US" sz="2600" baseline="-25000">
                <a:latin typeface="Times New Roman" pitchFamily="18" charset="0"/>
              </a:rPr>
              <a:t>a</a:t>
            </a:r>
            <a:r>
              <a:rPr lang="en-US" sz="2600">
                <a:latin typeface="Times New Roman" pitchFamily="18" charset="0"/>
              </a:rPr>
              <a:t>. </a:t>
            </a:r>
          </a:p>
        </p:txBody>
      </p:sp>
      <p:sp>
        <p:nvSpPr>
          <p:cNvPr id="1085449" name="Text Box 9"/>
          <p:cNvSpPr txBox="1">
            <a:spLocks noChangeArrowheads="1"/>
          </p:cNvSpPr>
          <p:nvPr/>
        </p:nvSpPr>
        <p:spPr bwMode="auto">
          <a:xfrm>
            <a:off x="6080125" y="3533775"/>
            <a:ext cx="16573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Identify </a:t>
            </a:r>
            <a:r>
              <a:rPr lang="en-US" sz="2600" i="1">
                <a:latin typeface="Times New Roman" pitchFamily="18" charset="0"/>
                <a:sym typeface="Symbol" pitchFamily="18" charset="2"/>
              </a:rPr>
              <a:t></a:t>
            </a:r>
            <a:r>
              <a:rPr lang="en-US" sz="2600">
                <a:latin typeface="Times New Roman" pitchFamily="18" charset="0"/>
                <a:sym typeface="Symbol" pitchFamily="18" charset="2"/>
              </a:rPr>
              <a:t>.</a:t>
            </a:r>
          </a:p>
        </p:txBody>
      </p:sp>
      <p:sp>
        <p:nvSpPr>
          <p:cNvPr id="1085450" name="Text Box 10"/>
          <p:cNvSpPr txBox="1">
            <a:spLocks noChangeArrowheads="1"/>
          </p:cNvSpPr>
          <p:nvPr/>
        </p:nvSpPr>
        <p:spPr bwMode="auto">
          <a:xfrm>
            <a:off x="5972175" y="5565775"/>
            <a:ext cx="2667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Use Table 5 in Appendix B.</a:t>
            </a:r>
            <a:endParaRPr lang="en-US" sz="2600">
              <a:latin typeface="Times New Roman" pitchFamily="18" charset="0"/>
              <a:sym typeface="Symbol" pitchFamily="18" charset="2"/>
            </a:endParaRPr>
          </a:p>
        </p:txBody>
      </p:sp>
      <p:sp>
        <p:nvSpPr>
          <p:cNvPr id="1085452" name="Text Box 12"/>
          <p:cNvSpPr txBox="1">
            <a:spLocks noChangeArrowheads="1"/>
          </p:cNvSpPr>
          <p:nvPr/>
        </p:nvSpPr>
        <p:spPr bwMode="auto">
          <a:xfrm>
            <a:off x="5653088" y="4210050"/>
            <a:ext cx="30480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747713" indent="-7477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5000"/>
              </a:spcBef>
            </a:pPr>
            <a:r>
              <a:rPr lang="en-US" sz="2600">
                <a:latin typeface="Times New Roman" pitchFamily="18" charset="0"/>
              </a:rPr>
              <a:t>d.f. = </a:t>
            </a:r>
            <a:r>
              <a:rPr lang="en-US" sz="2600" i="1">
                <a:latin typeface="Times New Roman" pitchFamily="18" charset="0"/>
              </a:rPr>
              <a:t>n</a:t>
            </a:r>
            <a:r>
              <a:rPr lang="en-US" sz="2600" baseline="-25000">
                <a:latin typeface="Times New Roman" pitchFamily="18" charset="0"/>
              </a:rPr>
              <a:t>1</a:t>
            </a:r>
            <a:r>
              <a:rPr lang="en-US" sz="2600">
                <a:latin typeface="Times New Roman" pitchFamily="18" charset="0"/>
              </a:rPr>
              <a:t>+ </a:t>
            </a:r>
            <a:r>
              <a:rPr lang="en-US" sz="2600" i="1">
                <a:latin typeface="Times New Roman" pitchFamily="18" charset="0"/>
              </a:rPr>
              <a:t>n</a:t>
            </a:r>
            <a:r>
              <a:rPr lang="en-US" sz="2600" baseline="-25000">
                <a:latin typeface="Times New Roman" pitchFamily="18" charset="0"/>
              </a:rPr>
              <a:t>2</a:t>
            </a:r>
            <a:r>
              <a:rPr lang="en-US" sz="2600">
                <a:latin typeface="Times New Roman" pitchFamily="18" charset="0"/>
              </a:rPr>
              <a:t> – 2 or</a:t>
            </a:r>
          </a:p>
          <a:p>
            <a:pPr eaLnBrk="1" hangingPunct="1">
              <a:lnSpc>
                <a:spcPct val="90000"/>
              </a:lnSpc>
              <a:spcBef>
                <a:spcPct val="5000"/>
              </a:spcBef>
            </a:pPr>
            <a:r>
              <a:rPr lang="en-US" sz="2600">
                <a:latin typeface="Times New Roman" pitchFamily="18" charset="0"/>
              </a:rPr>
              <a:t>d.f. = smaller of </a:t>
            </a:r>
            <a:br>
              <a:rPr lang="en-US" sz="2600">
                <a:latin typeface="Times New Roman" pitchFamily="18" charset="0"/>
              </a:rPr>
            </a:br>
            <a:r>
              <a:rPr lang="en-US" sz="2600" i="1">
                <a:latin typeface="Times New Roman" pitchFamily="18" charset="0"/>
              </a:rPr>
              <a:t>n</a:t>
            </a:r>
            <a:r>
              <a:rPr lang="en-US" sz="2600" baseline="-25000">
                <a:latin typeface="Times New Roman" pitchFamily="18" charset="0"/>
              </a:rPr>
              <a:t>1</a:t>
            </a:r>
            <a:r>
              <a:rPr lang="en-US" sz="2600">
                <a:latin typeface="Times New Roman" pitchFamily="18" charset="0"/>
              </a:rPr>
              <a:t> – 1 or </a:t>
            </a:r>
            <a:r>
              <a:rPr lang="en-US" sz="2600" i="1">
                <a:latin typeface="Times New Roman" pitchFamily="18" charset="0"/>
              </a:rPr>
              <a:t>n</a:t>
            </a:r>
            <a:r>
              <a:rPr lang="en-US" sz="2600" baseline="-25000">
                <a:latin typeface="Times New Roman" pitchFamily="18" charset="0"/>
              </a:rPr>
              <a:t>2</a:t>
            </a:r>
            <a:r>
              <a:rPr lang="en-US" sz="2600">
                <a:latin typeface="Times New Roman" pitchFamily="18" charset="0"/>
              </a:rPr>
              <a:t> – 1.</a:t>
            </a:r>
          </a:p>
        </p:txBody>
      </p:sp>
      <p:sp>
        <p:nvSpPr>
          <p:cNvPr id="62473" name="Text Box 26"/>
          <p:cNvSpPr txBox="1">
            <a:spLocks noChangeArrowheads="1"/>
          </p:cNvSpPr>
          <p:nvPr/>
        </p:nvSpPr>
        <p:spPr bwMode="auto">
          <a:xfrm>
            <a:off x="320675" y="1651000"/>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A8323F6-2EFE-44B2-BBA6-C3CE722999B6}" type="slidenum">
              <a:rPr lang="en-US" sz="1200"/>
              <a:pPr algn="r" eaLnBrk="1" hangingPunct="1"/>
              <a:t>29</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44">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44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8544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85452">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85452">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85444">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85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44" grpId="0" build="p"/>
      <p:bldP spid="1085449" grpId="0"/>
      <p:bldP spid="1085450" grpId="0"/>
      <p:bldP spid="108545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143000" y="12954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atin typeface="Times New Roman" pitchFamily="18" charset="0"/>
            </a:endParaRPr>
          </a:p>
        </p:txBody>
      </p:sp>
      <p:sp>
        <p:nvSpPr>
          <p:cNvPr id="46083" name="Rectangle 3"/>
          <p:cNvSpPr>
            <a:spLocks noGrp="1" noChangeArrowheads="1"/>
          </p:cNvSpPr>
          <p:nvPr>
            <p:ph type="ctrTitle"/>
          </p:nvPr>
        </p:nvSpPr>
        <p:spPr>
          <a:noFill/>
        </p:spPr>
        <p:txBody>
          <a:bodyPr/>
          <a:lstStyle/>
          <a:p>
            <a:pPr eaLnBrk="1" hangingPunct="1"/>
            <a:r>
              <a:rPr lang="en-US" smtClean="0"/>
              <a:t>Section 8.1</a:t>
            </a:r>
          </a:p>
        </p:txBody>
      </p:sp>
      <p:sp>
        <p:nvSpPr>
          <p:cNvPr id="6" name="Subtitle 5"/>
          <p:cNvSpPr>
            <a:spLocks noGrp="1"/>
          </p:cNvSpPr>
          <p:nvPr>
            <p:ph type="subTitle" idx="1"/>
          </p:nvPr>
        </p:nvSpPr>
        <p:spPr/>
        <p:txBody>
          <a:bodyPr/>
          <a:lstStyle/>
          <a:p>
            <a:pPr eaLnBrk="1" hangingPunct="1">
              <a:spcBef>
                <a:spcPct val="0"/>
              </a:spcBef>
              <a:buClrTx/>
              <a:defRPr/>
            </a:pPr>
            <a:r>
              <a:rPr lang="en-US" altLang="en-US" dirty="0" smtClean="0"/>
              <a:t>Testing the Difference Between Means (Large Independent Samples)</a:t>
            </a:r>
            <a:endParaRPr lang="en-US" altLang="en-US" dirty="0"/>
          </a:p>
        </p:txBody>
      </p:sp>
      <p:sp>
        <p:nvSpPr>
          <p:cNvPr id="46085" name="Rectangle 4"/>
          <p:cNvSpPr>
            <a:spLocks noChangeArrowheads="1"/>
          </p:cNvSpPr>
          <p:nvPr/>
        </p:nvSpPr>
        <p:spPr bwMode="auto">
          <a:xfrm>
            <a:off x="838200" y="3200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8800" b="1">
              <a:latin typeface="Times New Roman" pitchFamily="18" charset="0"/>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F55C66F-A4BB-42D6-832A-8821F0330C62}" type="slidenum">
              <a:rPr lang="en-US" sz="1200"/>
              <a:pPr algn="r" eaLnBrk="1" hangingPunct="1"/>
              <a:t>3</a:t>
            </a:fld>
            <a:r>
              <a:rPr lang="en-US" sz="1200"/>
              <a:t> of 70</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smtClean="0"/>
              <a:t>Two-Sample </a:t>
            </a:r>
            <a:r>
              <a:rPr lang="en-US" i="1" smtClean="0"/>
              <a:t>t</a:t>
            </a:r>
            <a:r>
              <a:rPr lang="en-US" smtClean="0"/>
              <a:t>-Test for the Difference Between Means (Small Independent Samples)</a:t>
            </a:r>
            <a:endParaRPr lang="el-GR" altLang="en-US" smtClean="0"/>
          </a:p>
        </p:txBody>
      </p:sp>
      <p:sp>
        <p:nvSpPr>
          <p:cNvPr id="11268" name="Text Box 3"/>
          <p:cNvSpPr txBox="1">
            <a:spLocks noChangeArrowheads="1"/>
          </p:cNvSpPr>
          <p:nvPr/>
        </p:nvSpPr>
        <p:spPr bwMode="auto">
          <a:xfrm>
            <a:off x="276225" y="1219200"/>
            <a:ext cx="86106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1085444" name="Text Box 4"/>
          <p:cNvSpPr txBox="1">
            <a:spLocks noChangeArrowheads="1"/>
          </p:cNvSpPr>
          <p:nvPr/>
        </p:nvSpPr>
        <p:spPr bwMode="auto">
          <a:xfrm>
            <a:off x="336550" y="2130425"/>
            <a:ext cx="5119688"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5000"/>
              </a:spcBef>
              <a:buClr>
                <a:schemeClr val="accent1"/>
              </a:buClr>
              <a:buFont typeface="Arial" charset="0"/>
              <a:buAutoNum type="arabicPeriod" startAt="5"/>
            </a:pPr>
            <a:r>
              <a:rPr lang="en-US" sz="2600">
                <a:latin typeface="Times New Roman" pitchFamily="18" charset="0"/>
                <a:sym typeface="Symbol" pitchFamily="18" charset="2"/>
              </a:rPr>
              <a:t>Determine the rejection region(s).</a:t>
            </a:r>
          </a:p>
          <a:p>
            <a:pPr eaLnBrk="1" hangingPunct="1">
              <a:spcBef>
                <a:spcPct val="55000"/>
              </a:spcBef>
              <a:buClr>
                <a:schemeClr val="accent1"/>
              </a:buClr>
              <a:buFont typeface="Arial" charset="0"/>
              <a:buAutoNum type="arabicPeriod" startAt="5"/>
            </a:pPr>
            <a:r>
              <a:rPr lang="en-US" sz="2600">
                <a:latin typeface="Times New Roman" pitchFamily="18" charset="0"/>
                <a:sym typeface="Symbol" pitchFamily="18" charset="2"/>
              </a:rPr>
              <a:t>Find the standardized test statistic.</a:t>
            </a:r>
          </a:p>
          <a:p>
            <a:pPr eaLnBrk="1" hangingPunct="1">
              <a:spcBef>
                <a:spcPct val="55000"/>
              </a:spcBef>
              <a:buClr>
                <a:schemeClr val="accent1"/>
              </a:buClr>
              <a:buFont typeface="Arial" charset="0"/>
              <a:buAutoNum type="arabicPeriod" startAt="5"/>
            </a:pPr>
            <a:r>
              <a:rPr lang="en-US" sz="2600">
                <a:latin typeface="Times New Roman" pitchFamily="18" charset="0"/>
                <a:sym typeface="Symbol" pitchFamily="18" charset="2"/>
              </a:rPr>
              <a:t>Make a decision to reject or fail to reject the null hypothesis.</a:t>
            </a:r>
          </a:p>
          <a:p>
            <a:pPr eaLnBrk="1" hangingPunct="1">
              <a:spcBef>
                <a:spcPct val="55000"/>
              </a:spcBef>
              <a:buClr>
                <a:schemeClr val="accent1"/>
              </a:buClr>
              <a:buFont typeface="Arial" charset="0"/>
              <a:buAutoNum type="arabicPeriod" startAt="5"/>
            </a:pPr>
            <a:r>
              <a:rPr lang="en-US" sz="2600">
                <a:latin typeface="Times New Roman" pitchFamily="18" charset="0"/>
                <a:sym typeface="Symbol" pitchFamily="18" charset="2"/>
              </a:rPr>
              <a:t>Interpret the decision in the context of the original claim.</a:t>
            </a:r>
          </a:p>
        </p:txBody>
      </p:sp>
      <p:graphicFrame>
        <p:nvGraphicFramePr>
          <p:cNvPr id="10" name="Object 8"/>
          <p:cNvGraphicFramePr>
            <a:graphicFrameLocks noChangeAspect="1"/>
          </p:cNvGraphicFramePr>
          <p:nvPr/>
        </p:nvGraphicFramePr>
        <p:xfrm>
          <a:off x="5719763" y="3101975"/>
          <a:ext cx="2667000" cy="787400"/>
        </p:xfrm>
        <a:graphic>
          <a:graphicData uri="http://schemas.openxmlformats.org/presentationml/2006/ole">
            <mc:AlternateContent xmlns:mc="http://schemas.openxmlformats.org/markup-compatibility/2006">
              <mc:Choice xmlns:v="urn:schemas-microsoft-com:vml" Requires="v">
                <p:oleObj spid="_x0000_s11278" name="Equation" r:id="rId4" imgW="2666880" imgH="787320" progId="Equation.DSMT4">
                  <p:embed/>
                </p:oleObj>
              </mc:Choice>
              <mc:Fallback>
                <p:oleObj name="Equation" r:id="rId4" imgW="2666880" imgH="78732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9763" y="3101975"/>
                        <a:ext cx="26670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Text Box 5"/>
          <p:cNvSpPr txBox="1">
            <a:spLocks noChangeArrowheads="1"/>
          </p:cNvSpPr>
          <p:nvPr/>
        </p:nvSpPr>
        <p:spPr bwMode="auto">
          <a:xfrm>
            <a:off x="5681663" y="4159250"/>
            <a:ext cx="2981325"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If </a:t>
            </a:r>
            <a:r>
              <a:rPr lang="en-US" sz="2600" i="1">
                <a:latin typeface="Times New Roman" pitchFamily="18" charset="0"/>
              </a:rPr>
              <a:t>t</a:t>
            </a:r>
            <a:r>
              <a:rPr lang="en-US" sz="2600">
                <a:latin typeface="Times New Roman" pitchFamily="18" charset="0"/>
              </a:rPr>
              <a:t> is in the rejection region, reject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a:t>
            </a:r>
            <a:r>
              <a:rPr lang="en-US" sz="2600" baseline="-25000">
                <a:latin typeface="Times New Roman" pitchFamily="18" charset="0"/>
              </a:rPr>
              <a:t>  </a:t>
            </a:r>
            <a:r>
              <a:rPr lang="en-US" sz="2600">
                <a:latin typeface="Times New Roman" pitchFamily="18" charset="0"/>
              </a:rPr>
              <a:t>Otherwise, fail to reject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a:t>
            </a:r>
            <a:endParaRPr lang="en-US" sz="2600">
              <a:latin typeface="Times New Roman" pitchFamily="18" charset="0"/>
              <a:sym typeface="Symbol" pitchFamily="18" charset="2"/>
            </a:endParaRPr>
          </a:p>
        </p:txBody>
      </p:sp>
      <p:sp>
        <p:nvSpPr>
          <p:cNvPr id="11271" name="Text Box 26"/>
          <p:cNvSpPr txBox="1">
            <a:spLocks noChangeArrowheads="1"/>
          </p:cNvSpPr>
          <p:nvPr/>
        </p:nvSpPr>
        <p:spPr bwMode="auto">
          <a:xfrm>
            <a:off x="320675" y="1651000"/>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F2A591F-887D-4E00-A0B7-FAA415629B7E}" type="slidenum">
              <a:rPr lang="en-US" sz="1200"/>
              <a:pPr algn="r" eaLnBrk="1" hangingPunct="1"/>
              <a:t>30</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4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8544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8544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44" grpId="0" build="p"/>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solidFill>
                <a:schemeClr val="accent3"/>
              </a:solidFill>
            </a:endParaRPr>
          </a:p>
        </p:txBody>
      </p:sp>
      <p:sp>
        <p:nvSpPr>
          <p:cNvPr id="12293" name="Content Placeholder 2"/>
          <p:cNvSpPr>
            <a:spLocks noGrp="1"/>
          </p:cNvSpPr>
          <p:nvPr>
            <p:ph idx="1"/>
          </p:nvPr>
        </p:nvSpPr>
        <p:spPr>
          <a:xfrm>
            <a:off x="457200" y="1477963"/>
            <a:ext cx="8229600" cy="2971800"/>
          </a:xfrm>
        </p:spPr>
        <p:txBody>
          <a:bodyPr/>
          <a:lstStyle/>
          <a:p>
            <a:pPr marL="0" indent="0">
              <a:buFont typeface="Arial" charset="0"/>
              <a:buNone/>
            </a:pPr>
            <a:r>
              <a:rPr lang="en-US" sz="2600" smtClean="0"/>
              <a:t>The results of a state mathematics test for random samples of students taught by two different teachers at the same school are shown below. Can you conclude that there is a difference in the mean mathematics test scores for the students of the two teachers? Use </a:t>
            </a:r>
            <a:r>
              <a:rPr lang="el-GR" sz="2600" smtClean="0"/>
              <a:t>α</a:t>
            </a:r>
            <a:r>
              <a:rPr lang="en-US" sz="2600" smtClean="0"/>
              <a:t> = 0.01. Assume the populations are normally distributed and the population variances are not equal. </a:t>
            </a:r>
            <a:endParaRPr lang="en-US" sz="2400" i="1" smtClean="0">
              <a:solidFill>
                <a:schemeClr val="tx2"/>
              </a:solidFill>
            </a:endParaRPr>
          </a:p>
        </p:txBody>
      </p:sp>
      <p:graphicFrame>
        <p:nvGraphicFramePr>
          <p:cNvPr id="12316" name="Group 28"/>
          <p:cNvGraphicFramePr>
            <a:graphicFrameLocks noGrp="1"/>
          </p:cNvGraphicFramePr>
          <p:nvPr/>
        </p:nvGraphicFramePr>
        <p:xfrm>
          <a:off x="2398713" y="4586288"/>
          <a:ext cx="3665537" cy="1753553"/>
        </p:xfrm>
        <a:graphic>
          <a:graphicData uri="http://schemas.openxmlformats.org/drawingml/2006/table">
            <a:tbl>
              <a:tblPr/>
              <a:tblGrid>
                <a:gridCol w="1695450"/>
                <a:gridCol w="1970087"/>
              </a:tblGrid>
              <a:tr h="442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bg1"/>
                          </a:solidFill>
                          <a:effectLst/>
                          <a:latin typeface="Times New Roman" pitchFamily="18" charset="0"/>
                          <a:cs typeface="Arial" charset="0"/>
                        </a:rPr>
                        <a:t>Teacher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bg1"/>
                          </a:solidFill>
                          <a:effectLst/>
                          <a:latin typeface="Times New Roman" pitchFamily="18" charset="0"/>
                          <a:cs typeface="Arial" charset="0"/>
                        </a:rPr>
                        <a:t>Teacher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1" u="none" strike="noStrike" cap="none" normalizeH="0" baseline="0" smtClean="0">
                          <a:ln>
                            <a:noFill/>
                          </a:ln>
                          <a:solidFill>
                            <a:schemeClr val="tx1"/>
                          </a:solidFill>
                          <a:effectLst/>
                          <a:latin typeface="Times New Roman" pitchFamily="18" charset="0"/>
                          <a:cs typeface="Arial" charset="0"/>
                        </a:rPr>
                        <a:t>s</a:t>
                      </a:r>
                      <a:r>
                        <a:rPr kumimoji="0" lang="en-US" sz="2200" b="0" i="0" u="none" strike="noStrike" cap="none" normalizeH="0" baseline="-25000" smtClean="0">
                          <a:ln>
                            <a:noFill/>
                          </a:ln>
                          <a:solidFill>
                            <a:schemeClr val="tx1"/>
                          </a:solidFill>
                          <a:effectLst/>
                          <a:latin typeface="Times New Roman" pitchFamily="18" charset="0"/>
                          <a:cs typeface="Arial" charset="0"/>
                        </a:rPr>
                        <a:t>1</a:t>
                      </a:r>
                      <a:r>
                        <a:rPr kumimoji="0" lang="en-US" sz="2200" b="0" i="0" u="none" strike="noStrike" cap="none" normalizeH="0" baseline="0" smtClean="0">
                          <a:ln>
                            <a:noFill/>
                          </a:ln>
                          <a:solidFill>
                            <a:schemeClr val="tx1"/>
                          </a:solidFill>
                          <a:effectLst/>
                          <a:latin typeface="Times New Roman" pitchFamily="18" charset="0"/>
                          <a:cs typeface="Arial" charset="0"/>
                        </a:rPr>
                        <a:t> = 39.7</a:t>
                      </a:r>
                      <a:endParaRPr kumimoji="0" lang="en-US" sz="22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1" u="none" strike="noStrike" cap="none" normalizeH="0" baseline="0" smtClean="0">
                          <a:ln>
                            <a:noFill/>
                          </a:ln>
                          <a:solidFill>
                            <a:schemeClr val="tx1"/>
                          </a:solidFill>
                          <a:effectLst/>
                          <a:latin typeface="Times New Roman" pitchFamily="18" charset="0"/>
                          <a:cs typeface="Arial" charset="0"/>
                        </a:rPr>
                        <a:t>s</a:t>
                      </a:r>
                      <a:r>
                        <a:rPr kumimoji="0" lang="en-US" sz="2200" b="0" i="0" u="none" strike="noStrike" cap="none" normalizeH="0" baseline="-25000" smtClean="0">
                          <a:ln>
                            <a:noFill/>
                          </a:ln>
                          <a:solidFill>
                            <a:schemeClr val="tx1"/>
                          </a:solidFill>
                          <a:effectLst/>
                          <a:latin typeface="Times New Roman" pitchFamily="18" charset="0"/>
                          <a:cs typeface="Arial" charset="0"/>
                        </a:rPr>
                        <a:t>2</a:t>
                      </a:r>
                      <a:r>
                        <a:rPr kumimoji="0" lang="en-US" sz="2200" b="0" i="0" u="none" strike="noStrike" cap="none" normalizeH="0" baseline="0" smtClean="0">
                          <a:ln>
                            <a:noFill/>
                          </a:ln>
                          <a:solidFill>
                            <a:schemeClr val="tx1"/>
                          </a:solidFill>
                          <a:effectLst/>
                          <a:latin typeface="Times New Roman" pitchFamily="18" charset="0"/>
                          <a:cs typeface="Arial" charset="0"/>
                        </a:rPr>
                        <a:t> = 24.5</a:t>
                      </a:r>
                      <a:endParaRPr kumimoji="0" lang="en-US" sz="22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1" u="none" strike="noStrike" cap="none" normalizeH="0" baseline="0" smtClean="0">
                          <a:ln>
                            <a:noFill/>
                          </a:ln>
                          <a:solidFill>
                            <a:schemeClr val="tx1"/>
                          </a:solidFill>
                          <a:effectLst/>
                          <a:latin typeface="Times New Roman" pitchFamily="18" charset="0"/>
                          <a:cs typeface="Arial" charset="0"/>
                        </a:rPr>
                        <a:t>n</a:t>
                      </a:r>
                      <a:r>
                        <a:rPr kumimoji="0" lang="en-US" sz="2200" b="0" i="0" u="none" strike="noStrike" cap="none" normalizeH="0" baseline="-25000" smtClean="0">
                          <a:ln>
                            <a:noFill/>
                          </a:ln>
                          <a:solidFill>
                            <a:schemeClr val="tx1"/>
                          </a:solidFill>
                          <a:effectLst/>
                          <a:latin typeface="Times New Roman" pitchFamily="18" charset="0"/>
                          <a:cs typeface="Arial" charset="0"/>
                        </a:rPr>
                        <a:t>1</a:t>
                      </a:r>
                      <a:r>
                        <a:rPr kumimoji="0" lang="en-US" sz="2200" b="0" i="0" u="none" strike="noStrike" cap="none" normalizeH="0" baseline="0" smtClean="0">
                          <a:ln>
                            <a:noFill/>
                          </a:ln>
                          <a:solidFill>
                            <a:schemeClr val="tx1"/>
                          </a:solidFill>
                          <a:effectLst/>
                          <a:latin typeface="Times New Roman" pitchFamily="18" charset="0"/>
                          <a:cs typeface="Arial" charset="0"/>
                        </a:rPr>
                        <a:t> = 8</a:t>
                      </a:r>
                      <a:endParaRPr kumimoji="0" lang="en-US" sz="22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1" u="none" strike="noStrike" cap="none" normalizeH="0" baseline="0" smtClean="0">
                          <a:ln>
                            <a:noFill/>
                          </a:ln>
                          <a:solidFill>
                            <a:schemeClr val="tx1"/>
                          </a:solidFill>
                          <a:effectLst/>
                          <a:latin typeface="Times New Roman" pitchFamily="18" charset="0"/>
                          <a:cs typeface="Arial" charset="0"/>
                        </a:rPr>
                        <a:t>n</a:t>
                      </a:r>
                      <a:r>
                        <a:rPr kumimoji="0" lang="en-US" sz="2200" b="0" i="0" u="none" strike="noStrike" cap="none" normalizeH="0" baseline="-25000" smtClean="0">
                          <a:ln>
                            <a:noFill/>
                          </a:ln>
                          <a:solidFill>
                            <a:schemeClr val="tx1"/>
                          </a:solidFill>
                          <a:effectLst/>
                          <a:latin typeface="Times New Roman" pitchFamily="18" charset="0"/>
                          <a:cs typeface="Arial" charset="0"/>
                        </a:rPr>
                        <a:t>2</a:t>
                      </a:r>
                      <a:r>
                        <a:rPr kumimoji="0" lang="en-US" sz="2200" b="0" i="0" u="none" strike="noStrike" cap="none" normalizeH="0" baseline="0" smtClean="0">
                          <a:ln>
                            <a:noFill/>
                          </a:ln>
                          <a:solidFill>
                            <a:schemeClr val="tx1"/>
                          </a:solidFill>
                          <a:effectLst/>
                          <a:latin typeface="Times New Roman" pitchFamily="18" charset="0"/>
                          <a:cs typeface="Arial" charset="0"/>
                        </a:rPr>
                        <a:t> = 18</a:t>
                      </a:r>
                      <a:endParaRPr kumimoji="0" lang="en-US" sz="2200" b="0" i="1"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290" name="Object 2"/>
          <p:cNvGraphicFramePr>
            <a:graphicFrameLocks noChangeAspect="1"/>
          </p:cNvGraphicFramePr>
          <p:nvPr/>
        </p:nvGraphicFramePr>
        <p:xfrm>
          <a:off x="2733675" y="5105400"/>
          <a:ext cx="942975" cy="406400"/>
        </p:xfrm>
        <a:graphic>
          <a:graphicData uri="http://schemas.openxmlformats.org/presentationml/2006/ole">
            <mc:AlternateContent xmlns:mc="http://schemas.openxmlformats.org/markup-compatibility/2006">
              <mc:Choice xmlns:v="urn:schemas-microsoft-com:vml" Requires="v">
                <p:oleObj spid="_x0000_s12319" name="Equation" r:id="rId3" imgW="533160" imgH="228600" progId="Equation.DSMT4">
                  <p:embed/>
                </p:oleObj>
              </mc:Choice>
              <mc:Fallback>
                <p:oleObj name="Equation" r:id="rId3" imgW="53316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3675" y="5105400"/>
                        <a:ext cx="942975"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1" name="Object 23"/>
          <p:cNvGraphicFramePr>
            <a:graphicFrameLocks noChangeAspect="1"/>
          </p:cNvGraphicFramePr>
          <p:nvPr/>
        </p:nvGraphicFramePr>
        <p:xfrm>
          <a:off x="4648200" y="5105400"/>
          <a:ext cx="990600" cy="404813"/>
        </p:xfrm>
        <a:graphic>
          <a:graphicData uri="http://schemas.openxmlformats.org/presentationml/2006/ole">
            <mc:AlternateContent xmlns:mc="http://schemas.openxmlformats.org/markup-compatibility/2006">
              <mc:Choice xmlns:v="urn:schemas-microsoft-com:vml" Requires="v">
                <p:oleObj spid="_x0000_s12320" name="Equation" r:id="rId5" imgW="558720" imgH="228600" progId="Equation.DSMT4">
                  <p:embed/>
                </p:oleObj>
              </mc:Choice>
              <mc:Fallback>
                <p:oleObj name="Equation" r:id="rId5" imgW="558720" imgH="228600" progId="Equation.DSMT4">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5105400"/>
                        <a:ext cx="990600"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4E35504-6F68-4DBD-B135-61A39B9EAA14}" type="slidenum">
              <a:rPr lang="en-US" sz="1200"/>
              <a:pPr algn="r" eaLnBrk="1" hangingPunct="1"/>
              <a:t>31</a:t>
            </a:fld>
            <a:r>
              <a:rPr lang="en-US" sz="1200"/>
              <a:t> of 70</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13317" name="Rectangle 3"/>
          <p:cNvSpPr txBox="1">
            <a:spLocks noChangeArrowheads="1"/>
          </p:cNvSpPr>
          <p:nvPr/>
        </p:nvSpPr>
        <p:spPr bwMode="auto">
          <a:xfrm>
            <a:off x="457200" y="1600200"/>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d.f. =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408113"/>
            <a:ext cx="3810000" cy="484187"/>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6" name="Group 65"/>
          <p:cNvGrpSpPr>
            <a:grpSpLocks/>
          </p:cNvGrpSpPr>
          <p:nvPr/>
        </p:nvGrpSpPr>
        <p:grpSpPr bwMode="auto">
          <a:xfrm>
            <a:off x="1417638" y="2565400"/>
            <a:ext cx="1681162" cy="955675"/>
            <a:chOff x="720" y="1738"/>
            <a:chExt cx="1059" cy="602"/>
          </a:xfrm>
        </p:grpSpPr>
        <p:sp>
          <p:nvSpPr>
            <p:cNvPr id="7" name="Rectangle 6"/>
            <p:cNvSpPr>
              <a:spLocks noChangeArrowheads="1"/>
            </p:cNvSpPr>
            <p:nvPr/>
          </p:nvSpPr>
          <p:spPr bwMode="auto">
            <a:xfrm>
              <a:off x="720" y="1738"/>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0.01</a:t>
              </a:r>
            </a:p>
          </p:txBody>
        </p:sp>
        <p:sp>
          <p:nvSpPr>
            <p:cNvPr id="8" name="Rectangle 7"/>
            <p:cNvSpPr>
              <a:spLocks noChangeArrowheads="1"/>
            </p:cNvSpPr>
            <p:nvPr/>
          </p:nvSpPr>
          <p:spPr bwMode="auto">
            <a:xfrm>
              <a:off x="863" y="2013"/>
              <a:ext cx="916" cy="327"/>
            </a:xfrm>
            <a:prstGeom prst="rect">
              <a:avLst/>
            </a:prstGeom>
            <a:noFill/>
            <a:ln w="12700">
              <a:noFill/>
              <a:miter lim="800000"/>
              <a:headEnd/>
              <a:tailEnd/>
            </a:ln>
            <a:effectLst/>
          </p:spPr>
          <p:txBody>
            <a:bodyPr wrap="none">
              <a:spAutoFit/>
            </a:bodyPr>
            <a:lstStyle/>
            <a:p>
              <a:pPr>
                <a:defRPr/>
              </a:pPr>
              <a:r>
                <a:rPr lang="en-US" sz="2800" b="1" dirty="0">
                  <a:solidFill>
                    <a:srgbClr val="8E0D30"/>
                  </a:solidFill>
                  <a:latin typeface="+mn-lt"/>
                </a:rPr>
                <a:t>8 – 1 = 7</a:t>
              </a:r>
            </a:p>
          </p:txBody>
        </p:sp>
      </p:grpSp>
      <p:grpSp>
        <p:nvGrpSpPr>
          <p:cNvPr id="9" name="Group 69"/>
          <p:cNvGrpSpPr>
            <a:grpSpLocks/>
          </p:cNvGrpSpPr>
          <p:nvPr/>
        </p:nvGrpSpPr>
        <p:grpSpPr bwMode="auto">
          <a:xfrm>
            <a:off x="1450975" y="1677988"/>
            <a:ext cx="1322388" cy="896937"/>
            <a:chOff x="856" y="1047"/>
            <a:chExt cx="134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defRPr/>
              </a:pP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1</a:t>
              </a:r>
              <a:r>
                <a:rPr lang="en-US" sz="2800" b="1" dirty="0">
                  <a:solidFill>
                    <a:srgbClr val="8E0D30"/>
                  </a:solidFill>
                  <a:latin typeface="Times New Roman"/>
                  <a:cs typeface="Times New Roman"/>
                </a:rPr>
                <a:t> = </a:t>
              </a: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2</a:t>
              </a:r>
              <a:r>
                <a:rPr lang="en-US" sz="2800" b="1" dirty="0">
                  <a:solidFill>
                    <a:srgbClr val="8E0D30"/>
                  </a:solidFill>
                  <a:latin typeface="Times New Roman"/>
                  <a:cs typeface="Times New Roman"/>
                </a:rPr>
                <a:t> </a:t>
              </a:r>
              <a:endParaRPr lang="en-US" sz="2800" b="1" dirty="0">
                <a:solidFill>
                  <a:srgbClr val="8E0D30"/>
                </a:solidFill>
                <a:latin typeface="+mn-lt"/>
              </a:endParaRPr>
            </a:p>
          </p:txBody>
        </p:sp>
        <p:sp>
          <p:nvSpPr>
            <p:cNvPr id="13331" name="Rectangle 68"/>
            <p:cNvSpPr>
              <a:spLocks noChangeArrowheads="1"/>
            </p:cNvSpPr>
            <p:nvPr/>
          </p:nvSpPr>
          <p:spPr bwMode="auto">
            <a:xfrm>
              <a:off x="856" y="1339"/>
              <a:ext cx="130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1</a:t>
              </a:r>
              <a:r>
                <a:rPr lang="en-US" sz="2800" b="1">
                  <a:solidFill>
                    <a:srgbClr val="8E0D30"/>
                  </a:solidFill>
                  <a:latin typeface="Times New Roman" pitchFamily="18" charset="0"/>
                  <a:cs typeface="Times New Roman" pitchFamily="18" charset="0"/>
                </a:rPr>
                <a:t> ≠ </a:t>
              </a: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2</a:t>
              </a:r>
              <a:r>
                <a:rPr lang="en-US" sz="2800" b="1">
                  <a:solidFill>
                    <a:srgbClr val="8E0D30"/>
                  </a:solidFill>
                  <a:latin typeface="Times New Roman" pitchFamily="18" charset="0"/>
                  <a:cs typeface="Times New Roman" pitchFamily="18" charset="0"/>
                </a:rPr>
                <a:t> </a:t>
              </a:r>
              <a:endParaRPr lang="en-US" sz="2800" b="1">
                <a:solidFill>
                  <a:srgbClr val="8E0D30"/>
                </a:solidFill>
              </a:endParaRPr>
            </a:p>
          </p:txBody>
        </p:sp>
      </p:grpSp>
      <p:sp>
        <p:nvSpPr>
          <p:cNvPr id="87" name="Rectangle 86"/>
          <p:cNvSpPr>
            <a:spLocks noChangeArrowheads="1"/>
          </p:cNvSpPr>
          <p:nvPr/>
        </p:nvSpPr>
        <p:spPr bwMode="auto">
          <a:xfrm>
            <a:off x="4476750" y="3546475"/>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88" name="Rectangle 87"/>
          <p:cNvSpPr>
            <a:spLocks noChangeArrowheads="1"/>
          </p:cNvSpPr>
          <p:nvPr/>
        </p:nvSpPr>
        <p:spPr bwMode="auto">
          <a:xfrm>
            <a:off x="4471988" y="3941763"/>
            <a:ext cx="4410075" cy="2867025"/>
          </a:xfrm>
          <a:prstGeom prst="rect">
            <a:avLst/>
          </a:prstGeom>
          <a:noFill/>
          <a:ln w="12700">
            <a:noFill/>
            <a:miter lim="800000"/>
            <a:headEnd/>
            <a:tailEnd/>
          </a:ln>
          <a:effectLst/>
        </p:spPr>
        <p:txBody>
          <a:bodyPr lIns="90488" tIns="44450" rIns="90488" bIns="44450">
            <a:spAutoFit/>
          </a:bodyPr>
          <a:lstStyle/>
          <a:p>
            <a:pPr eaLnBrk="0" hangingPunct="0"/>
            <a:r>
              <a:rPr lang="en-US" sz="2600">
                <a:latin typeface="Times New Roman" pitchFamily="18" charset="0"/>
              </a:rPr>
              <a:t>At the 10% level of significance, there is not enough evidence to support the claim that the mean mathematics test scores for the students of the two teachers are different.</a:t>
            </a:r>
          </a:p>
        </p:txBody>
      </p:sp>
      <p:sp>
        <p:nvSpPr>
          <p:cNvPr id="89" name="TextBox 88"/>
          <p:cNvSpPr txBox="1">
            <a:spLocks noChangeArrowheads="1"/>
          </p:cNvSpPr>
          <p:nvPr/>
        </p:nvSpPr>
        <p:spPr bwMode="auto">
          <a:xfrm>
            <a:off x="6342063" y="3541713"/>
            <a:ext cx="25431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0" indent="-3492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rgbClr val="D17230"/>
              </a:buClr>
            </a:pPr>
            <a:r>
              <a:rPr lang="en-US" sz="2600" b="1">
                <a:solidFill>
                  <a:srgbClr val="AE0337"/>
                </a:solidFill>
                <a:latin typeface="Times New Roman" pitchFamily="18" charset="0"/>
              </a:rPr>
              <a:t>Fail to Reject </a:t>
            </a:r>
            <a:r>
              <a:rPr lang="en-US" sz="2600" b="1" i="1">
                <a:solidFill>
                  <a:srgbClr val="AE0337"/>
                </a:solidFill>
                <a:latin typeface="Times New Roman" pitchFamily="18" charset="0"/>
              </a:rPr>
              <a:t>H</a:t>
            </a:r>
            <a:r>
              <a:rPr lang="en-US" sz="2600" b="1" baseline="-25000">
                <a:solidFill>
                  <a:srgbClr val="AE0337"/>
                </a:solidFill>
                <a:latin typeface="Times New Roman" pitchFamily="18" charset="0"/>
              </a:rPr>
              <a:t>0</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95D6D34-8602-429B-AF74-58BC82885D04}" type="slidenum">
              <a:rPr lang="en-US" sz="1200"/>
              <a:pPr algn="r" eaLnBrk="1" hangingPunct="1"/>
              <a:t>32</a:t>
            </a:fld>
            <a:r>
              <a:rPr lang="en-US" sz="1200"/>
              <a:t> of 70</a:t>
            </a:r>
          </a:p>
        </p:txBody>
      </p:sp>
      <p:pic>
        <p:nvPicPr>
          <p:cNvPr id="13356" name="Picture 44" descr="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038" y="4062413"/>
            <a:ext cx="2711450" cy="23161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Object 2"/>
          <p:cNvGraphicFramePr>
            <a:graphicFrameLocks noChangeAspect="1"/>
          </p:cNvGraphicFramePr>
          <p:nvPr/>
        </p:nvGraphicFramePr>
        <p:xfrm>
          <a:off x="4751388" y="2103438"/>
          <a:ext cx="3792537" cy="1422400"/>
        </p:xfrm>
        <a:graphic>
          <a:graphicData uri="http://schemas.openxmlformats.org/presentationml/2006/ole">
            <mc:AlternateContent xmlns:mc="http://schemas.openxmlformats.org/markup-compatibility/2006">
              <mc:Choice xmlns:v="urn:schemas-microsoft-com:vml" Requires="v">
                <p:oleObj spid="_x0000_s13359" name="Equation" r:id="rId4" imgW="1726920" imgH="647640" progId="Equation.DSMT4">
                  <p:embed/>
                </p:oleObj>
              </mc:Choice>
              <mc:Fallback>
                <p:oleObj name="Equation" r:id="rId4" imgW="1726920" imgH="64764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1388" y="2103438"/>
                        <a:ext cx="3792537" cy="14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utoUpdateAnimBg="0"/>
      <p:bldP spid="8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solidFill>
                <a:schemeClr val="accent3"/>
              </a:solidFill>
            </a:endParaRPr>
          </a:p>
        </p:txBody>
      </p:sp>
      <p:sp>
        <p:nvSpPr>
          <p:cNvPr id="14341" name="Content Placeholder 2"/>
          <p:cNvSpPr>
            <a:spLocks noGrp="1"/>
          </p:cNvSpPr>
          <p:nvPr>
            <p:ph idx="1"/>
          </p:nvPr>
        </p:nvSpPr>
        <p:spPr>
          <a:xfrm>
            <a:off x="457200" y="1477963"/>
            <a:ext cx="8229600" cy="2971800"/>
          </a:xfrm>
        </p:spPr>
        <p:txBody>
          <a:bodyPr/>
          <a:lstStyle/>
          <a:p>
            <a:pPr marL="0" indent="0">
              <a:buFont typeface="Arial" charset="0"/>
              <a:buNone/>
            </a:pPr>
            <a:r>
              <a:rPr lang="en-US" sz="2600" smtClean="0"/>
              <a:t>A manufacturer claims that the calling range (in feet) of its 2.4-GHz cordless telephone is greater than that of its leading competitor. You perform a study using 14 randomly selected phones from the manufacturer and 16 randomly selected similar phones from its competitor. The results are shown below. At </a:t>
            </a:r>
            <a:r>
              <a:rPr lang="el-GR" sz="2600" smtClean="0"/>
              <a:t>α</a:t>
            </a:r>
            <a:r>
              <a:rPr lang="en-US" sz="2600" smtClean="0"/>
              <a:t> = 0.05, can you support the manufacturer’s claim? Assume the populations are normally distributed and the population variances are equal.</a:t>
            </a:r>
          </a:p>
        </p:txBody>
      </p:sp>
      <p:graphicFrame>
        <p:nvGraphicFramePr>
          <p:cNvPr id="4" name="Table 3"/>
          <p:cNvGraphicFramePr>
            <a:graphicFrameLocks noGrp="1"/>
          </p:cNvGraphicFramePr>
          <p:nvPr/>
        </p:nvGraphicFramePr>
        <p:xfrm>
          <a:off x="1630363" y="4738688"/>
          <a:ext cx="4800600" cy="1752841"/>
        </p:xfrm>
        <a:graphic>
          <a:graphicData uri="http://schemas.openxmlformats.org/drawingml/2006/table">
            <a:tbl>
              <a:tblPr firstRow="1" bandRow="1">
                <a:tableStyleId>{2D5ABB26-0587-4C30-8999-92F81FD0307C}</a:tableStyleId>
              </a:tblPr>
              <a:tblGrid>
                <a:gridCol w="2396801"/>
                <a:gridCol w="2403799"/>
              </a:tblGrid>
              <a:tr h="442435">
                <a:tc>
                  <a:txBody>
                    <a:bodyPr/>
                    <a:lstStyle/>
                    <a:p>
                      <a:pPr algn="ctr"/>
                      <a:r>
                        <a:rPr lang="en-US" sz="2200" b="1" dirty="0" smtClean="0">
                          <a:solidFill>
                            <a:schemeClr val="bg1"/>
                          </a:solidFill>
                        </a:rPr>
                        <a:t>Manufacturer (1)</a:t>
                      </a:r>
                      <a:endParaRPr lang="en-US" sz="2200" b="1" dirty="0">
                        <a:solidFill>
                          <a:schemeClr val="bg1"/>
                        </a:solidFill>
                      </a:endParaRPr>
                    </a:p>
                  </a:txBody>
                  <a:tcPr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200" b="1" dirty="0" smtClean="0">
                          <a:solidFill>
                            <a:schemeClr val="bg1"/>
                          </a:solidFill>
                        </a:rPr>
                        <a:t>Competition (2)</a:t>
                      </a:r>
                      <a:endParaRPr lang="en-US" sz="2200" b="1" dirty="0">
                        <a:solidFill>
                          <a:schemeClr val="bg1"/>
                        </a:solidFill>
                      </a:endParaRPr>
                    </a:p>
                  </a:txBody>
                  <a:tcPr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457034">
                <a:tc>
                  <a:txBody>
                    <a:bodyPr/>
                    <a:lstStyle/>
                    <a:p>
                      <a:pPr algn="ctr"/>
                      <a:endParaRPr lang="en-US" sz="2200" dirty="0"/>
                    </a:p>
                  </a:txBody>
                  <a:tcPr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US" sz="2200" dirty="0"/>
                    </a:p>
                  </a:txBody>
                  <a:tcPr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26565">
                <a:tc>
                  <a:txBody>
                    <a:bodyPr/>
                    <a:lstStyle/>
                    <a:p>
                      <a:pPr algn="ctr"/>
                      <a:r>
                        <a:rPr lang="en-US" sz="2200" i="1" dirty="0" smtClean="0"/>
                        <a:t>s</a:t>
                      </a:r>
                      <a:r>
                        <a:rPr lang="en-US" sz="2200" i="0" baseline="-25000" dirty="0" smtClean="0"/>
                        <a:t>1</a:t>
                      </a:r>
                      <a:r>
                        <a:rPr lang="en-US" sz="2200" i="0" baseline="0" dirty="0" smtClean="0"/>
                        <a:t> = 45 ft</a:t>
                      </a:r>
                      <a:endParaRPr lang="en-US" sz="2200" i="1" dirty="0"/>
                    </a:p>
                  </a:txBody>
                  <a:tcPr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200" i="1" dirty="0" smtClean="0"/>
                        <a:t>s</a:t>
                      </a:r>
                      <a:r>
                        <a:rPr lang="en-US" sz="2200" i="0" baseline="-25000" dirty="0" smtClean="0"/>
                        <a:t>2</a:t>
                      </a:r>
                      <a:r>
                        <a:rPr lang="en-US" sz="2200" i="0" baseline="0" dirty="0" smtClean="0"/>
                        <a:t> = 30 ft</a:t>
                      </a:r>
                      <a:endParaRPr lang="en-US" sz="2200" i="1" dirty="0"/>
                    </a:p>
                  </a:txBody>
                  <a:tcPr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265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i="1" baseline="0" dirty="0" smtClean="0"/>
                        <a:t>        n</a:t>
                      </a:r>
                      <a:r>
                        <a:rPr lang="en-US" sz="2200" i="0" baseline="-25000" dirty="0" smtClean="0"/>
                        <a:t>1</a:t>
                      </a:r>
                      <a:r>
                        <a:rPr lang="en-US" sz="2200" i="0" baseline="0" dirty="0" smtClean="0"/>
                        <a:t> = 14</a:t>
                      </a:r>
                      <a:endParaRPr lang="en-US" sz="2200" i="1" dirty="0" smtClean="0"/>
                    </a:p>
                  </a:txBody>
                  <a:tcPr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i="1" baseline="0" dirty="0" smtClean="0"/>
                        <a:t>        n</a:t>
                      </a:r>
                      <a:r>
                        <a:rPr lang="en-US" sz="2200" i="0" baseline="-25000" dirty="0" smtClean="0"/>
                        <a:t>2</a:t>
                      </a:r>
                      <a:r>
                        <a:rPr lang="en-US" sz="2200" i="0" baseline="0" dirty="0" smtClean="0"/>
                        <a:t> = 16</a:t>
                      </a:r>
                      <a:endParaRPr lang="en-US" sz="2200" i="1" dirty="0" smtClean="0"/>
                    </a:p>
                  </a:txBody>
                  <a:tcPr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4338" name="Object 2"/>
          <p:cNvGraphicFramePr>
            <a:graphicFrameLocks noChangeAspect="1"/>
          </p:cNvGraphicFramePr>
          <p:nvPr/>
        </p:nvGraphicFramePr>
        <p:xfrm>
          <a:off x="2254250" y="5257800"/>
          <a:ext cx="1303338" cy="406400"/>
        </p:xfrm>
        <a:graphic>
          <a:graphicData uri="http://schemas.openxmlformats.org/presentationml/2006/ole">
            <mc:AlternateContent xmlns:mc="http://schemas.openxmlformats.org/markup-compatibility/2006">
              <mc:Choice xmlns:v="urn:schemas-microsoft-com:vml" Requires="v">
                <p:oleObj spid="_x0000_s14364" name="Equation" r:id="rId3" imgW="736560" imgH="228600" progId="Equation.DSMT4">
                  <p:embed/>
                </p:oleObj>
              </mc:Choice>
              <mc:Fallback>
                <p:oleObj name="Equation" r:id="rId3" imgW="73656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4250" y="5257800"/>
                        <a:ext cx="1303338"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39" name="Object 3"/>
          <p:cNvGraphicFramePr>
            <a:graphicFrameLocks noChangeAspect="1"/>
          </p:cNvGraphicFramePr>
          <p:nvPr/>
        </p:nvGraphicFramePr>
        <p:xfrm>
          <a:off x="4587875" y="5257800"/>
          <a:ext cx="1327150" cy="404813"/>
        </p:xfrm>
        <a:graphic>
          <a:graphicData uri="http://schemas.openxmlformats.org/presentationml/2006/ole">
            <mc:AlternateContent xmlns:mc="http://schemas.openxmlformats.org/markup-compatibility/2006">
              <mc:Choice xmlns:v="urn:schemas-microsoft-com:vml" Requires="v">
                <p:oleObj spid="_x0000_s14365" name="Equation" r:id="rId5" imgW="749160" imgH="228600" progId="Equation.DSMT4">
                  <p:embed/>
                </p:oleObj>
              </mc:Choice>
              <mc:Fallback>
                <p:oleObj name="Equation" r:id="rId5" imgW="749160" imgH="228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7875" y="5257800"/>
                        <a:ext cx="1327150"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B674DC1-4D24-4054-8155-6F518F60B792}" type="slidenum">
              <a:rPr lang="en-US" sz="1200"/>
              <a:pPr algn="r" eaLnBrk="1" hangingPunct="1"/>
              <a:t>33</a:t>
            </a:fld>
            <a:r>
              <a:rPr lang="en-US" sz="1200"/>
              <a:t> of 70</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63491" name="Rectangle 3"/>
          <p:cNvSpPr txBox="1">
            <a:spLocks noChangeArrowheads="1"/>
          </p:cNvSpPr>
          <p:nvPr/>
        </p:nvSpPr>
        <p:spPr bwMode="auto">
          <a:xfrm>
            <a:off x="457200" y="1600200"/>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d.f. =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636713"/>
            <a:ext cx="3810000" cy="466725"/>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2" name="Group 65"/>
          <p:cNvGrpSpPr>
            <a:grpSpLocks/>
          </p:cNvGrpSpPr>
          <p:nvPr/>
        </p:nvGrpSpPr>
        <p:grpSpPr bwMode="auto">
          <a:xfrm>
            <a:off x="1417638" y="2565400"/>
            <a:ext cx="2773362" cy="955675"/>
            <a:chOff x="720" y="1738"/>
            <a:chExt cx="1747" cy="602"/>
          </a:xfrm>
        </p:grpSpPr>
        <p:sp>
          <p:nvSpPr>
            <p:cNvPr id="7" name="Rectangle 6"/>
            <p:cNvSpPr>
              <a:spLocks noChangeArrowheads="1"/>
            </p:cNvSpPr>
            <p:nvPr/>
          </p:nvSpPr>
          <p:spPr bwMode="auto">
            <a:xfrm>
              <a:off x="720" y="1738"/>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0.05</a:t>
              </a:r>
            </a:p>
          </p:txBody>
        </p:sp>
        <p:sp>
          <p:nvSpPr>
            <p:cNvPr id="8" name="Rectangle 7"/>
            <p:cNvSpPr>
              <a:spLocks noChangeArrowheads="1"/>
            </p:cNvSpPr>
            <p:nvPr/>
          </p:nvSpPr>
          <p:spPr bwMode="auto">
            <a:xfrm>
              <a:off x="863" y="2013"/>
              <a:ext cx="1604" cy="327"/>
            </a:xfrm>
            <a:prstGeom prst="rect">
              <a:avLst/>
            </a:prstGeom>
            <a:noFill/>
            <a:ln w="12700">
              <a:noFill/>
              <a:miter lim="800000"/>
              <a:headEnd/>
              <a:tailEnd/>
            </a:ln>
            <a:effectLst/>
          </p:spPr>
          <p:txBody>
            <a:bodyPr wrap="none">
              <a:spAutoFit/>
            </a:bodyPr>
            <a:lstStyle/>
            <a:p>
              <a:pPr>
                <a:defRPr/>
              </a:pPr>
              <a:r>
                <a:rPr lang="en-US" sz="2800" b="1" dirty="0">
                  <a:solidFill>
                    <a:srgbClr val="8E0D30"/>
                  </a:solidFill>
                  <a:latin typeface="+mn-lt"/>
                </a:rPr>
                <a:t>14 + 16 – 2 = 28</a:t>
              </a:r>
            </a:p>
          </p:txBody>
        </p:sp>
      </p:grpSp>
      <p:grpSp>
        <p:nvGrpSpPr>
          <p:cNvPr id="3" name="Group 69"/>
          <p:cNvGrpSpPr>
            <a:grpSpLocks/>
          </p:cNvGrpSpPr>
          <p:nvPr/>
        </p:nvGrpSpPr>
        <p:grpSpPr bwMode="auto">
          <a:xfrm>
            <a:off x="1450975" y="1677988"/>
            <a:ext cx="1322388" cy="896937"/>
            <a:chOff x="856" y="1047"/>
            <a:chExt cx="134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defRPr/>
              </a:pP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1</a:t>
              </a:r>
              <a:r>
                <a:rPr lang="en-US" sz="2800" b="1" dirty="0">
                  <a:solidFill>
                    <a:srgbClr val="8E0D30"/>
                  </a:solidFill>
                  <a:latin typeface="Times New Roman"/>
                  <a:cs typeface="Times New Roman"/>
                </a:rPr>
                <a:t> ≤ </a:t>
              </a: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2</a:t>
              </a:r>
              <a:r>
                <a:rPr lang="en-US" sz="2800" b="1" dirty="0">
                  <a:solidFill>
                    <a:srgbClr val="8E0D30"/>
                  </a:solidFill>
                  <a:latin typeface="Times New Roman"/>
                  <a:cs typeface="Times New Roman"/>
                </a:rPr>
                <a:t> </a:t>
              </a:r>
              <a:endParaRPr lang="en-US" sz="2800" b="1" dirty="0">
                <a:solidFill>
                  <a:srgbClr val="8E0D30"/>
                </a:solidFill>
                <a:latin typeface="+mn-lt"/>
              </a:endParaRPr>
            </a:p>
          </p:txBody>
        </p:sp>
        <p:sp>
          <p:nvSpPr>
            <p:cNvPr id="63513" name="Rectangle 68"/>
            <p:cNvSpPr>
              <a:spLocks noChangeArrowheads="1"/>
            </p:cNvSpPr>
            <p:nvPr/>
          </p:nvSpPr>
          <p:spPr bwMode="auto">
            <a:xfrm>
              <a:off x="856" y="1339"/>
              <a:ext cx="1316"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1</a:t>
              </a:r>
              <a:r>
                <a:rPr lang="en-US" sz="2800" b="1">
                  <a:solidFill>
                    <a:srgbClr val="8E0D30"/>
                  </a:solidFill>
                  <a:latin typeface="Times New Roman" pitchFamily="18" charset="0"/>
                  <a:cs typeface="Times New Roman" pitchFamily="18" charset="0"/>
                </a:rPr>
                <a:t> &gt; </a:t>
              </a: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2</a:t>
              </a:r>
              <a:r>
                <a:rPr lang="en-US" sz="2800" b="1">
                  <a:solidFill>
                    <a:srgbClr val="8E0D30"/>
                  </a:solidFill>
                  <a:latin typeface="Times New Roman" pitchFamily="18" charset="0"/>
                  <a:cs typeface="Times New Roman" pitchFamily="18" charset="0"/>
                </a:rPr>
                <a:t> </a:t>
              </a:r>
              <a:endParaRPr lang="en-US" sz="2800" b="1">
                <a:solidFill>
                  <a:srgbClr val="8E0D30"/>
                </a:solidFill>
              </a:endParaRPr>
            </a:p>
          </p:txBody>
        </p:sp>
      </p:grpSp>
      <p:sp>
        <p:nvSpPr>
          <p:cNvPr id="87" name="Rectangle 86"/>
          <p:cNvSpPr>
            <a:spLocks noChangeArrowheads="1"/>
          </p:cNvSpPr>
          <p:nvPr/>
        </p:nvSpPr>
        <p:spPr bwMode="auto">
          <a:xfrm>
            <a:off x="4476750" y="3546475"/>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grpSp>
        <p:nvGrpSpPr>
          <p:cNvPr id="6" name="Group 29"/>
          <p:cNvGrpSpPr>
            <a:grpSpLocks/>
          </p:cNvGrpSpPr>
          <p:nvPr/>
        </p:nvGrpSpPr>
        <p:grpSpPr bwMode="auto">
          <a:xfrm>
            <a:off x="665163" y="4084638"/>
            <a:ext cx="3221037" cy="1689100"/>
            <a:chOff x="665163" y="4084638"/>
            <a:chExt cx="3221037" cy="1689099"/>
          </a:xfrm>
        </p:grpSpPr>
        <p:sp>
          <p:nvSpPr>
            <p:cNvPr id="24" name="Freeform 23"/>
            <p:cNvSpPr/>
            <p:nvPr/>
          </p:nvSpPr>
          <p:spPr>
            <a:xfrm>
              <a:off x="812800" y="4090988"/>
              <a:ext cx="2032000" cy="1331911"/>
            </a:xfrm>
            <a:custGeom>
              <a:avLst/>
              <a:gdLst>
                <a:gd name="connsiteX0" fmla="*/ 2028217 w 2033080"/>
                <a:gd name="connsiteY0" fmla="*/ 1332689 h 1332689"/>
                <a:gd name="connsiteX1" fmla="*/ 554476 w 2033080"/>
                <a:gd name="connsiteY1" fmla="*/ 1313234 h 1332689"/>
                <a:gd name="connsiteX2" fmla="*/ 510702 w 2033080"/>
                <a:gd name="connsiteY2" fmla="*/ 1322962 h 1332689"/>
                <a:gd name="connsiteX3" fmla="*/ 0 w 2033080"/>
                <a:gd name="connsiteY3" fmla="*/ 1327825 h 1332689"/>
                <a:gd name="connsiteX4" fmla="*/ 58366 w 2033080"/>
                <a:gd name="connsiteY4" fmla="*/ 1303506 h 1332689"/>
                <a:gd name="connsiteX5" fmla="*/ 301557 w 2033080"/>
                <a:gd name="connsiteY5" fmla="*/ 1230549 h 1332689"/>
                <a:gd name="connsiteX6" fmla="*/ 520429 w 2033080"/>
                <a:gd name="connsiteY6" fmla="*/ 1040859 h 1332689"/>
                <a:gd name="connsiteX7" fmla="*/ 846306 w 2033080"/>
                <a:gd name="connsiteY7" fmla="*/ 544749 h 1332689"/>
                <a:gd name="connsiteX8" fmla="*/ 1094361 w 2033080"/>
                <a:gd name="connsiteY8" fmla="*/ 131323 h 1332689"/>
                <a:gd name="connsiteX9" fmla="*/ 1293778 w 2033080"/>
                <a:gd name="connsiteY9" fmla="*/ 0 h 1332689"/>
                <a:gd name="connsiteX10" fmla="*/ 1395919 w 2033080"/>
                <a:gd name="connsiteY10" fmla="*/ 38910 h 1332689"/>
                <a:gd name="connsiteX11" fmla="*/ 1619655 w 2033080"/>
                <a:gd name="connsiteY11" fmla="*/ 301557 h 1332689"/>
                <a:gd name="connsiteX12" fmla="*/ 1887166 w 2033080"/>
                <a:gd name="connsiteY12" fmla="*/ 783076 h 1332689"/>
                <a:gd name="connsiteX13" fmla="*/ 2033080 w 2033080"/>
                <a:gd name="connsiteY13" fmla="*/ 1011676 h 1332689"/>
                <a:gd name="connsiteX14" fmla="*/ 2028217 w 2033080"/>
                <a:gd name="connsiteY14" fmla="*/ 1332689 h 1332689"/>
                <a:gd name="connsiteX0" fmla="*/ 2028217 w 2033080"/>
                <a:gd name="connsiteY0" fmla="*/ 1332689 h 1332689"/>
                <a:gd name="connsiteX1" fmla="*/ 554476 w 2033080"/>
                <a:gd name="connsiteY1" fmla="*/ 1313234 h 1332689"/>
                <a:gd name="connsiteX2" fmla="*/ 510702 w 2033080"/>
                <a:gd name="connsiteY2" fmla="*/ 1322962 h 1332689"/>
                <a:gd name="connsiteX3" fmla="*/ 0 w 2033080"/>
                <a:gd name="connsiteY3" fmla="*/ 1327825 h 1332689"/>
                <a:gd name="connsiteX4" fmla="*/ 58366 w 2033080"/>
                <a:gd name="connsiteY4" fmla="*/ 1303506 h 1332689"/>
                <a:gd name="connsiteX5" fmla="*/ 301557 w 2033080"/>
                <a:gd name="connsiteY5" fmla="*/ 1230549 h 1332689"/>
                <a:gd name="connsiteX6" fmla="*/ 520429 w 2033080"/>
                <a:gd name="connsiteY6" fmla="*/ 1040859 h 1332689"/>
                <a:gd name="connsiteX7" fmla="*/ 846306 w 2033080"/>
                <a:gd name="connsiteY7" fmla="*/ 544749 h 1332689"/>
                <a:gd name="connsiteX8" fmla="*/ 1094361 w 2033080"/>
                <a:gd name="connsiteY8" fmla="*/ 131323 h 1332689"/>
                <a:gd name="connsiteX9" fmla="*/ 1293778 w 2033080"/>
                <a:gd name="connsiteY9" fmla="*/ 0 h 1332689"/>
                <a:gd name="connsiteX10" fmla="*/ 1395919 w 2033080"/>
                <a:gd name="connsiteY10" fmla="*/ 38910 h 1332689"/>
                <a:gd name="connsiteX11" fmla="*/ 1619655 w 2033080"/>
                <a:gd name="connsiteY11" fmla="*/ 301557 h 1332689"/>
                <a:gd name="connsiteX12" fmla="*/ 1887166 w 2033080"/>
                <a:gd name="connsiteY12" fmla="*/ 783076 h 1332689"/>
                <a:gd name="connsiteX13" fmla="*/ 2033080 w 2033080"/>
                <a:gd name="connsiteY13" fmla="*/ 1011676 h 1332689"/>
                <a:gd name="connsiteX14" fmla="*/ 2028217 w 2033080"/>
                <a:gd name="connsiteY14" fmla="*/ 1332689 h 1332689"/>
                <a:gd name="connsiteX0" fmla="*/ 2028217 w 2033080"/>
                <a:gd name="connsiteY0" fmla="*/ 1332689 h 1332689"/>
                <a:gd name="connsiteX1" fmla="*/ 510702 w 2033080"/>
                <a:gd name="connsiteY1" fmla="*/ 1322962 h 1332689"/>
                <a:gd name="connsiteX2" fmla="*/ 0 w 2033080"/>
                <a:gd name="connsiteY2" fmla="*/ 1327825 h 1332689"/>
                <a:gd name="connsiteX3" fmla="*/ 58366 w 2033080"/>
                <a:gd name="connsiteY3" fmla="*/ 1303506 h 1332689"/>
                <a:gd name="connsiteX4" fmla="*/ 301557 w 2033080"/>
                <a:gd name="connsiteY4" fmla="*/ 1230549 h 1332689"/>
                <a:gd name="connsiteX5" fmla="*/ 520429 w 2033080"/>
                <a:gd name="connsiteY5" fmla="*/ 1040859 h 1332689"/>
                <a:gd name="connsiteX6" fmla="*/ 846306 w 2033080"/>
                <a:gd name="connsiteY6" fmla="*/ 544749 h 1332689"/>
                <a:gd name="connsiteX7" fmla="*/ 1094361 w 2033080"/>
                <a:gd name="connsiteY7" fmla="*/ 131323 h 1332689"/>
                <a:gd name="connsiteX8" fmla="*/ 1293778 w 2033080"/>
                <a:gd name="connsiteY8" fmla="*/ 0 h 1332689"/>
                <a:gd name="connsiteX9" fmla="*/ 1395919 w 2033080"/>
                <a:gd name="connsiteY9" fmla="*/ 38910 h 1332689"/>
                <a:gd name="connsiteX10" fmla="*/ 1619655 w 2033080"/>
                <a:gd name="connsiteY10" fmla="*/ 301557 h 1332689"/>
                <a:gd name="connsiteX11" fmla="*/ 1887166 w 2033080"/>
                <a:gd name="connsiteY11" fmla="*/ 783076 h 1332689"/>
                <a:gd name="connsiteX12" fmla="*/ 2033080 w 2033080"/>
                <a:gd name="connsiteY12" fmla="*/ 1011676 h 1332689"/>
                <a:gd name="connsiteX13" fmla="*/ 2028217 w 2033080"/>
                <a:gd name="connsiteY13" fmla="*/ 1332689 h 1332689"/>
                <a:gd name="connsiteX0" fmla="*/ 2028217 w 2033080"/>
                <a:gd name="connsiteY0" fmla="*/ 1332689 h 1332689"/>
                <a:gd name="connsiteX1" fmla="*/ 0 w 2033080"/>
                <a:gd name="connsiteY1" fmla="*/ 1327825 h 1332689"/>
                <a:gd name="connsiteX2" fmla="*/ 58366 w 2033080"/>
                <a:gd name="connsiteY2" fmla="*/ 1303506 h 1332689"/>
                <a:gd name="connsiteX3" fmla="*/ 301557 w 2033080"/>
                <a:gd name="connsiteY3" fmla="*/ 1230549 h 1332689"/>
                <a:gd name="connsiteX4" fmla="*/ 520429 w 2033080"/>
                <a:gd name="connsiteY4" fmla="*/ 1040859 h 1332689"/>
                <a:gd name="connsiteX5" fmla="*/ 846306 w 2033080"/>
                <a:gd name="connsiteY5" fmla="*/ 544749 h 1332689"/>
                <a:gd name="connsiteX6" fmla="*/ 1094361 w 2033080"/>
                <a:gd name="connsiteY6" fmla="*/ 131323 h 1332689"/>
                <a:gd name="connsiteX7" fmla="*/ 1293778 w 2033080"/>
                <a:gd name="connsiteY7" fmla="*/ 0 h 1332689"/>
                <a:gd name="connsiteX8" fmla="*/ 1395919 w 2033080"/>
                <a:gd name="connsiteY8" fmla="*/ 38910 h 1332689"/>
                <a:gd name="connsiteX9" fmla="*/ 1619655 w 2033080"/>
                <a:gd name="connsiteY9" fmla="*/ 301557 h 1332689"/>
                <a:gd name="connsiteX10" fmla="*/ 1887166 w 2033080"/>
                <a:gd name="connsiteY10" fmla="*/ 783076 h 1332689"/>
                <a:gd name="connsiteX11" fmla="*/ 2033080 w 2033080"/>
                <a:gd name="connsiteY11" fmla="*/ 1011676 h 1332689"/>
                <a:gd name="connsiteX12" fmla="*/ 2028217 w 2033080"/>
                <a:gd name="connsiteY12" fmla="*/ 1332689 h 1332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33080" h="1332689">
                  <a:moveTo>
                    <a:pt x="2028217" y="1332689"/>
                  </a:moveTo>
                  <a:lnTo>
                    <a:pt x="0" y="1327825"/>
                  </a:lnTo>
                  <a:lnTo>
                    <a:pt x="58366" y="1303506"/>
                  </a:lnTo>
                  <a:cubicBezTo>
                    <a:pt x="303118" y="1234976"/>
                    <a:pt x="214008" y="1270956"/>
                    <a:pt x="301557" y="1230549"/>
                  </a:cubicBezTo>
                  <a:lnTo>
                    <a:pt x="520429" y="1040859"/>
                  </a:lnTo>
                  <a:lnTo>
                    <a:pt x="846306" y="544749"/>
                  </a:lnTo>
                  <a:lnTo>
                    <a:pt x="1094361" y="131323"/>
                  </a:lnTo>
                  <a:lnTo>
                    <a:pt x="1293778" y="0"/>
                  </a:lnTo>
                  <a:lnTo>
                    <a:pt x="1395919" y="38910"/>
                  </a:lnTo>
                  <a:lnTo>
                    <a:pt x="1619655" y="301557"/>
                  </a:lnTo>
                  <a:lnTo>
                    <a:pt x="1887166" y="783076"/>
                  </a:lnTo>
                  <a:lnTo>
                    <a:pt x="2033080" y="1011676"/>
                  </a:lnTo>
                  <a:lnTo>
                    <a:pt x="2028217" y="1332689"/>
                  </a:lnTo>
                  <a:close/>
                </a:path>
              </a:pathLst>
            </a:custGeom>
            <a:solidFill>
              <a:srgbClr val="EDC7A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3500" name="Group 30"/>
            <p:cNvGrpSpPr>
              <a:grpSpLocks/>
            </p:cNvGrpSpPr>
            <p:nvPr/>
          </p:nvGrpSpPr>
          <p:grpSpPr bwMode="auto">
            <a:xfrm>
              <a:off x="665163" y="4084638"/>
              <a:ext cx="3221037" cy="1689099"/>
              <a:chOff x="528955" y="3674110"/>
              <a:chExt cx="3221355" cy="1688867"/>
            </a:xfrm>
          </p:grpSpPr>
          <p:sp>
            <p:nvSpPr>
              <p:cNvPr id="66" name="Freeform 65"/>
              <p:cNvSpPr/>
              <p:nvPr/>
            </p:nvSpPr>
            <p:spPr bwMode="auto">
              <a:xfrm flipH="1">
                <a:off x="2704045" y="4705843"/>
                <a:ext cx="582670" cy="320631"/>
              </a:xfrm>
              <a:custGeom>
                <a:avLst/>
                <a:gdLst>
                  <a:gd name="connsiteX0" fmla="*/ 583581 w 583581"/>
                  <a:gd name="connsiteY0" fmla="*/ 390292 h 390292"/>
                  <a:gd name="connsiteX1" fmla="*/ 0 w 583581"/>
                  <a:gd name="connsiteY1" fmla="*/ 390292 h 390292"/>
                  <a:gd name="connsiteX2" fmla="*/ 107795 w 583581"/>
                  <a:gd name="connsiteY2" fmla="*/ 356839 h 390292"/>
                  <a:gd name="connsiteX3" fmla="*/ 263912 w 583581"/>
                  <a:gd name="connsiteY3" fmla="*/ 293648 h 390292"/>
                  <a:gd name="connsiteX4" fmla="*/ 390293 w 583581"/>
                  <a:gd name="connsiteY4" fmla="*/ 204439 h 390292"/>
                  <a:gd name="connsiteX5" fmla="*/ 509239 w 583581"/>
                  <a:gd name="connsiteY5" fmla="*/ 81775 h 390292"/>
                  <a:gd name="connsiteX6" fmla="*/ 572429 w 583581"/>
                  <a:gd name="connsiteY6" fmla="*/ 0 h 390292"/>
                  <a:gd name="connsiteX7" fmla="*/ 583581 w 583581"/>
                  <a:gd name="connsiteY7" fmla="*/ 390292 h 390292"/>
                  <a:gd name="connsiteX0" fmla="*/ 583581 w 583581"/>
                  <a:gd name="connsiteY0" fmla="*/ 390292 h 390292"/>
                  <a:gd name="connsiteX1" fmla="*/ 0 w 583581"/>
                  <a:gd name="connsiteY1" fmla="*/ 390292 h 390292"/>
                  <a:gd name="connsiteX2" fmla="*/ 107795 w 583581"/>
                  <a:gd name="connsiteY2" fmla="*/ 356839 h 390292"/>
                  <a:gd name="connsiteX3" fmla="*/ 263912 w 583581"/>
                  <a:gd name="connsiteY3" fmla="*/ 293648 h 390292"/>
                  <a:gd name="connsiteX4" fmla="*/ 390293 w 583581"/>
                  <a:gd name="connsiteY4" fmla="*/ 204439 h 390292"/>
                  <a:gd name="connsiteX5" fmla="*/ 572429 w 583581"/>
                  <a:gd name="connsiteY5" fmla="*/ 0 h 390292"/>
                  <a:gd name="connsiteX6" fmla="*/ 583581 w 583581"/>
                  <a:gd name="connsiteY6" fmla="*/ 390292 h 390292"/>
                  <a:gd name="connsiteX0" fmla="*/ 583581 w 583581"/>
                  <a:gd name="connsiteY0" fmla="*/ 390292 h 390292"/>
                  <a:gd name="connsiteX1" fmla="*/ 0 w 583581"/>
                  <a:gd name="connsiteY1" fmla="*/ 390292 h 390292"/>
                  <a:gd name="connsiteX2" fmla="*/ 107795 w 583581"/>
                  <a:gd name="connsiteY2" fmla="*/ 356839 h 390292"/>
                  <a:gd name="connsiteX3" fmla="*/ 263912 w 583581"/>
                  <a:gd name="connsiteY3" fmla="*/ 293648 h 390292"/>
                  <a:gd name="connsiteX4" fmla="*/ 390293 w 583581"/>
                  <a:gd name="connsiteY4" fmla="*/ 204439 h 390292"/>
                  <a:gd name="connsiteX5" fmla="*/ 572429 w 583581"/>
                  <a:gd name="connsiteY5" fmla="*/ 0 h 390292"/>
                  <a:gd name="connsiteX6" fmla="*/ 578270 w 583581"/>
                  <a:gd name="connsiteY6" fmla="*/ 70044 h 390292"/>
                  <a:gd name="connsiteX7" fmla="*/ 583581 w 583581"/>
                  <a:gd name="connsiteY7" fmla="*/ 390292 h 390292"/>
                  <a:gd name="connsiteX0" fmla="*/ 583581 w 583581"/>
                  <a:gd name="connsiteY0" fmla="*/ 320248 h 320248"/>
                  <a:gd name="connsiteX1" fmla="*/ 0 w 583581"/>
                  <a:gd name="connsiteY1" fmla="*/ 320248 h 320248"/>
                  <a:gd name="connsiteX2" fmla="*/ 107795 w 583581"/>
                  <a:gd name="connsiteY2" fmla="*/ 286795 h 320248"/>
                  <a:gd name="connsiteX3" fmla="*/ 263912 w 583581"/>
                  <a:gd name="connsiteY3" fmla="*/ 223604 h 320248"/>
                  <a:gd name="connsiteX4" fmla="*/ 390293 w 583581"/>
                  <a:gd name="connsiteY4" fmla="*/ 134395 h 320248"/>
                  <a:gd name="connsiteX5" fmla="*/ 578270 w 583581"/>
                  <a:gd name="connsiteY5" fmla="*/ 0 h 320248"/>
                  <a:gd name="connsiteX6" fmla="*/ 583581 w 583581"/>
                  <a:gd name="connsiteY6" fmla="*/ 320248 h 320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3581" h="320248">
                    <a:moveTo>
                      <a:pt x="583581" y="320248"/>
                    </a:moveTo>
                    <a:lnTo>
                      <a:pt x="0" y="320248"/>
                    </a:lnTo>
                    <a:lnTo>
                      <a:pt x="107795" y="286795"/>
                    </a:lnTo>
                    <a:lnTo>
                      <a:pt x="263912" y="223604"/>
                    </a:lnTo>
                    <a:lnTo>
                      <a:pt x="390293" y="134395"/>
                    </a:lnTo>
                    <a:lnTo>
                      <a:pt x="578270" y="0"/>
                    </a:lnTo>
                    <a:cubicBezTo>
                      <a:pt x="580040" y="129434"/>
                      <a:pt x="581811" y="190814"/>
                      <a:pt x="583581" y="320248"/>
                    </a:cubicBezTo>
                    <a:close/>
                  </a:path>
                </a:pathLst>
              </a:custGeom>
              <a:solidFill>
                <a:srgbClr val="0070C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503" name="Line 12"/>
              <p:cNvSpPr>
                <a:spLocks noChangeShapeType="1"/>
              </p:cNvSpPr>
              <p:nvPr/>
            </p:nvSpPr>
            <p:spPr bwMode="auto">
              <a:xfrm>
                <a:off x="1976352" y="3697931"/>
                <a:ext cx="1587" cy="13085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4" name="Freeform 14"/>
              <p:cNvSpPr>
                <a:spLocks/>
              </p:cNvSpPr>
              <p:nvPr/>
            </p:nvSpPr>
            <p:spPr bwMode="auto">
              <a:xfrm>
                <a:off x="1976352" y="3674110"/>
                <a:ext cx="1384057" cy="1330762"/>
              </a:xfrm>
              <a:custGeom>
                <a:avLst/>
                <a:gdLst>
                  <a:gd name="T0" fmla="*/ 2147483647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0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872" y="838"/>
                    </a:moveTo>
                    <a:lnTo>
                      <a:pt x="780" y="828"/>
                    </a:lnTo>
                    <a:lnTo>
                      <a:pt x="733" y="818"/>
                    </a:lnTo>
                    <a:lnTo>
                      <a:pt x="688" y="805"/>
                    </a:lnTo>
                    <a:lnTo>
                      <a:pt x="642" y="786"/>
                    </a:lnTo>
                    <a:lnTo>
                      <a:pt x="596" y="759"/>
                    </a:lnTo>
                    <a:lnTo>
                      <a:pt x="550" y="726"/>
                    </a:lnTo>
                    <a:lnTo>
                      <a:pt x="458" y="628"/>
                    </a:lnTo>
                    <a:lnTo>
                      <a:pt x="367" y="491"/>
                    </a:lnTo>
                    <a:lnTo>
                      <a:pt x="276" y="328"/>
                    </a:lnTo>
                    <a:lnTo>
                      <a:pt x="229" y="244"/>
                    </a:lnTo>
                    <a:lnTo>
                      <a:pt x="183" y="165"/>
                    </a:lnTo>
                    <a:lnTo>
                      <a:pt x="137" y="98"/>
                    </a:lnTo>
                    <a:lnTo>
                      <a:pt x="92" y="46"/>
                    </a:lnTo>
                    <a:lnTo>
                      <a:pt x="45" y="12"/>
                    </a:lnTo>
                    <a:lnTo>
                      <a:pt x="0"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05" name="Freeform 15"/>
              <p:cNvSpPr>
                <a:spLocks/>
              </p:cNvSpPr>
              <p:nvPr/>
            </p:nvSpPr>
            <p:spPr bwMode="auto">
              <a:xfrm>
                <a:off x="592295" y="3674110"/>
                <a:ext cx="1384057" cy="1330762"/>
              </a:xfrm>
              <a:custGeom>
                <a:avLst/>
                <a:gdLst>
                  <a:gd name="T0" fmla="*/ 0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2147483647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0" y="838"/>
                    </a:moveTo>
                    <a:lnTo>
                      <a:pt x="92" y="828"/>
                    </a:lnTo>
                    <a:lnTo>
                      <a:pt x="138" y="818"/>
                    </a:lnTo>
                    <a:lnTo>
                      <a:pt x="183" y="805"/>
                    </a:lnTo>
                    <a:lnTo>
                      <a:pt x="229" y="786"/>
                    </a:lnTo>
                    <a:lnTo>
                      <a:pt x="276" y="759"/>
                    </a:lnTo>
                    <a:lnTo>
                      <a:pt x="321" y="726"/>
                    </a:lnTo>
                    <a:lnTo>
                      <a:pt x="413" y="628"/>
                    </a:lnTo>
                    <a:lnTo>
                      <a:pt x="505" y="491"/>
                    </a:lnTo>
                    <a:lnTo>
                      <a:pt x="597" y="328"/>
                    </a:lnTo>
                    <a:lnTo>
                      <a:pt x="642" y="244"/>
                    </a:lnTo>
                    <a:lnTo>
                      <a:pt x="688" y="165"/>
                    </a:lnTo>
                    <a:lnTo>
                      <a:pt x="734" y="98"/>
                    </a:lnTo>
                    <a:lnTo>
                      <a:pt x="780" y="46"/>
                    </a:lnTo>
                    <a:lnTo>
                      <a:pt x="826" y="12"/>
                    </a:lnTo>
                    <a:lnTo>
                      <a:pt x="872"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Rectangle 37"/>
              <p:cNvSpPr>
                <a:spLocks noChangeArrowheads="1"/>
              </p:cNvSpPr>
              <p:nvPr/>
            </p:nvSpPr>
            <p:spPr bwMode="auto">
              <a:xfrm flipH="1">
                <a:off x="3483584" y="4867745"/>
                <a:ext cx="266726" cy="304758"/>
              </a:xfrm>
              <a:prstGeom prst="rect">
                <a:avLst/>
              </a:prstGeom>
              <a:noFill/>
              <a:ln w="9525">
                <a:noFill/>
                <a:miter lim="800000"/>
                <a:headEnd/>
                <a:tailEnd/>
              </a:ln>
            </p:spPr>
            <p:txBody>
              <a:bodyPr lIns="0" tIns="0" rIns="0" bIns="0">
                <a:spAutoFit/>
              </a:bodyPr>
              <a:lstStyle/>
              <a:p>
                <a:pPr>
                  <a:defRPr/>
                </a:pPr>
                <a:r>
                  <a:rPr lang="en-US" sz="2000" i="1" dirty="0">
                    <a:latin typeface="+mn-lt"/>
                  </a:rPr>
                  <a:t>t</a:t>
                </a:r>
              </a:p>
            </p:txBody>
          </p:sp>
          <p:sp>
            <p:nvSpPr>
              <p:cNvPr id="72" name="Rectangle 38"/>
              <p:cNvSpPr>
                <a:spLocks noChangeArrowheads="1"/>
              </p:cNvSpPr>
              <p:nvPr/>
            </p:nvSpPr>
            <p:spPr bwMode="auto">
              <a:xfrm>
                <a:off x="1880050" y="4997902"/>
                <a:ext cx="152415" cy="365075"/>
              </a:xfrm>
              <a:prstGeom prst="rect">
                <a:avLst/>
              </a:prstGeom>
              <a:noFill/>
              <a:ln w="9525">
                <a:noFill/>
                <a:miter lim="800000"/>
                <a:headEnd/>
                <a:tailEnd/>
              </a:ln>
            </p:spPr>
            <p:txBody>
              <a:bodyPr wrap="none" lIns="0" tIns="0" rIns="0" bIns="0">
                <a:spAutoFit/>
              </a:bodyPr>
              <a:lstStyle/>
              <a:p>
                <a:pPr>
                  <a:defRPr/>
                </a:pPr>
                <a:r>
                  <a:rPr lang="en-US" sz="2400" dirty="0">
                    <a:latin typeface="+mn-lt"/>
                  </a:rPr>
                  <a:t>0</a:t>
                </a:r>
              </a:p>
            </p:txBody>
          </p:sp>
          <p:cxnSp>
            <p:nvCxnSpPr>
              <p:cNvPr id="74" name="Straight Connector 73"/>
              <p:cNvCxnSpPr/>
              <p:nvPr/>
            </p:nvCxnSpPr>
            <p:spPr bwMode="auto">
              <a:xfrm>
                <a:off x="528955" y="5012187"/>
                <a:ext cx="28911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39"/>
              <p:cNvSpPr>
                <a:spLocks noChangeArrowheads="1"/>
              </p:cNvSpPr>
              <p:nvPr/>
            </p:nvSpPr>
            <p:spPr bwMode="auto">
              <a:xfrm>
                <a:off x="2456370" y="4997902"/>
                <a:ext cx="685868" cy="365075"/>
              </a:xfrm>
              <a:prstGeom prst="rect">
                <a:avLst/>
              </a:prstGeom>
              <a:noFill/>
              <a:ln w="9525">
                <a:noFill/>
                <a:miter lim="800000"/>
                <a:headEnd/>
                <a:tailEnd/>
              </a:ln>
            </p:spPr>
            <p:txBody>
              <a:bodyPr wrap="none" lIns="0" tIns="0" rIns="0" bIns="0">
                <a:spAutoFit/>
              </a:bodyPr>
              <a:lstStyle/>
              <a:p>
                <a:pPr>
                  <a:defRPr/>
                </a:pPr>
                <a:r>
                  <a:rPr lang="en-US" sz="2400" dirty="0">
                    <a:solidFill>
                      <a:schemeClr val="accent2"/>
                    </a:solidFill>
                    <a:latin typeface="+mn-lt"/>
                  </a:rPr>
                  <a:t>1.701</a:t>
                </a:r>
              </a:p>
            </p:txBody>
          </p:sp>
          <p:sp>
            <p:nvSpPr>
              <p:cNvPr id="79" name="TextBox 78"/>
              <p:cNvSpPr txBox="1"/>
              <p:nvPr/>
            </p:nvSpPr>
            <p:spPr>
              <a:xfrm>
                <a:off x="2713571" y="4282038"/>
                <a:ext cx="958945" cy="457137"/>
              </a:xfrm>
              <a:prstGeom prst="rect">
                <a:avLst/>
              </a:prstGeom>
              <a:noFill/>
            </p:spPr>
            <p:txBody>
              <a:bodyPr>
                <a:spAutoFit/>
              </a:bodyPr>
              <a:lstStyle/>
              <a:p>
                <a:pPr>
                  <a:defRPr/>
                </a:pPr>
                <a:r>
                  <a:rPr lang="en-US" sz="2400" dirty="0">
                    <a:latin typeface="+mn-lt"/>
                  </a:rPr>
                  <a:t>0.05</a:t>
                </a:r>
              </a:p>
            </p:txBody>
          </p:sp>
          <p:cxnSp>
            <p:nvCxnSpPr>
              <p:cNvPr id="80" name="Straight Connector 79"/>
              <p:cNvCxnSpPr/>
              <p:nvPr/>
            </p:nvCxnSpPr>
            <p:spPr>
              <a:xfrm flipH="1">
                <a:off x="2804067" y="4662986"/>
                <a:ext cx="304830" cy="260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8" name="Straight Connector 27"/>
            <p:cNvCxnSpPr/>
            <p:nvPr/>
          </p:nvCxnSpPr>
          <p:spPr>
            <a:xfrm rot="5400000">
              <a:off x="2678113" y="5259387"/>
              <a:ext cx="328612"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35B96B3-7B74-44B2-B8C2-F431DA2F44E8}" type="slidenum">
              <a:rPr lang="en-US" sz="1200"/>
              <a:pPr algn="r" eaLnBrk="1" hangingPunct="1"/>
              <a:t>34</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graphicFrame>
        <p:nvGraphicFramePr>
          <p:cNvPr id="15362" name="Object 2">
            <a:hlinkClick r:id="" action="ppaction://ole?verb=0"/>
          </p:cNvPr>
          <p:cNvGraphicFramePr>
            <a:graphicFrameLocks/>
          </p:cNvGraphicFramePr>
          <p:nvPr/>
        </p:nvGraphicFramePr>
        <p:xfrm>
          <a:off x="733425" y="1847850"/>
          <a:ext cx="7535863" cy="2224088"/>
        </p:xfrm>
        <a:graphic>
          <a:graphicData uri="http://schemas.openxmlformats.org/presentationml/2006/ole">
            <mc:AlternateContent xmlns:mc="http://schemas.openxmlformats.org/markup-compatibility/2006">
              <mc:Choice xmlns:v="urn:schemas-microsoft-com:vml" Requires="v">
                <p:oleObj spid="_x0000_s15373" name="Equation" r:id="rId3" imgW="3581280" imgH="1041120" progId="Equation.DSMT4">
                  <p:embed/>
                </p:oleObj>
              </mc:Choice>
              <mc:Fallback>
                <p:oleObj name="Equation" r:id="rId3" imgW="3581280" imgH="1041120" progId="Equation.DSMT4">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425" y="1847850"/>
                        <a:ext cx="7535863" cy="222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nvGraphicFramePr>
        <p:xfrm>
          <a:off x="1065213" y="4625975"/>
          <a:ext cx="7010400" cy="1049338"/>
        </p:xfrm>
        <a:graphic>
          <a:graphicData uri="http://schemas.openxmlformats.org/presentationml/2006/ole">
            <mc:AlternateContent xmlns:mc="http://schemas.openxmlformats.org/markup-compatibility/2006">
              <mc:Choice xmlns:v="urn:schemas-microsoft-com:vml" Requires="v">
                <p:oleObj spid="_x0000_s15374" name="Equation" r:id="rId5" imgW="3225600" imgH="495000" progId="Equation.DSMT4">
                  <p:embed/>
                </p:oleObj>
              </mc:Choice>
              <mc:Fallback>
                <p:oleObj name="Equation" r:id="rId5" imgW="3225600" imgH="495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5213" y="4625975"/>
                        <a:ext cx="7010400" cy="1049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Line 6"/>
          <p:cNvSpPr>
            <a:spLocks noChangeShapeType="1"/>
          </p:cNvSpPr>
          <p:nvPr/>
        </p:nvSpPr>
        <p:spPr bwMode="auto">
          <a:xfrm flipH="1">
            <a:off x="6370638" y="3779838"/>
            <a:ext cx="1096962" cy="146208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4F261D1-599A-4552-93E5-EE16956BEFF2}" type="slidenum">
              <a:rPr lang="en-US" sz="1200"/>
              <a:pPr algn="r" eaLnBrk="1" hangingPunct="1"/>
              <a:t>35</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16388" name="Rectangle 3"/>
          <p:cNvSpPr txBox="1">
            <a:spLocks noChangeArrowheads="1"/>
          </p:cNvSpPr>
          <p:nvPr/>
        </p:nvSpPr>
        <p:spPr bwMode="auto">
          <a:xfrm>
            <a:off x="457200" y="1600200"/>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d.f. =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636713"/>
            <a:ext cx="3810000" cy="466725"/>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16390" name="Group 65"/>
          <p:cNvGrpSpPr>
            <a:grpSpLocks/>
          </p:cNvGrpSpPr>
          <p:nvPr/>
        </p:nvGrpSpPr>
        <p:grpSpPr bwMode="auto">
          <a:xfrm>
            <a:off x="1417638" y="2565400"/>
            <a:ext cx="2773362" cy="955675"/>
            <a:chOff x="720" y="1738"/>
            <a:chExt cx="1747" cy="602"/>
          </a:xfrm>
        </p:grpSpPr>
        <p:sp>
          <p:nvSpPr>
            <p:cNvPr id="7" name="Rectangle 6"/>
            <p:cNvSpPr>
              <a:spLocks noChangeArrowheads="1"/>
            </p:cNvSpPr>
            <p:nvPr/>
          </p:nvSpPr>
          <p:spPr bwMode="auto">
            <a:xfrm>
              <a:off x="720" y="1738"/>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0.05</a:t>
              </a:r>
            </a:p>
          </p:txBody>
        </p:sp>
        <p:sp>
          <p:nvSpPr>
            <p:cNvPr id="8" name="Rectangle 7"/>
            <p:cNvSpPr>
              <a:spLocks noChangeArrowheads="1"/>
            </p:cNvSpPr>
            <p:nvPr/>
          </p:nvSpPr>
          <p:spPr bwMode="auto">
            <a:xfrm>
              <a:off x="863" y="2013"/>
              <a:ext cx="1604" cy="327"/>
            </a:xfrm>
            <a:prstGeom prst="rect">
              <a:avLst/>
            </a:prstGeom>
            <a:noFill/>
            <a:ln w="12700">
              <a:noFill/>
              <a:miter lim="800000"/>
              <a:headEnd/>
              <a:tailEnd/>
            </a:ln>
            <a:effectLst/>
          </p:spPr>
          <p:txBody>
            <a:bodyPr wrap="none">
              <a:spAutoFit/>
            </a:bodyPr>
            <a:lstStyle/>
            <a:p>
              <a:pPr>
                <a:defRPr/>
              </a:pPr>
              <a:r>
                <a:rPr lang="en-US" sz="2800" b="1" dirty="0">
                  <a:solidFill>
                    <a:srgbClr val="8E0D30"/>
                  </a:solidFill>
                  <a:latin typeface="+mn-lt"/>
                </a:rPr>
                <a:t>14 + 16 – 2 = 28</a:t>
              </a:r>
            </a:p>
          </p:txBody>
        </p:sp>
      </p:grpSp>
      <p:graphicFrame>
        <p:nvGraphicFramePr>
          <p:cNvPr id="10" name="Object 2"/>
          <p:cNvGraphicFramePr>
            <a:graphicFrameLocks noChangeAspect="1"/>
          </p:cNvGraphicFramePr>
          <p:nvPr/>
        </p:nvGraphicFramePr>
        <p:xfrm>
          <a:off x="5470525" y="2208213"/>
          <a:ext cx="1255713" cy="390525"/>
        </p:xfrm>
        <a:graphic>
          <a:graphicData uri="http://schemas.openxmlformats.org/presentationml/2006/ole">
            <mc:AlternateContent xmlns:mc="http://schemas.openxmlformats.org/markup-compatibility/2006">
              <mc:Choice xmlns:v="urn:schemas-microsoft-com:vml" Requires="v">
                <p:oleObj spid="_x0000_s16421" name="Equation" r:id="rId4" imgW="571320" imgH="177480" progId="Equation.DSMT4">
                  <p:embed/>
                </p:oleObj>
              </mc:Choice>
              <mc:Fallback>
                <p:oleObj name="Equation" r:id="rId4" imgW="571320" imgH="17748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0525" y="2208213"/>
                        <a:ext cx="1255713"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6391" name="Group 69"/>
          <p:cNvGrpSpPr>
            <a:grpSpLocks/>
          </p:cNvGrpSpPr>
          <p:nvPr/>
        </p:nvGrpSpPr>
        <p:grpSpPr bwMode="auto">
          <a:xfrm>
            <a:off x="1450975" y="1677988"/>
            <a:ext cx="1322388" cy="896937"/>
            <a:chOff x="856" y="1047"/>
            <a:chExt cx="134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defRPr/>
              </a:pP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1</a:t>
              </a:r>
              <a:r>
                <a:rPr lang="en-US" sz="2800" b="1" dirty="0">
                  <a:solidFill>
                    <a:srgbClr val="8E0D30"/>
                  </a:solidFill>
                  <a:latin typeface="Times New Roman"/>
                  <a:cs typeface="Times New Roman"/>
                </a:rPr>
                <a:t> ≤ </a:t>
              </a:r>
              <a:r>
                <a:rPr lang="el-GR" sz="2800" b="1" dirty="0">
                  <a:solidFill>
                    <a:srgbClr val="8E0D30"/>
                  </a:solidFill>
                  <a:latin typeface="Times New Roman"/>
                  <a:cs typeface="Times New Roman"/>
                </a:rPr>
                <a:t>μ</a:t>
              </a:r>
              <a:r>
                <a:rPr lang="en-US" sz="2800" b="1" baseline="-25000" dirty="0">
                  <a:solidFill>
                    <a:srgbClr val="8E0D30"/>
                  </a:solidFill>
                  <a:latin typeface="Times New Roman"/>
                  <a:cs typeface="Times New Roman"/>
                </a:rPr>
                <a:t>2</a:t>
              </a:r>
              <a:r>
                <a:rPr lang="en-US" sz="2800" b="1" dirty="0">
                  <a:solidFill>
                    <a:srgbClr val="8E0D30"/>
                  </a:solidFill>
                  <a:latin typeface="Times New Roman"/>
                  <a:cs typeface="Times New Roman"/>
                </a:rPr>
                <a:t> </a:t>
              </a:r>
              <a:endParaRPr lang="en-US" sz="2800" b="1" dirty="0">
                <a:solidFill>
                  <a:srgbClr val="8E0D30"/>
                </a:solidFill>
                <a:latin typeface="+mn-lt"/>
              </a:endParaRPr>
            </a:p>
          </p:txBody>
        </p:sp>
        <p:sp>
          <p:nvSpPr>
            <p:cNvPr id="16414" name="Rectangle 68"/>
            <p:cNvSpPr>
              <a:spLocks noChangeArrowheads="1"/>
            </p:cNvSpPr>
            <p:nvPr/>
          </p:nvSpPr>
          <p:spPr bwMode="auto">
            <a:xfrm>
              <a:off x="856" y="1339"/>
              <a:ext cx="1316"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1</a:t>
              </a:r>
              <a:r>
                <a:rPr lang="en-US" sz="2800" b="1">
                  <a:solidFill>
                    <a:srgbClr val="8E0D30"/>
                  </a:solidFill>
                  <a:latin typeface="Times New Roman" pitchFamily="18" charset="0"/>
                  <a:cs typeface="Times New Roman" pitchFamily="18" charset="0"/>
                </a:rPr>
                <a:t> &gt; </a:t>
              </a: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2</a:t>
              </a:r>
              <a:r>
                <a:rPr lang="en-US" sz="2800" b="1">
                  <a:solidFill>
                    <a:srgbClr val="8E0D30"/>
                  </a:solidFill>
                  <a:latin typeface="Times New Roman" pitchFamily="18" charset="0"/>
                  <a:cs typeface="Times New Roman" pitchFamily="18" charset="0"/>
                </a:rPr>
                <a:t> </a:t>
              </a:r>
              <a:endParaRPr lang="en-US" sz="2800" b="1">
                <a:solidFill>
                  <a:srgbClr val="8E0D30"/>
                </a:solidFill>
              </a:endParaRPr>
            </a:p>
          </p:txBody>
        </p:sp>
      </p:grpSp>
      <p:sp>
        <p:nvSpPr>
          <p:cNvPr id="83" name="TextBox 82"/>
          <p:cNvSpPr txBox="1"/>
          <p:nvPr/>
        </p:nvSpPr>
        <p:spPr>
          <a:xfrm>
            <a:off x="2500313" y="5957888"/>
            <a:ext cx="1157287" cy="488950"/>
          </a:xfrm>
          <a:prstGeom prst="rect">
            <a:avLst/>
          </a:prstGeom>
          <a:noFill/>
        </p:spPr>
        <p:txBody>
          <a:bodyPr>
            <a:spAutoFit/>
          </a:bodyPr>
          <a:lstStyle/>
          <a:p>
            <a:pPr>
              <a:defRPr/>
            </a:pPr>
            <a:r>
              <a:rPr lang="en-US" sz="2600" dirty="0">
                <a:solidFill>
                  <a:schemeClr val="accent2"/>
                </a:solidFill>
                <a:latin typeface="+mn-lt"/>
              </a:rPr>
              <a:t>1.811</a:t>
            </a:r>
          </a:p>
        </p:txBody>
      </p:sp>
      <p:cxnSp>
        <p:nvCxnSpPr>
          <p:cNvPr id="84" name="Straight Connector 83"/>
          <p:cNvCxnSpPr/>
          <p:nvPr/>
        </p:nvCxnSpPr>
        <p:spPr>
          <a:xfrm rot="5400000" flipH="1" flipV="1">
            <a:off x="2568576" y="5691187"/>
            <a:ext cx="762000" cy="158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ectangle 86"/>
          <p:cNvSpPr>
            <a:spLocks noChangeArrowheads="1"/>
          </p:cNvSpPr>
          <p:nvPr/>
        </p:nvSpPr>
        <p:spPr bwMode="auto">
          <a:xfrm>
            <a:off x="4476750" y="3546475"/>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88" name="Rectangle 87"/>
          <p:cNvSpPr>
            <a:spLocks noChangeArrowheads="1"/>
          </p:cNvSpPr>
          <p:nvPr/>
        </p:nvSpPr>
        <p:spPr bwMode="auto">
          <a:xfrm>
            <a:off x="4471988" y="3941763"/>
            <a:ext cx="4410075" cy="2470150"/>
          </a:xfrm>
          <a:prstGeom prst="rect">
            <a:avLst/>
          </a:prstGeom>
          <a:noFill/>
          <a:ln w="12700">
            <a:noFill/>
            <a:miter lim="800000"/>
            <a:headEnd/>
            <a:tailEnd/>
          </a:ln>
          <a:effectLst/>
        </p:spPr>
        <p:txBody>
          <a:bodyPr lIns="90488" tIns="44450" rIns="90488" bIns="44450">
            <a:spAutoFit/>
          </a:bodyPr>
          <a:lstStyle/>
          <a:p>
            <a:pPr eaLnBrk="0" hangingPunct="0">
              <a:defRPr/>
            </a:pPr>
            <a:r>
              <a:rPr lang="en-US" sz="2600" dirty="0">
                <a:latin typeface="+mn-lt"/>
              </a:rPr>
              <a:t>At the 5% level of significance, there is enough evidence to support the manufacturer’s claim that its phone has a greater calling range than its competitors.</a:t>
            </a:r>
          </a:p>
        </p:txBody>
      </p:sp>
      <p:sp>
        <p:nvSpPr>
          <p:cNvPr id="89" name="TextBox 88"/>
          <p:cNvSpPr txBox="1">
            <a:spLocks noChangeArrowheads="1"/>
          </p:cNvSpPr>
          <p:nvPr/>
        </p:nvSpPr>
        <p:spPr bwMode="auto">
          <a:xfrm>
            <a:off x="6342063" y="3541713"/>
            <a:ext cx="25431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0" indent="-3492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rgbClr val="D17230"/>
              </a:buClr>
            </a:pPr>
            <a:r>
              <a:rPr lang="en-US" sz="2600" b="1">
                <a:solidFill>
                  <a:srgbClr val="AE0337"/>
                </a:solidFill>
                <a:latin typeface="Times New Roman" pitchFamily="18" charset="0"/>
              </a:rPr>
              <a:t>Reject </a:t>
            </a:r>
            <a:r>
              <a:rPr lang="en-US" sz="2600" b="1" i="1">
                <a:solidFill>
                  <a:srgbClr val="AE0337"/>
                </a:solidFill>
                <a:latin typeface="Times New Roman" pitchFamily="18" charset="0"/>
              </a:rPr>
              <a:t>H</a:t>
            </a:r>
            <a:r>
              <a:rPr lang="en-US" sz="2600" b="1" baseline="-25000">
                <a:solidFill>
                  <a:srgbClr val="AE0337"/>
                </a:solidFill>
                <a:latin typeface="Times New Roman" pitchFamily="18" charset="0"/>
              </a:rPr>
              <a:t>0</a:t>
            </a:r>
          </a:p>
        </p:txBody>
      </p:sp>
      <p:grpSp>
        <p:nvGrpSpPr>
          <p:cNvPr id="16397" name="Group 30"/>
          <p:cNvGrpSpPr>
            <a:grpSpLocks/>
          </p:cNvGrpSpPr>
          <p:nvPr/>
        </p:nvGrpSpPr>
        <p:grpSpPr bwMode="auto">
          <a:xfrm>
            <a:off x="665163" y="4084638"/>
            <a:ext cx="3221037" cy="1689100"/>
            <a:chOff x="665163" y="4084638"/>
            <a:chExt cx="3221037" cy="1689099"/>
          </a:xfrm>
        </p:grpSpPr>
        <p:sp>
          <p:nvSpPr>
            <p:cNvPr id="28" name="Freeform 27"/>
            <p:cNvSpPr/>
            <p:nvPr/>
          </p:nvSpPr>
          <p:spPr>
            <a:xfrm>
              <a:off x="841375" y="4090988"/>
              <a:ext cx="2008188" cy="1327149"/>
            </a:xfrm>
            <a:custGeom>
              <a:avLst/>
              <a:gdLst>
                <a:gd name="connsiteX0" fmla="*/ 1999034 w 2008761"/>
                <a:gd name="connsiteY0" fmla="*/ 1327825 h 1327825"/>
                <a:gd name="connsiteX1" fmla="*/ 0 w 2008761"/>
                <a:gd name="connsiteY1" fmla="*/ 1322962 h 1327825"/>
                <a:gd name="connsiteX2" fmla="*/ 19455 w 2008761"/>
                <a:gd name="connsiteY2" fmla="*/ 1293779 h 1327825"/>
                <a:gd name="connsiteX3" fmla="*/ 209144 w 2008761"/>
                <a:gd name="connsiteY3" fmla="*/ 1254868 h 1327825"/>
                <a:gd name="connsiteX4" fmla="*/ 428017 w 2008761"/>
                <a:gd name="connsiteY4" fmla="*/ 1113817 h 1327825"/>
                <a:gd name="connsiteX5" fmla="*/ 685800 w 2008761"/>
                <a:gd name="connsiteY5" fmla="*/ 763621 h 1327825"/>
                <a:gd name="connsiteX6" fmla="*/ 972766 w 2008761"/>
                <a:gd name="connsiteY6" fmla="*/ 272374 h 1327825"/>
                <a:gd name="connsiteX7" fmla="*/ 1138136 w 2008761"/>
                <a:gd name="connsiteY7" fmla="*/ 43774 h 1327825"/>
                <a:gd name="connsiteX8" fmla="*/ 1245140 w 2008761"/>
                <a:gd name="connsiteY8" fmla="*/ 0 h 1327825"/>
                <a:gd name="connsiteX9" fmla="*/ 1293778 w 2008761"/>
                <a:gd name="connsiteY9" fmla="*/ 0 h 1327825"/>
                <a:gd name="connsiteX10" fmla="*/ 1434829 w 2008761"/>
                <a:gd name="connsiteY10" fmla="*/ 92413 h 1327825"/>
                <a:gd name="connsiteX11" fmla="*/ 1643974 w 2008761"/>
                <a:gd name="connsiteY11" fmla="*/ 389106 h 1327825"/>
                <a:gd name="connsiteX12" fmla="*/ 1887166 w 2008761"/>
                <a:gd name="connsiteY12" fmla="*/ 812259 h 1327825"/>
                <a:gd name="connsiteX13" fmla="*/ 2003897 w 2008761"/>
                <a:gd name="connsiteY13" fmla="*/ 992221 h 1327825"/>
                <a:gd name="connsiteX14" fmla="*/ 2008761 w 2008761"/>
                <a:gd name="connsiteY14" fmla="*/ 1011676 h 1327825"/>
                <a:gd name="connsiteX15" fmla="*/ 1999034 w 2008761"/>
                <a:gd name="connsiteY15" fmla="*/ 1327825 h 1327825"/>
                <a:gd name="connsiteX0" fmla="*/ 1999034 w 2008761"/>
                <a:gd name="connsiteY0" fmla="*/ 1327825 h 1327825"/>
                <a:gd name="connsiteX1" fmla="*/ 0 w 2008761"/>
                <a:gd name="connsiteY1" fmla="*/ 1322962 h 1327825"/>
                <a:gd name="connsiteX2" fmla="*/ 19455 w 2008761"/>
                <a:gd name="connsiteY2" fmla="*/ 1293779 h 1327825"/>
                <a:gd name="connsiteX3" fmla="*/ 209144 w 2008761"/>
                <a:gd name="connsiteY3" fmla="*/ 1254868 h 1327825"/>
                <a:gd name="connsiteX4" fmla="*/ 428017 w 2008761"/>
                <a:gd name="connsiteY4" fmla="*/ 1113817 h 1327825"/>
                <a:gd name="connsiteX5" fmla="*/ 685800 w 2008761"/>
                <a:gd name="connsiteY5" fmla="*/ 763621 h 1327825"/>
                <a:gd name="connsiteX6" fmla="*/ 972766 w 2008761"/>
                <a:gd name="connsiteY6" fmla="*/ 272374 h 1327825"/>
                <a:gd name="connsiteX7" fmla="*/ 1138136 w 2008761"/>
                <a:gd name="connsiteY7" fmla="*/ 43774 h 1327825"/>
                <a:gd name="connsiteX8" fmla="*/ 1245140 w 2008761"/>
                <a:gd name="connsiteY8" fmla="*/ 0 h 1327825"/>
                <a:gd name="connsiteX9" fmla="*/ 1293778 w 2008761"/>
                <a:gd name="connsiteY9" fmla="*/ 0 h 1327825"/>
                <a:gd name="connsiteX10" fmla="*/ 1434829 w 2008761"/>
                <a:gd name="connsiteY10" fmla="*/ 92413 h 1327825"/>
                <a:gd name="connsiteX11" fmla="*/ 1643974 w 2008761"/>
                <a:gd name="connsiteY11" fmla="*/ 389106 h 1327825"/>
                <a:gd name="connsiteX12" fmla="*/ 1887166 w 2008761"/>
                <a:gd name="connsiteY12" fmla="*/ 812259 h 1327825"/>
                <a:gd name="connsiteX13" fmla="*/ 2003897 w 2008761"/>
                <a:gd name="connsiteY13" fmla="*/ 992221 h 1327825"/>
                <a:gd name="connsiteX14" fmla="*/ 2008761 w 2008761"/>
                <a:gd name="connsiteY14" fmla="*/ 1011676 h 1327825"/>
                <a:gd name="connsiteX15" fmla="*/ 1999034 w 2008761"/>
                <a:gd name="connsiteY15" fmla="*/ 1327825 h 132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08761" h="1327825">
                  <a:moveTo>
                    <a:pt x="1999034" y="1327825"/>
                  </a:moveTo>
                  <a:lnTo>
                    <a:pt x="0" y="1322962"/>
                  </a:lnTo>
                  <a:lnTo>
                    <a:pt x="19455" y="1293779"/>
                  </a:lnTo>
                  <a:lnTo>
                    <a:pt x="209144" y="1254868"/>
                  </a:lnTo>
                  <a:cubicBezTo>
                    <a:pt x="429394" y="1117824"/>
                    <a:pt x="340468" y="1199745"/>
                    <a:pt x="428017" y="1113817"/>
                  </a:cubicBezTo>
                  <a:lnTo>
                    <a:pt x="685800" y="763621"/>
                  </a:lnTo>
                  <a:lnTo>
                    <a:pt x="972766" y="272374"/>
                  </a:lnTo>
                  <a:lnTo>
                    <a:pt x="1138136" y="43774"/>
                  </a:lnTo>
                  <a:lnTo>
                    <a:pt x="1245140" y="0"/>
                  </a:lnTo>
                  <a:lnTo>
                    <a:pt x="1293778" y="0"/>
                  </a:lnTo>
                  <a:lnTo>
                    <a:pt x="1434829" y="92413"/>
                  </a:lnTo>
                  <a:lnTo>
                    <a:pt x="1643974" y="389106"/>
                  </a:lnTo>
                  <a:lnTo>
                    <a:pt x="1887166" y="812259"/>
                  </a:lnTo>
                  <a:lnTo>
                    <a:pt x="2003897" y="992221"/>
                  </a:lnTo>
                  <a:lnTo>
                    <a:pt x="2008761" y="1011676"/>
                  </a:lnTo>
                  <a:lnTo>
                    <a:pt x="1999034" y="1327825"/>
                  </a:lnTo>
                  <a:close/>
                </a:path>
              </a:pathLst>
            </a:custGeom>
            <a:solidFill>
              <a:srgbClr val="EDC7A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6401" name="Group 30"/>
            <p:cNvGrpSpPr>
              <a:grpSpLocks/>
            </p:cNvGrpSpPr>
            <p:nvPr/>
          </p:nvGrpSpPr>
          <p:grpSpPr bwMode="auto">
            <a:xfrm>
              <a:off x="665163" y="4084638"/>
              <a:ext cx="3221037" cy="1689099"/>
              <a:chOff x="528955" y="3674110"/>
              <a:chExt cx="3221355" cy="1688867"/>
            </a:xfrm>
          </p:grpSpPr>
          <p:sp>
            <p:nvSpPr>
              <p:cNvPr id="66" name="Freeform 65"/>
              <p:cNvSpPr/>
              <p:nvPr/>
            </p:nvSpPr>
            <p:spPr bwMode="auto">
              <a:xfrm flipH="1">
                <a:off x="2704045" y="4713779"/>
                <a:ext cx="582670" cy="312695"/>
              </a:xfrm>
              <a:custGeom>
                <a:avLst/>
                <a:gdLst>
                  <a:gd name="connsiteX0" fmla="*/ 583581 w 583581"/>
                  <a:gd name="connsiteY0" fmla="*/ 390292 h 390292"/>
                  <a:gd name="connsiteX1" fmla="*/ 0 w 583581"/>
                  <a:gd name="connsiteY1" fmla="*/ 390292 h 390292"/>
                  <a:gd name="connsiteX2" fmla="*/ 107795 w 583581"/>
                  <a:gd name="connsiteY2" fmla="*/ 356839 h 390292"/>
                  <a:gd name="connsiteX3" fmla="*/ 263912 w 583581"/>
                  <a:gd name="connsiteY3" fmla="*/ 293648 h 390292"/>
                  <a:gd name="connsiteX4" fmla="*/ 390293 w 583581"/>
                  <a:gd name="connsiteY4" fmla="*/ 204439 h 390292"/>
                  <a:gd name="connsiteX5" fmla="*/ 509239 w 583581"/>
                  <a:gd name="connsiteY5" fmla="*/ 81775 h 390292"/>
                  <a:gd name="connsiteX6" fmla="*/ 572429 w 583581"/>
                  <a:gd name="connsiteY6" fmla="*/ 0 h 390292"/>
                  <a:gd name="connsiteX7" fmla="*/ 583581 w 583581"/>
                  <a:gd name="connsiteY7" fmla="*/ 390292 h 390292"/>
                  <a:gd name="connsiteX0" fmla="*/ 583581 w 583581"/>
                  <a:gd name="connsiteY0" fmla="*/ 390292 h 390292"/>
                  <a:gd name="connsiteX1" fmla="*/ 0 w 583581"/>
                  <a:gd name="connsiteY1" fmla="*/ 390292 h 390292"/>
                  <a:gd name="connsiteX2" fmla="*/ 107795 w 583581"/>
                  <a:gd name="connsiteY2" fmla="*/ 356839 h 390292"/>
                  <a:gd name="connsiteX3" fmla="*/ 263912 w 583581"/>
                  <a:gd name="connsiteY3" fmla="*/ 293648 h 390292"/>
                  <a:gd name="connsiteX4" fmla="*/ 390293 w 583581"/>
                  <a:gd name="connsiteY4" fmla="*/ 204439 h 390292"/>
                  <a:gd name="connsiteX5" fmla="*/ 572429 w 583581"/>
                  <a:gd name="connsiteY5" fmla="*/ 0 h 390292"/>
                  <a:gd name="connsiteX6" fmla="*/ 583581 w 583581"/>
                  <a:gd name="connsiteY6" fmla="*/ 390292 h 390292"/>
                  <a:gd name="connsiteX0" fmla="*/ 583581 w 583581"/>
                  <a:gd name="connsiteY0" fmla="*/ 312517 h 312517"/>
                  <a:gd name="connsiteX1" fmla="*/ 0 w 583581"/>
                  <a:gd name="connsiteY1" fmla="*/ 312517 h 312517"/>
                  <a:gd name="connsiteX2" fmla="*/ 107795 w 583581"/>
                  <a:gd name="connsiteY2" fmla="*/ 279064 h 312517"/>
                  <a:gd name="connsiteX3" fmla="*/ 263912 w 583581"/>
                  <a:gd name="connsiteY3" fmla="*/ 215873 h 312517"/>
                  <a:gd name="connsiteX4" fmla="*/ 390293 w 583581"/>
                  <a:gd name="connsiteY4" fmla="*/ 126664 h 312517"/>
                  <a:gd name="connsiteX5" fmla="*/ 577302 w 583581"/>
                  <a:gd name="connsiteY5" fmla="*/ 0 h 312517"/>
                  <a:gd name="connsiteX6" fmla="*/ 583581 w 583581"/>
                  <a:gd name="connsiteY6" fmla="*/ 312517 h 312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3581" h="312517">
                    <a:moveTo>
                      <a:pt x="583581" y="312517"/>
                    </a:moveTo>
                    <a:lnTo>
                      <a:pt x="0" y="312517"/>
                    </a:lnTo>
                    <a:lnTo>
                      <a:pt x="107795" y="279064"/>
                    </a:lnTo>
                    <a:lnTo>
                      <a:pt x="263912" y="215873"/>
                    </a:lnTo>
                    <a:lnTo>
                      <a:pt x="390293" y="126664"/>
                    </a:lnTo>
                    <a:lnTo>
                      <a:pt x="577302" y="0"/>
                    </a:lnTo>
                    <a:lnTo>
                      <a:pt x="583581" y="312517"/>
                    </a:lnTo>
                    <a:close/>
                  </a:path>
                </a:pathLst>
              </a:custGeom>
              <a:solidFill>
                <a:srgbClr val="0070C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404" name="Line 12"/>
              <p:cNvSpPr>
                <a:spLocks noChangeShapeType="1"/>
              </p:cNvSpPr>
              <p:nvPr/>
            </p:nvSpPr>
            <p:spPr bwMode="auto">
              <a:xfrm>
                <a:off x="1976352" y="3697931"/>
                <a:ext cx="1587" cy="13085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Freeform 14"/>
              <p:cNvSpPr>
                <a:spLocks/>
              </p:cNvSpPr>
              <p:nvPr/>
            </p:nvSpPr>
            <p:spPr bwMode="auto">
              <a:xfrm>
                <a:off x="1976352" y="3674110"/>
                <a:ext cx="1384057" cy="1330762"/>
              </a:xfrm>
              <a:custGeom>
                <a:avLst/>
                <a:gdLst>
                  <a:gd name="T0" fmla="*/ 2147483647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0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872" y="838"/>
                    </a:moveTo>
                    <a:lnTo>
                      <a:pt x="780" y="828"/>
                    </a:lnTo>
                    <a:lnTo>
                      <a:pt x="733" y="818"/>
                    </a:lnTo>
                    <a:lnTo>
                      <a:pt x="688" y="805"/>
                    </a:lnTo>
                    <a:lnTo>
                      <a:pt x="642" y="786"/>
                    </a:lnTo>
                    <a:lnTo>
                      <a:pt x="596" y="759"/>
                    </a:lnTo>
                    <a:lnTo>
                      <a:pt x="550" y="726"/>
                    </a:lnTo>
                    <a:lnTo>
                      <a:pt x="458" y="628"/>
                    </a:lnTo>
                    <a:lnTo>
                      <a:pt x="367" y="491"/>
                    </a:lnTo>
                    <a:lnTo>
                      <a:pt x="276" y="328"/>
                    </a:lnTo>
                    <a:lnTo>
                      <a:pt x="229" y="244"/>
                    </a:lnTo>
                    <a:lnTo>
                      <a:pt x="183" y="165"/>
                    </a:lnTo>
                    <a:lnTo>
                      <a:pt x="137" y="98"/>
                    </a:lnTo>
                    <a:lnTo>
                      <a:pt x="92" y="46"/>
                    </a:lnTo>
                    <a:lnTo>
                      <a:pt x="45" y="12"/>
                    </a:lnTo>
                    <a:lnTo>
                      <a:pt x="0"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06" name="Freeform 15"/>
              <p:cNvSpPr>
                <a:spLocks/>
              </p:cNvSpPr>
              <p:nvPr/>
            </p:nvSpPr>
            <p:spPr bwMode="auto">
              <a:xfrm>
                <a:off x="592295" y="3674110"/>
                <a:ext cx="1384057" cy="1330762"/>
              </a:xfrm>
              <a:custGeom>
                <a:avLst/>
                <a:gdLst>
                  <a:gd name="T0" fmla="*/ 0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2147483647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0" y="838"/>
                    </a:moveTo>
                    <a:lnTo>
                      <a:pt x="92" y="828"/>
                    </a:lnTo>
                    <a:lnTo>
                      <a:pt x="138" y="818"/>
                    </a:lnTo>
                    <a:lnTo>
                      <a:pt x="183" y="805"/>
                    </a:lnTo>
                    <a:lnTo>
                      <a:pt x="229" y="786"/>
                    </a:lnTo>
                    <a:lnTo>
                      <a:pt x="276" y="759"/>
                    </a:lnTo>
                    <a:lnTo>
                      <a:pt x="321" y="726"/>
                    </a:lnTo>
                    <a:lnTo>
                      <a:pt x="413" y="628"/>
                    </a:lnTo>
                    <a:lnTo>
                      <a:pt x="505" y="491"/>
                    </a:lnTo>
                    <a:lnTo>
                      <a:pt x="597" y="328"/>
                    </a:lnTo>
                    <a:lnTo>
                      <a:pt x="642" y="244"/>
                    </a:lnTo>
                    <a:lnTo>
                      <a:pt x="688" y="165"/>
                    </a:lnTo>
                    <a:lnTo>
                      <a:pt x="734" y="98"/>
                    </a:lnTo>
                    <a:lnTo>
                      <a:pt x="780" y="46"/>
                    </a:lnTo>
                    <a:lnTo>
                      <a:pt x="826" y="12"/>
                    </a:lnTo>
                    <a:lnTo>
                      <a:pt x="872"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Rectangle 37"/>
              <p:cNvSpPr>
                <a:spLocks noChangeArrowheads="1"/>
              </p:cNvSpPr>
              <p:nvPr/>
            </p:nvSpPr>
            <p:spPr bwMode="auto">
              <a:xfrm flipH="1">
                <a:off x="3483584" y="4867745"/>
                <a:ext cx="266726" cy="304758"/>
              </a:xfrm>
              <a:prstGeom prst="rect">
                <a:avLst/>
              </a:prstGeom>
              <a:noFill/>
              <a:ln w="9525">
                <a:noFill/>
                <a:miter lim="800000"/>
                <a:headEnd/>
                <a:tailEnd/>
              </a:ln>
            </p:spPr>
            <p:txBody>
              <a:bodyPr lIns="0" tIns="0" rIns="0" bIns="0">
                <a:spAutoFit/>
              </a:bodyPr>
              <a:lstStyle/>
              <a:p>
                <a:pPr>
                  <a:defRPr/>
                </a:pPr>
                <a:r>
                  <a:rPr lang="en-US" sz="2000" i="1" dirty="0">
                    <a:latin typeface="+mn-lt"/>
                  </a:rPr>
                  <a:t>t</a:t>
                </a:r>
              </a:p>
            </p:txBody>
          </p:sp>
          <p:sp>
            <p:nvSpPr>
              <p:cNvPr id="72" name="Rectangle 38"/>
              <p:cNvSpPr>
                <a:spLocks noChangeArrowheads="1"/>
              </p:cNvSpPr>
              <p:nvPr/>
            </p:nvSpPr>
            <p:spPr bwMode="auto">
              <a:xfrm>
                <a:off x="1880050" y="4997902"/>
                <a:ext cx="152415" cy="365075"/>
              </a:xfrm>
              <a:prstGeom prst="rect">
                <a:avLst/>
              </a:prstGeom>
              <a:noFill/>
              <a:ln w="9525">
                <a:noFill/>
                <a:miter lim="800000"/>
                <a:headEnd/>
                <a:tailEnd/>
              </a:ln>
            </p:spPr>
            <p:txBody>
              <a:bodyPr wrap="none" lIns="0" tIns="0" rIns="0" bIns="0">
                <a:spAutoFit/>
              </a:bodyPr>
              <a:lstStyle/>
              <a:p>
                <a:pPr>
                  <a:defRPr/>
                </a:pPr>
                <a:r>
                  <a:rPr lang="en-US" sz="2400" dirty="0">
                    <a:latin typeface="+mn-lt"/>
                  </a:rPr>
                  <a:t>0</a:t>
                </a:r>
              </a:p>
            </p:txBody>
          </p:sp>
          <p:cxnSp>
            <p:nvCxnSpPr>
              <p:cNvPr id="74" name="Straight Connector 73"/>
              <p:cNvCxnSpPr/>
              <p:nvPr/>
            </p:nvCxnSpPr>
            <p:spPr bwMode="auto">
              <a:xfrm>
                <a:off x="528955" y="5012187"/>
                <a:ext cx="289112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39"/>
              <p:cNvSpPr>
                <a:spLocks noChangeArrowheads="1"/>
              </p:cNvSpPr>
              <p:nvPr/>
            </p:nvSpPr>
            <p:spPr bwMode="auto">
              <a:xfrm>
                <a:off x="2456370" y="4997902"/>
                <a:ext cx="685868" cy="365075"/>
              </a:xfrm>
              <a:prstGeom prst="rect">
                <a:avLst/>
              </a:prstGeom>
              <a:noFill/>
              <a:ln w="9525">
                <a:noFill/>
                <a:miter lim="800000"/>
                <a:headEnd/>
                <a:tailEnd/>
              </a:ln>
            </p:spPr>
            <p:txBody>
              <a:bodyPr wrap="none" lIns="0" tIns="0" rIns="0" bIns="0">
                <a:spAutoFit/>
              </a:bodyPr>
              <a:lstStyle/>
              <a:p>
                <a:pPr>
                  <a:defRPr/>
                </a:pPr>
                <a:r>
                  <a:rPr lang="en-US" sz="2400" dirty="0">
                    <a:latin typeface="+mn-lt"/>
                  </a:rPr>
                  <a:t>1.701</a:t>
                </a:r>
              </a:p>
            </p:txBody>
          </p:sp>
          <p:sp>
            <p:nvSpPr>
              <p:cNvPr id="79" name="TextBox 78"/>
              <p:cNvSpPr txBox="1"/>
              <p:nvPr/>
            </p:nvSpPr>
            <p:spPr>
              <a:xfrm>
                <a:off x="2713571" y="4282038"/>
                <a:ext cx="958945" cy="457137"/>
              </a:xfrm>
              <a:prstGeom prst="rect">
                <a:avLst/>
              </a:prstGeom>
              <a:noFill/>
            </p:spPr>
            <p:txBody>
              <a:bodyPr>
                <a:spAutoFit/>
              </a:bodyPr>
              <a:lstStyle/>
              <a:p>
                <a:pPr>
                  <a:defRPr/>
                </a:pPr>
                <a:r>
                  <a:rPr lang="en-US" sz="2400" dirty="0">
                    <a:latin typeface="+mn-lt"/>
                  </a:rPr>
                  <a:t>0.05</a:t>
                </a:r>
              </a:p>
            </p:txBody>
          </p:sp>
          <p:cxnSp>
            <p:nvCxnSpPr>
              <p:cNvPr id="80" name="Straight Connector 79"/>
              <p:cNvCxnSpPr/>
              <p:nvPr/>
            </p:nvCxnSpPr>
            <p:spPr>
              <a:xfrm flipH="1">
                <a:off x="2804067" y="4662986"/>
                <a:ext cx="304830" cy="260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0" name="Straight Connector 29"/>
            <p:cNvCxnSpPr/>
            <p:nvPr/>
          </p:nvCxnSpPr>
          <p:spPr>
            <a:xfrm rot="5400000">
              <a:off x="2673351" y="5259386"/>
              <a:ext cx="328612"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95FD0EC-4133-47B1-A06F-024CCFFA6064}" type="slidenum">
              <a:rPr lang="en-US" sz="1200"/>
              <a:pPr algn="r" eaLnBrk="1" hangingPunct="1"/>
              <a:t>36</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4" fill="hold" nodeType="afterEffect">
                                  <p:stCondLst>
                                    <p:cond delay="0"/>
                                  </p:stCondLst>
                                  <p:childTnLst>
                                    <p:set>
                                      <p:cBhvr>
                                        <p:cTn id="9" dur="1" fill="hold">
                                          <p:stCondLst>
                                            <p:cond delay="0"/>
                                          </p:stCondLst>
                                        </p:cTn>
                                        <p:tgtEl>
                                          <p:spTgt spid="84"/>
                                        </p:tgtEl>
                                        <p:attrNameLst>
                                          <p:attrName>style.visibility</p:attrName>
                                        </p:attrNameLst>
                                      </p:cBhvr>
                                      <p:to>
                                        <p:strVal val="visible"/>
                                      </p:to>
                                    </p:set>
                                    <p:animEffect transition="in" filter="wipe(down)">
                                      <p:cBhvr>
                                        <p:cTn id="10" dur="500"/>
                                        <p:tgtEl>
                                          <p:spTgt spid="8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8" grpId="0" autoUpdateAnimBg="0"/>
      <p:bldP spid="8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smtClean="0"/>
              <a:t>Section 8.2 Summary</a:t>
            </a:r>
          </a:p>
        </p:txBody>
      </p:sp>
      <p:sp>
        <p:nvSpPr>
          <p:cNvPr id="64515" name="Content Placeholder 2"/>
          <p:cNvSpPr>
            <a:spLocks noGrp="1"/>
          </p:cNvSpPr>
          <p:nvPr>
            <p:ph idx="1"/>
          </p:nvPr>
        </p:nvSpPr>
        <p:spPr/>
        <p:txBody>
          <a:bodyPr/>
          <a:lstStyle/>
          <a:p>
            <a:pPr eaLnBrk="1" hangingPunct="1"/>
            <a:r>
              <a:rPr lang="en-US" dirty="0" smtClean="0"/>
              <a:t>Performed a </a:t>
            </a:r>
            <a:r>
              <a:rPr lang="en-US" i="1" dirty="0" smtClean="0"/>
              <a:t>t</a:t>
            </a:r>
            <a:r>
              <a:rPr lang="en-US" dirty="0" smtClean="0"/>
              <a:t>-test for the difference between two means </a:t>
            </a:r>
            <a:r>
              <a:rPr lang="el-GR" dirty="0" smtClean="0"/>
              <a:t>μ</a:t>
            </a:r>
            <a:r>
              <a:rPr lang="en-US" baseline="-25000" dirty="0" smtClean="0"/>
              <a:t>1</a:t>
            </a:r>
            <a:r>
              <a:rPr lang="en-US" dirty="0" smtClean="0"/>
              <a:t> and </a:t>
            </a:r>
            <a:r>
              <a:rPr lang="el-GR" dirty="0" smtClean="0"/>
              <a:t>μ</a:t>
            </a:r>
            <a:r>
              <a:rPr lang="en-US" baseline="-25000" dirty="0" smtClean="0"/>
              <a:t>2</a:t>
            </a:r>
            <a:r>
              <a:rPr lang="en-US" dirty="0" smtClean="0"/>
              <a:t> using small independent samples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sz="3200" dirty="0" smtClean="0">
                <a:solidFill>
                  <a:schemeClr val="folHlink"/>
                </a:solidFill>
              </a:rPr>
              <a:t>Homework: Page 446: </a:t>
            </a:r>
            <a:r>
              <a:rPr lang="en-US" sz="3200" dirty="0" smtClean="0">
                <a:solidFill>
                  <a:schemeClr val="folHlink"/>
                </a:solidFill>
              </a:rPr>
              <a:t>10-18 </a:t>
            </a:r>
            <a:r>
              <a:rPr lang="en-US" sz="3200" dirty="0" smtClean="0">
                <a:solidFill>
                  <a:schemeClr val="folHlink"/>
                </a:solidFill>
              </a:rPr>
              <a:t>even</a:t>
            </a:r>
          </a:p>
          <a:p>
            <a:pPr eaLnBrk="1" hangingPunct="1"/>
            <a:endParaRPr lang="en-US" dirty="0" smtClean="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8ECDC6F6-A84A-4220-B5FB-1DE1578BB3A9}" type="slidenum">
              <a:rPr lang="en-US" sz="1200"/>
              <a:pPr algn="r" eaLnBrk="1" hangingPunct="1"/>
              <a:t>37</a:t>
            </a:fld>
            <a:r>
              <a:rPr lang="en-US" sz="1200"/>
              <a:t> of 70</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ctrTitle"/>
          </p:nvPr>
        </p:nvSpPr>
        <p:spPr/>
        <p:txBody>
          <a:bodyPr/>
          <a:lstStyle/>
          <a:p>
            <a:r>
              <a:rPr lang="en-US" smtClean="0"/>
              <a:t>Section 8.3</a:t>
            </a:r>
          </a:p>
        </p:txBody>
      </p:sp>
      <p:sp>
        <p:nvSpPr>
          <p:cNvPr id="3" name="Subtitle 2"/>
          <p:cNvSpPr>
            <a:spLocks noGrp="1"/>
          </p:cNvSpPr>
          <p:nvPr>
            <p:ph type="subTitle" idx="1"/>
          </p:nvPr>
        </p:nvSpPr>
        <p:spPr/>
        <p:txBody>
          <a:bodyPr/>
          <a:lstStyle/>
          <a:p>
            <a:pPr>
              <a:defRPr/>
            </a:pPr>
            <a:r>
              <a:rPr lang="en-US" altLang="en-US" dirty="0" smtClean="0"/>
              <a:t>Testing the Difference Between Means (Dependent Samples)</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02E0FEA-11A2-4FA8-A7DE-DDA64F1464C3}" type="slidenum">
              <a:rPr lang="en-US" sz="1200"/>
              <a:pPr algn="r" eaLnBrk="1" hangingPunct="1"/>
              <a:t>38</a:t>
            </a:fld>
            <a:r>
              <a:rPr lang="en-US" sz="1200"/>
              <a:t> of 70</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smtClean="0"/>
              <a:t>Section 8.3 Objectives</a:t>
            </a:r>
          </a:p>
        </p:txBody>
      </p:sp>
      <p:sp>
        <p:nvSpPr>
          <p:cNvPr id="66563" name="Content Placeholder 2"/>
          <p:cNvSpPr>
            <a:spLocks noGrp="1"/>
          </p:cNvSpPr>
          <p:nvPr>
            <p:ph idx="1"/>
          </p:nvPr>
        </p:nvSpPr>
        <p:spPr/>
        <p:txBody>
          <a:bodyPr/>
          <a:lstStyle/>
          <a:p>
            <a:pPr eaLnBrk="1" hangingPunct="1"/>
            <a:r>
              <a:rPr lang="en-US" smtClean="0"/>
              <a:t>Perform a </a:t>
            </a:r>
            <a:r>
              <a:rPr lang="en-US" i="1" smtClean="0"/>
              <a:t>t</a:t>
            </a:r>
            <a:r>
              <a:rPr lang="en-US" smtClean="0"/>
              <a:t>-test to test the mean of the difference for a population of paired data</a:t>
            </a:r>
          </a:p>
          <a:p>
            <a:pPr eaLnBrk="1" hangingPunct="1"/>
            <a:endParaRPr lang="en-US" smtClean="0"/>
          </a:p>
          <a:p>
            <a:pPr eaLnBrk="1" hangingPunct="1"/>
            <a:endParaRPr lang="en-US" smtClean="0"/>
          </a:p>
          <a:p>
            <a:pPr eaLnBrk="1" hangingPunct="1"/>
            <a:endParaRPr lang="en-US" smtClean="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9324900-1121-4C4D-AFF2-BAF26ACA3FF2}" type="slidenum">
              <a:rPr lang="en-US" sz="1200"/>
              <a:pPr algn="r" eaLnBrk="1" hangingPunct="1"/>
              <a:t>39</a:t>
            </a:fld>
            <a:r>
              <a:rPr lang="en-US" sz="1200"/>
              <a:t> of 70</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t>Section 8.1 Objectives</a:t>
            </a:r>
          </a:p>
        </p:txBody>
      </p:sp>
      <p:sp>
        <p:nvSpPr>
          <p:cNvPr id="47107" name="Content Placeholder 2"/>
          <p:cNvSpPr>
            <a:spLocks noGrp="1"/>
          </p:cNvSpPr>
          <p:nvPr>
            <p:ph idx="1"/>
          </p:nvPr>
        </p:nvSpPr>
        <p:spPr/>
        <p:txBody>
          <a:bodyPr/>
          <a:lstStyle/>
          <a:p>
            <a:pPr eaLnBrk="1" hangingPunct="1"/>
            <a:r>
              <a:rPr lang="en-US" smtClean="0"/>
              <a:t>Determine whether two samples are independent or dependent</a:t>
            </a:r>
          </a:p>
          <a:p>
            <a:pPr eaLnBrk="1" hangingPunct="1"/>
            <a:r>
              <a:rPr lang="en-US" smtClean="0"/>
              <a:t>Perform a two-sample </a:t>
            </a:r>
            <a:r>
              <a:rPr lang="en-US" i="1" smtClean="0"/>
              <a:t>z</a:t>
            </a:r>
            <a:r>
              <a:rPr lang="en-US" smtClean="0"/>
              <a:t>-test for the difference between two means </a:t>
            </a:r>
            <a:r>
              <a:rPr lang="el-GR" smtClean="0"/>
              <a:t>μ</a:t>
            </a:r>
            <a:r>
              <a:rPr lang="en-US" baseline="-25000" smtClean="0"/>
              <a:t>1</a:t>
            </a:r>
            <a:r>
              <a:rPr lang="en-US" smtClean="0"/>
              <a:t> and </a:t>
            </a:r>
            <a:r>
              <a:rPr lang="el-GR" smtClean="0"/>
              <a:t>μ</a:t>
            </a:r>
            <a:r>
              <a:rPr lang="en-US" baseline="-25000" smtClean="0"/>
              <a:t>2</a:t>
            </a:r>
            <a:r>
              <a:rPr lang="en-US" smtClean="0"/>
              <a:t> using large independent samples</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816E9DF6-AE67-46F7-809D-E5E910446016}" type="slidenum">
              <a:rPr lang="en-US" sz="1200"/>
              <a:pPr algn="r" eaLnBrk="1" hangingPunct="1"/>
              <a:t>4</a:t>
            </a:fld>
            <a:r>
              <a:rPr lang="en-US" sz="1200"/>
              <a:t> of 70</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extBox 6"/>
          <p:cNvSpPr txBox="1"/>
          <p:nvPr/>
        </p:nvSpPr>
        <p:spPr>
          <a:xfrm>
            <a:off x="457200" y="3730625"/>
            <a:ext cx="8323263" cy="946150"/>
          </a:xfrm>
          <a:prstGeom prst="rect">
            <a:avLst/>
          </a:prstGeom>
          <a:noFill/>
        </p:spPr>
        <p:txBody>
          <a:bodyPr>
            <a:spAutoFit/>
          </a:bodyPr>
          <a:lstStyle/>
          <a:p>
            <a:pPr marL="347663" indent="-347663">
              <a:buClr>
                <a:schemeClr val="accent1"/>
              </a:buClr>
              <a:buFont typeface="Arial" pitchFamily="34" charset="0"/>
              <a:buChar char="•"/>
              <a:defRPr/>
            </a:pPr>
            <a:r>
              <a:rPr lang="en-US" sz="2800" dirty="0">
                <a:solidFill>
                  <a:prstClr val="black"/>
                </a:solidFill>
                <a:latin typeface="Times New Roman" pitchFamily="18" charset="0"/>
                <a:cs typeface="Times New Roman" pitchFamily="18" charset="0"/>
              </a:rPr>
              <a:t>The test statistic is the mean     of these differences.</a:t>
            </a:r>
          </a:p>
          <a:p>
            <a:pPr marL="804863" lvl="1" indent="-347663">
              <a:buClr>
                <a:schemeClr val="accent1"/>
              </a:buClr>
              <a:buFont typeface="Wingdings" pitchFamily="2" charset="2"/>
              <a:buChar char="§"/>
              <a:defRPr/>
            </a:pPr>
            <a:r>
              <a:rPr lang="en-US" sz="2800" dirty="0">
                <a:solidFill>
                  <a:prstClr val="black"/>
                </a:solidFill>
                <a:latin typeface="Times New Roman" pitchFamily="18" charset="0"/>
                <a:cs typeface="Times New Roman" pitchFamily="18" charset="0"/>
              </a:rPr>
              <a:t> </a:t>
            </a:r>
            <a:endParaRPr lang="en-US" sz="2800" dirty="0">
              <a:latin typeface="+mn-lt"/>
            </a:endParaRPr>
          </a:p>
        </p:txBody>
      </p:sp>
      <p:sp>
        <p:nvSpPr>
          <p:cNvPr id="17413" name="Rectangle 2"/>
          <p:cNvSpPr>
            <a:spLocks noGrp="1" noChangeArrowheads="1"/>
          </p:cNvSpPr>
          <p:nvPr>
            <p:ph type="title"/>
          </p:nvPr>
        </p:nvSpPr>
        <p:spPr>
          <a:noFill/>
        </p:spPr>
        <p:txBody>
          <a:bodyPr/>
          <a:lstStyle/>
          <a:p>
            <a:pPr eaLnBrk="1" hangingPunct="1"/>
            <a:r>
              <a:rPr lang="en-US" i="1" smtClean="0"/>
              <a:t>t</a:t>
            </a:r>
            <a:r>
              <a:rPr lang="en-US" smtClean="0">
                <a:latin typeface="Times New Roman" pitchFamily="18" charset="0"/>
              </a:rPr>
              <a:t>-</a:t>
            </a:r>
            <a:r>
              <a:rPr lang="en-US" smtClean="0"/>
              <a:t>Test for the Difference Between Means</a:t>
            </a:r>
          </a:p>
        </p:txBody>
      </p:sp>
      <p:sp>
        <p:nvSpPr>
          <p:cNvPr id="17414" name="Content Placeholder 11"/>
          <p:cNvSpPr>
            <a:spLocks noGrp="1"/>
          </p:cNvSpPr>
          <p:nvPr>
            <p:ph idx="1"/>
          </p:nvPr>
        </p:nvSpPr>
        <p:spPr/>
        <p:txBody>
          <a:bodyPr/>
          <a:lstStyle/>
          <a:p>
            <a:r>
              <a:rPr lang="en-US" smtClean="0"/>
              <a:t>To perform a two-sample hypothesis test with dependent samples, the difference between each data pair is first found:</a:t>
            </a:r>
          </a:p>
          <a:p>
            <a:pPr lvl="1"/>
            <a:r>
              <a:rPr lang="en-US" i="1" smtClean="0"/>
              <a:t>d = x</a:t>
            </a:r>
            <a:r>
              <a:rPr lang="en-US" baseline="-25000" smtClean="0"/>
              <a:t>1</a:t>
            </a:r>
            <a:r>
              <a:rPr lang="en-US" smtClean="0"/>
              <a:t> – </a:t>
            </a:r>
            <a:r>
              <a:rPr lang="en-US" i="1" smtClean="0"/>
              <a:t>x</a:t>
            </a:r>
            <a:r>
              <a:rPr lang="en-US" baseline="-25000" smtClean="0"/>
              <a:t>2</a:t>
            </a:r>
            <a:r>
              <a:rPr lang="en-US" smtClean="0"/>
              <a:t>  </a:t>
            </a:r>
            <a:r>
              <a:rPr lang="en-US" sz="2400" smtClean="0">
                <a:solidFill>
                  <a:schemeClr val="accent2"/>
                </a:solidFill>
              </a:rPr>
              <a:t>Difference between entries for a data pair</a:t>
            </a:r>
          </a:p>
          <a:p>
            <a:pPr>
              <a:buFont typeface="Arial" charset="0"/>
              <a:buNone/>
            </a:pPr>
            <a:endParaRPr lang="en-US" smtClean="0"/>
          </a:p>
        </p:txBody>
      </p:sp>
      <p:graphicFrame>
        <p:nvGraphicFramePr>
          <p:cNvPr id="17410" name="Object 10"/>
          <p:cNvGraphicFramePr>
            <a:graphicFrameLocks noChangeAspect="1"/>
          </p:cNvGraphicFramePr>
          <p:nvPr/>
        </p:nvGraphicFramePr>
        <p:xfrm>
          <a:off x="4981575" y="3760788"/>
          <a:ext cx="311150" cy="407987"/>
        </p:xfrm>
        <a:graphic>
          <a:graphicData uri="http://schemas.openxmlformats.org/presentationml/2006/ole">
            <mc:AlternateContent xmlns:mc="http://schemas.openxmlformats.org/markup-compatibility/2006">
              <mc:Choice xmlns:v="urn:schemas-microsoft-com:vml" Requires="v">
                <p:oleObj spid="_x0000_s17423" name="Equation" r:id="rId3" imgW="241200" imgH="317160" progId="Equation.DSMT4">
                  <p:embed/>
                </p:oleObj>
              </mc:Choice>
              <mc:Fallback>
                <p:oleObj name="Equation" r:id="rId3" imgW="241200" imgH="317160"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1575" y="3760788"/>
                        <a:ext cx="311150" cy="407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1" name="Object 14"/>
          <p:cNvGraphicFramePr>
            <a:graphicFrameLocks noChangeAspect="1"/>
          </p:cNvGraphicFramePr>
          <p:nvPr/>
        </p:nvGraphicFramePr>
        <p:xfrm>
          <a:off x="1401763" y="4252913"/>
          <a:ext cx="1016000" cy="622300"/>
        </p:xfrm>
        <a:graphic>
          <a:graphicData uri="http://schemas.openxmlformats.org/presentationml/2006/ole">
            <mc:AlternateContent xmlns:mc="http://schemas.openxmlformats.org/markup-compatibility/2006">
              <mc:Choice xmlns:v="urn:schemas-microsoft-com:vml" Requires="v">
                <p:oleObj spid="_x0000_s17424" name="Equation" r:id="rId5" imgW="1015920" imgH="622080" progId="Equation.DSMT4">
                  <p:embed/>
                </p:oleObj>
              </mc:Choice>
              <mc:Fallback>
                <p:oleObj name="Equation" r:id="rId5" imgW="1015920" imgH="622080"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1763" y="4252913"/>
                        <a:ext cx="1016000"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5"/>
          <p:cNvSpPr>
            <a:spLocks noChangeArrowheads="1"/>
          </p:cNvSpPr>
          <p:nvPr/>
        </p:nvSpPr>
        <p:spPr bwMode="auto">
          <a:xfrm>
            <a:off x="2727325" y="4178300"/>
            <a:ext cx="53800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sz="2400">
                <a:solidFill>
                  <a:schemeClr val="accent2"/>
                </a:solidFill>
                <a:latin typeface="Times New Roman" pitchFamily="18" charset="0"/>
              </a:rPr>
              <a:t>Mean of the differences between paired data entries in the dependent samples</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0A02C80-BE4D-4F54-875B-AA908BD17DCC}" type="slidenum">
              <a:rPr lang="en-US" sz="1200"/>
              <a:pPr algn="r" eaLnBrk="1" hangingPunct="1"/>
              <a:t>40</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noFill/>
        </p:spPr>
        <p:txBody>
          <a:bodyPr/>
          <a:lstStyle/>
          <a:p>
            <a:pPr eaLnBrk="1" hangingPunct="1"/>
            <a:r>
              <a:rPr lang="en-US" i="1" smtClean="0"/>
              <a:t>t</a:t>
            </a:r>
            <a:r>
              <a:rPr lang="en-US" smtClean="0">
                <a:latin typeface="Times New Roman" pitchFamily="18" charset="0"/>
              </a:rPr>
              <a:t>-</a:t>
            </a:r>
            <a:r>
              <a:rPr lang="en-US" smtClean="0"/>
              <a:t>Test for the Difference Between Means</a:t>
            </a:r>
          </a:p>
        </p:txBody>
      </p:sp>
      <p:sp>
        <p:nvSpPr>
          <p:cNvPr id="18" name="Content Placeholder 17"/>
          <p:cNvSpPr>
            <a:spLocks noGrp="1"/>
          </p:cNvSpPr>
          <p:nvPr>
            <p:ph idx="1"/>
          </p:nvPr>
        </p:nvSpPr>
        <p:spPr/>
        <p:txBody>
          <a:bodyPr/>
          <a:lstStyle/>
          <a:p>
            <a:pPr>
              <a:buFont typeface="Arial" charset="0"/>
              <a:buNone/>
              <a:defRPr/>
            </a:pPr>
            <a:r>
              <a:rPr lang="en-US" dirty="0" smtClean="0"/>
              <a:t>Three conditions are required to conduct the test.</a:t>
            </a:r>
          </a:p>
          <a:p>
            <a:pPr marL="514350" indent="-514350">
              <a:buFont typeface="+mj-lt"/>
              <a:buAutoNum type="arabicPeriod"/>
              <a:defRPr/>
            </a:pPr>
            <a:r>
              <a:rPr lang="en-US" dirty="0" smtClean="0"/>
              <a:t>The samples must be randomly selected.</a:t>
            </a:r>
          </a:p>
          <a:p>
            <a:pPr marL="514350" indent="-514350">
              <a:buFont typeface="+mj-lt"/>
              <a:buAutoNum type="arabicPeriod"/>
              <a:defRPr/>
            </a:pPr>
            <a:r>
              <a:rPr lang="en-US" dirty="0" smtClean="0"/>
              <a:t>The samples must be dependent (paired).</a:t>
            </a:r>
          </a:p>
          <a:p>
            <a:pPr marL="514350" indent="-514350">
              <a:buFont typeface="+mj-lt"/>
              <a:buAutoNum type="arabicPeriod"/>
              <a:defRPr/>
            </a:pPr>
            <a:r>
              <a:rPr lang="en-US" dirty="0" smtClean="0"/>
              <a:t>Both populations must be normally distributed.</a:t>
            </a:r>
          </a:p>
          <a:p>
            <a:pPr marL="0" indent="0">
              <a:buFont typeface="Arial" charset="0"/>
              <a:buNone/>
              <a:defRPr/>
            </a:pPr>
            <a:r>
              <a:rPr lang="en-US" dirty="0" smtClean="0"/>
              <a:t>If these conditions are met, then the sampling distribution for     is approximated by a </a:t>
            </a:r>
            <a:r>
              <a:rPr lang="en-US" i="1" dirty="0" smtClean="0"/>
              <a:t>t</a:t>
            </a:r>
            <a:r>
              <a:rPr lang="en-US" dirty="0" smtClean="0"/>
              <a:t>-distribution with </a:t>
            </a:r>
            <a:r>
              <a:rPr lang="en-US" i="1" dirty="0" smtClean="0"/>
              <a:t>n</a:t>
            </a:r>
            <a:r>
              <a:rPr lang="en-US" dirty="0" smtClean="0"/>
              <a:t> – 1 degrees of freedom, where </a:t>
            </a:r>
            <a:r>
              <a:rPr lang="en-US" i="1" dirty="0" smtClean="0"/>
              <a:t>n</a:t>
            </a:r>
            <a:r>
              <a:rPr lang="en-US" dirty="0" smtClean="0"/>
              <a:t> is the number of data pairs.</a:t>
            </a:r>
          </a:p>
        </p:txBody>
      </p:sp>
      <p:graphicFrame>
        <p:nvGraphicFramePr>
          <p:cNvPr id="18434" name="Object 12"/>
          <p:cNvGraphicFramePr>
            <a:graphicFrameLocks noChangeAspect="1"/>
          </p:cNvGraphicFramePr>
          <p:nvPr/>
        </p:nvGraphicFramePr>
        <p:xfrm>
          <a:off x="3084513" y="4157663"/>
          <a:ext cx="276225" cy="363537"/>
        </p:xfrm>
        <a:graphic>
          <a:graphicData uri="http://schemas.openxmlformats.org/presentationml/2006/ole">
            <mc:AlternateContent xmlns:mc="http://schemas.openxmlformats.org/markup-compatibility/2006">
              <mc:Choice xmlns:v="urn:schemas-microsoft-com:vml" Requires="v">
                <p:oleObj spid="_x0000_s18457" name="Equation" r:id="rId3" imgW="241200" imgH="317160" progId="Equation.DSMT4">
                  <p:embed/>
                </p:oleObj>
              </mc:Choice>
              <mc:Fallback>
                <p:oleObj name="Equation" r:id="rId3" imgW="241200" imgH="317160" progId="Equation.DSMT4">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4513" y="4157663"/>
                        <a:ext cx="27622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8" name="Rectangle 44"/>
          <p:cNvSpPr>
            <a:spLocks noChangeArrowheads="1"/>
          </p:cNvSpPr>
          <p:nvPr/>
        </p:nvSpPr>
        <p:spPr bwMode="auto">
          <a:xfrm>
            <a:off x="396875" y="1354138"/>
            <a:ext cx="84740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endParaRPr lang="en-US">
              <a:latin typeface="Times New Roman" pitchFamily="18" charset="0"/>
            </a:endParaRPr>
          </a:p>
        </p:txBody>
      </p:sp>
      <p:grpSp>
        <p:nvGrpSpPr>
          <p:cNvPr id="2" name="Group 16"/>
          <p:cNvGrpSpPr>
            <a:grpSpLocks/>
          </p:cNvGrpSpPr>
          <p:nvPr/>
        </p:nvGrpSpPr>
        <p:grpSpPr bwMode="auto">
          <a:xfrm>
            <a:off x="2022475" y="5029200"/>
            <a:ext cx="4421188" cy="1357313"/>
            <a:chOff x="2022475" y="5029200"/>
            <a:chExt cx="4421188" cy="1357313"/>
          </a:xfrm>
        </p:grpSpPr>
        <p:sp>
          <p:nvSpPr>
            <p:cNvPr id="16" name="Freeform 15"/>
            <p:cNvSpPr/>
            <p:nvPr/>
          </p:nvSpPr>
          <p:spPr>
            <a:xfrm>
              <a:off x="2185988" y="5778500"/>
              <a:ext cx="1090612" cy="368300"/>
            </a:xfrm>
            <a:custGeom>
              <a:avLst/>
              <a:gdLst>
                <a:gd name="connsiteX0" fmla="*/ 1087762 w 1091161"/>
                <a:gd name="connsiteY0" fmla="*/ 289617 h 368962"/>
                <a:gd name="connsiteX1" fmla="*/ 0 w 1091161"/>
                <a:gd name="connsiteY1" fmla="*/ 286218 h 368962"/>
                <a:gd name="connsiteX2" fmla="*/ 0 w 1091161"/>
                <a:gd name="connsiteY2" fmla="*/ 286218 h 368962"/>
                <a:gd name="connsiteX3" fmla="*/ 275340 w 1091161"/>
                <a:gd name="connsiteY3" fmla="*/ 259024 h 368962"/>
                <a:gd name="connsiteX4" fmla="*/ 574474 w 1091161"/>
                <a:gd name="connsiteY4" fmla="*/ 221632 h 368962"/>
                <a:gd name="connsiteX5" fmla="*/ 829419 w 1091161"/>
                <a:gd name="connsiteY5" fmla="*/ 146848 h 368962"/>
                <a:gd name="connsiteX6" fmla="*/ 1033374 w 1091161"/>
                <a:gd name="connsiteY6" fmla="*/ 58467 h 368962"/>
                <a:gd name="connsiteX7" fmla="*/ 1084363 w 1091161"/>
                <a:gd name="connsiteY7" fmla="*/ 24475 h 368962"/>
                <a:gd name="connsiteX8" fmla="*/ 1087762 w 1091161"/>
                <a:gd name="connsiteY8" fmla="*/ 289617 h 368962"/>
                <a:gd name="connsiteX0" fmla="*/ 1087762 w 1091161"/>
                <a:gd name="connsiteY0" fmla="*/ 289617 h 368962"/>
                <a:gd name="connsiteX1" fmla="*/ 0 w 1091161"/>
                <a:gd name="connsiteY1" fmla="*/ 286218 h 368962"/>
                <a:gd name="connsiteX2" fmla="*/ 0 w 1091161"/>
                <a:gd name="connsiteY2" fmla="*/ 286218 h 368962"/>
                <a:gd name="connsiteX3" fmla="*/ 275340 w 1091161"/>
                <a:gd name="connsiteY3" fmla="*/ 259024 h 368962"/>
                <a:gd name="connsiteX4" fmla="*/ 574474 w 1091161"/>
                <a:gd name="connsiteY4" fmla="*/ 221632 h 368962"/>
                <a:gd name="connsiteX5" fmla="*/ 829419 w 1091161"/>
                <a:gd name="connsiteY5" fmla="*/ 146848 h 368962"/>
                <a:gd name="connsiteX6" fmla="*/ 1033374 w 1091161"/>
                <a:gd name="connsiteY6" fmla="*/ 58467 h 368962"/>
                <a:gd name="connsiteX7" fmla="*/ 1084363 w 1091161"/>
                <a:gd name="connsiteY7" fmla="*/ 24475 h 368962"/>
                <a:gd name="connsiteX8" fmla="*/ 1087762 w 1091161"/>
                <a:gd name="connsiteY8" fmla="*/ 289617 h 368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1161" h="368962">
                  <a:moveTo>
                    <a:pt x="1087762" y="289617"/>
                  </a:moveTo>
                  <a:lnTo>
                    <a:pt x="0" y="286218"/>
                  </a:lnTo>
                  <a:lnTo>
                    <a:pt x="0" y="286218"/>
                  </a:lnTo>
                  <a:cubicBezTo>
                    <a:pt x="91884" y="278277"/>
                    <a:pt x="142769" y="266270"/>
                    <a:pt x="275340" y="259024"/>
                  </a:cubicBezTo>
                  <a:lnTo>
                    <a:pt x="574474" y="221632"/>
                  </a:lnTo>
                  <a:lnTo>
                    <a:pt x="829419" y="146848"/>
                  </a:lnTo>
                  <a:lnTo>
                    <a:pt x="1033374" y="58467"/>
                  </a:lnTo>
                  <a:cubicBezTo>
                    <a:pt x="1085277" y="20406"/>
                    <a:pt x="1084363" y="0"/>
                    <a:pt x="1084363" y="24475"/>
                  </a:cubicBezTo>
                  <a:cubicBezTo>
                    <a:pt x="1086600" y="110590"/>
                    <a:pt x="1091161" y="368962"/>
                    <a:pt x="1087762" y="289617"/>
                  </a:cubicBezTo>
                  <a:close/>
                </a:path>
              </a:pathLst>
            </a:custGeom>
            <a:solidFill>
              <a:srgbClr val="0070C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Freeform 14"/>
            <p:cNvSpPr/>
            <p:nvPr/>
          </p:nvSpPr>
          <p:spPr>
            <a:xfrm>
              <a:off x="4956175" y="5813425"/>
              <a:ext cx="1069975" cy="254000"/>
            </a:xfrm>
            <a:custGeom>
              <a:avLst/>
              <a:gdLst>
                <a:gd name="connsiteX0" fmla="*/ 0 w 1070766"/>
                <a:gd name="connsiteY0" fmla="*/ 254944 h 254944"/>
                <a:gd name="connsiteX1" fmla="*/ 10198 w 1070766"/>
                <a:gd name="connsiteY1" fmla="*/ 0 h 254944"/>
                <a:gd name="connsiteX2" fmla="*/ 224351 w 1070766"/>
                <a:gd name="connsiteY2" fmla="*/ 112175 h 254944"/>
                <a:gd name="connsiteX3" fmla="*/ 465698 w 1070766"/>
                <a:gd name="connsiteY3" fmla="*/ 176761 h 254944"/>
                <a:gd name="connsiteX4" fmla="*/ 730840 w 1070766"/>
                <a:gd name="connsiteY4" fmla="*/ 220951 h 254944"/>
                <a:gd name="connsiteX5" fmla="*/ 1012978 w 1070766"/>
                <a:gd name="connsiteY5" fmla="*/ 244746 h 254944"/>
                <a:gd name="connsiteX6" fmla="*/ 1070766 w 1070766"/>
                <a:gd name="connsiteY6" fmla="*/ 248145 h 254944"/>
                <a:gd name="connsiteX7" fmla="*/ 1070766 w 1070766"/>
                <a:gd name="connsiteY7" fmla="*/ 254944 h 254944"/>
                <a:gd name="connsiteX8" fmla="*/ 0 w 1070766"/>
                <a:gd name="connsiteY8" fmla="*/ 254944 h 254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0766" h="254944">
                  <a:moveTo>
                    <a:pt x="0" y="254944"/>
                  </a:moveTo>
                  <a:lnTo>
                    <a:pt x="10198" y="0"/>
                  </a:lnTo>
                  <a:lnTo>
                    <a:pt x="224351" y="112175"/>
                  </a:lnTo>
                  <a:lnTo>
                    <a:pt x="465698" y="176761"/>
                  </a:lnTo>
                  <a:lnTo>
                    <a:pt x="730840" y="220951"/>
                  </a:lnTo>
                  <a:lnTo>
                    <a:pt x="1012978" y="244746"/>
                  </a:lnTo>
                  <a:lnTo>
                    <a:pt x="1070766" y="248145"/>
                  </a:lnTo>
                  <a:lnTo>
                    <a:pt x="1070766" y="254944"/>
                  </a:lnTo>
                  <a:lnTo>
                    <a:pt x="0" y="254944"/>
                  </a:lnTo>
                  <a:close/>
                </a:path>
              </a:pathLst>
            </a:custGeom>
            <a:solidFill>
              <a:srgbClr val="0070C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8444" name="Group 50"/>
            <p:cNvGrpSpPr>
              <a:grpSpLocks/>
            </p:cNvGrpSpPr>
            <p:nvPr/>
          </p:nvGrpSpPr>
          <p:grpSpPr bwMode="auto">
            <a:xfrm>
              <a:off x="2022475" y="5029200"/>
              <a:ext cx="4421188" cy="1357313"/>
              <a:chOff x="1274" y="3168"/>
              <a:chExt cx="2785" cy="855"/>
            </a:xfrm>
          </p:grpSpPr>
          <p:pic>
            <p:nvPicPr>
              <p:cNvPr id="18445"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8" y="3168"/>
                <a:ext cx="2444"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6" name="Line 16"/>
              <p:cNvSpPr>
                <a:spLocks noChangeShapeType="1"/>
              </p:cNvSpPr>
              <p:nvPr/>
            </p:nvSpPr>
            <p:spPr bwMode="auto">
              <a:xfrm>
                <a:off x="1274" y="3821"/>
                <a:ext cx="2632"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7" name="Freeform 17"/>
              <p:cNvSpPr>
                <a:spLocks/>
              </p:cNvSpPr>
              <p:nvPr/>
            </p:nvSpPr>
            <p:spPr bwMode="auto">
              <a:xfrm>
                <a:off x="2060" y="3173"/>
                <a:ext cx="1062" cy="646"/>
              </a:xfrm>
              <a:custGeom>
                <a:avLst/>
                <a:gdLst>
                  <a:gd name="T0" fmla="*/ 2 w 1362"/>
                  <a:gd name="T1" fmla="*/ 1 h 1096"/>
                  <a:gd name="T2" fmla="*/ 0 w 1362"/>
                  <a:gd name="T3" fmla="*/ 1 h 1096"/>
                  <a:gd name="T4" fmla="*/ 2 w 1362"/>
                  <a:gd name="T5" fmla="*/ 1 h 1096"/>
                  <a:gd name="T6" fmla="*/ 4 w 1362"/>
                  <a:gd name="T7" fmla="*/ 1 h 1096"/>
                  <a:gd name="T8" fmla="*/ 6 w 1362"/>
                  <a:gd name="T9" fmla="*/ 1 h 1096"/>
                  <a:gd name="T10" fmla="*/ 7 w 1362"/>
                  <a:gd name="T11" fmla="*/ 1 h 1096"/>
                  <a:gd name="T12" fmla="*/ 8 w 1362"/>
                  <a:gd name="T13" fmla="*/ 1 h 1096"/>
                  <a:gd name="T14" fmla="*/ 9 w 1362"/>
                  <a:gd name="T15" fmla="*/ 1 h 1096"/>
                  <a:gd name="T16" fmla="*/ 11 w 1362"/>
                  <a:gd name="T17" fmla="*/ 1 h 1096"/>
                  <a:gd name="T18" fmla="*/ 12 w 1362"/>
                  <a:gd name="T19" fmla="*/ 1 h 1096"/>
                  <a:gd name="T20" fmla="*/ 14 w 1362"/>
                  <a:gd name="T21" fmla="*/ 1 h 1096"/>
                  <a:gd name="T22" fmla="*/ 16 w 1362"/>
                  <a:gd name="T23" fmla="*/ 1 h 1096"/>
                  <a:gd name="T24" fmla="*/ 18 w 1362"/>
                  <a:gd name="T25" fmla="*/ 1 h 1096"/>
                  <a:gd name="T26" fmla="*/ 20 w 1362"/>
                  <a:gd name="T27" fmla="*/ 0 h 1096"/>
                  <a:gd name="T28" fmla="*/ 22 w 1362"/>
                  <a:gd name="T29" fmla="*/ 0 h 1096"/>
                  <a:gd name="T30" fmla="*/ 24 w 1362"/>
                  <a:gd name="T31" fmla="*/ 1 h 1096"/>
                  <a:gd name="T32" fmla="*/ 27 w 1362"/>
                  <a:gd name="T33" fmla="*/ 1 h 1096"/>
                  <a:gd name="T34" fmla="*/ 29 w 1362"/>
                  <a:gd name="T35" fmla="*/ 1 h 1096"/>
                  <a:gd name="T36" fmla="*/ 32 w 1362"/>
                  <a:gd name="T37" fmla="*/ 1 h 1096"/>
                  <a:gd name="T38" fmla="*/ 34 w 1362"/>
                  <a:gd name="T39" fmla="*/ 1 h 1096"/>
                  <a:gd name="T40" fmla="*/ 35 w 1362"/>
                  <a:gd name="T41" fmla="*/ 1 h 1096"/>
                  <a:gd name="T42" fmla="*/ 36 w 1362"/>
                  <a:gd name="T43" fmla="*/ 1 h 1096"/>
                  <a:gd name="T44" fmla="*/ 38 w 1362"/>
                  <a:gd name="T45" fmla="*/ 1 h 1096"/>
                  <a:gd name="T46" fmla="*/ 40 w 1362"/>
                  <a:gd name="T47" fmla="*/ 1 h 1096"/>
                  <a:gd name="T48" fmla="*/ 42 w 1362"/>
                  <a:gd name="T49" fmla="*/ 1 h 1096"/>
                  <a:gd name="T50" fmla="*/ 42 w 1362"/>
                  <a:gd name="T51" fmla="*/ 1 h 1096"/>
                  <a:gd name="T52" fmla="*/ 2 w 1362"/>
                  <a:gd name="T53" fmla="*/ 1 h 10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62"/>
                  <a:gd name="T82" fmla="*/ 0 h 1096"/>
                  <a:gd name="T83" fmla="*/ 1362 w 1362"/>
                  <a:gd name="T84" fmla="*/ 1096 h 10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62" h="1096">
                    <a:moveTo>
                      <a:pt x="2" y="1096"/>
                    </a:moveTo>
                    <a:lnTo>
                      <a:pt x="0" y="826"/>
                    </a:lnTo>
                    <a:lnTo>
                      <a:pt x="84" y="746"/>
                    </a:lnTo>
                    <a:lnTo>
                      <a:pt x="134" y="684"/>
                    </a:lnTo>
                    <a:lnTo>
                      <a:pt x="204" y="588"/>
                    </a:lnTo>
                    <a:lnTo>
                      <a:pt x="216" y="564"/>
                    </a:lnTo>
                    <a:lnTo>
                      <a:pt x="266" y="476"/>
                    </a:lnTo>
                    <a:lnTo>
                      <a:pt x="314" y="380"/>
                    </a:lnTo>
                    <a:lnTo>
                      <a:pt x="362" y="284"/>
                    </a:lnTo>
                    <a:lnTo>
                      <a:pt x="422" y="176"/>
                    </a:lnTo>
                    <a:lnTo>
                      <a:pt x="470" y="104"/>
                    </a:lnTo>
                    <a:lnTo>
                      <a:pt x="514" y="56"/>
                    </a:lnTo>
                    <a:lnTo>
                      <a:pt x="566" y="28"/>
                    </a:lnTo>
                    <a:lnTo>
                      <a:pt x="650" y="0"/>
                    </a:lnTo>
                    <a:lnTo>
                      <a:pt x="710" y="0"/>
                    </a:lnTo>
                    <a:lnTo>
                      <a:pt x="790" y="28"/>
                    </a:lnTo>
                    <a:lnTo>
                      <a:pt x="878" y="92"/>
                    </a:lnTo>
                    <a:lnTo>
                      <a:pt x="950" y="180"/>
                    </a:lnTo>
                    <a:lnTo>
                      <a:pt x="1046" y="368"/>
                    </a:lnTo>
                    <a:lnTo>
                      <a:pt x="1094" y="472"/>
                    </a:lnTo>
                    <a:lnTo>
                      <a:pt x="1138" y="564"/>
                    </a:lnTo>
                    <a:lnTo>
                      <a:pt x="1178" y="620"/>
                    </a:lnTo>
                    <a:lnTo>
                      <a:pt x="1250" y="720"/>
                    </a:lnTo>
                    <a:lnTo>
                      <a:pt x="1302" y="778"/>
                    </a:lnTo>
                    <a:lnTo>
                      <a:pt x="1362" y="832"/>
                    </a:lnTo>
                    <a:lnTo>
                      <a:pt x="1360" y="1091"/>
                    </a:lnTo>
                    <a:lnTo>
                      <a:pt x="2" y="1096"/>
                    </a:lnTo>
                    <a:close/>
                  </a:path>
                </a:pathLst>
              </a:custGeom>
              <a:solidFill>
                <a:srgbClr val="EDC7AC">
                  <a:alpha val="59607"/>
                </a:srgbClr>
              </a:solidFill>
              <a:ln w="9525">
                <a:solidFill>
                  <a:schemeClr val="tx1"/>
                </a:solidFill>
                <a:round/>
                <a:headEnd/>
                <a:tailEnd/>
              </a:ln>
            </p:spPr>
            <p:txBody>
              <a:bodyPr wrap="none"/>
              <a:lstStyle/>
              <a:p>
                <a:endParaRPr lang="en-US">
                  <a:latin typeface="Times New Roman" pitchFamily="18" charset="0"/>
                </a:endParaRPr>
              </a:p>
            </p:txBody>
          </p:sp>
          <p:graphicFrame>
            <p:nvGraphicFramePr>
              <p:cNvPr id="18435" name="Object 43"/>
              <p:cNvGraphicFramePr>
                <a:graphicFrameLocks noChangeAspect="1"/>
              </p:cNvGraphicFramePr>
              <p:nvPr/>
            </p:nvGraphicFramePr>
            <p:xfrm>
              <a:off x="3968" y="3750"/>
              <a:ext cx="91" cy="119"/>
            </p:xfrm>
            <a:graphic>
              <a:graphicData uri="http://schemas.openxmlformats.org/presentationml/2006/ole">
                <mc:AlternateContent xmlns:mc="http://schemas.openxmlformats.org/markup-compatibility/2006">
                  <mc:Choice xmlns:v="urn:schemas-microsoft-com:vml" Requires="v">
                    <p:oleObj spid="_x0000_s18458" name="Equation" r:id="rId6" imgW="241200" imgH="317160" progId="Equation.DSMT4">
                      <p:embed/>
                    </p:oleObj>
                  </mc:Choice>
                  <mc:Fallback>
                    <p:oleObj name="Equation" r:id="rId6" imgW="241200" imgH="317160" progId="Equation.DSMT4">
                      <p:embed/>
                      <p:pic>
                        <p:nvPicPr>
                          <p:cNvPr id="0" name="Object 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8" y="3750"/>
                            <a:ext cx="91" cy="1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8" name="Rectangle 46"/>
              <p:cNvSpPr>
                <a:spLocks noChangeArrowheads="1"/>
              </p:cNvSpPr>
              <p:nvPr/>
            </p:nvSpPr>
            <p:spPr bwMode="auto">
              <a:xfrm>
                <a:off x="1918" y="3810"/>
                <a:ext cx="24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sz="1600">
                    <a:latin typeface="Times New Roman" pitchFamily="18" charset="0"/>
                  </a:rPr>
                  <a:t>-</a:t>
                </a:r>
                <a:r>
                  <a:rPr lang="en-US" sz="1600" i="1">
                    <a:latin typeface="Times New Roman" pitchFamily="18" charset="0"/>
                  </a:rPr>
                  <a:t>t</a:t>
                </a:r>
                <a:r>
                  <a:rPr lang="en-US" sz="1600" baseline="-25000">
                    <a:latin typeface="Times New Roman" pitchFamily="18" charset="0"/>
                  </a:rPr>
                  <a:t>0</a:t>
                </a:r>
                <a:endParaRPr lang="en-US" sz="1600" i="1">
                  <a:latin typeface="Times New Roman" pitchFamily="18" charset="0"/>
                </a:endParaRPr>
              </a:p>
            </p:txBody>
          </p:sp>
          <p:sp>
            <p:nvSpPr>
              <p:cNvPr id="18449" name="Rectangle 47"/>
              <p:cNvSpPr>
                <a:spLocks noChangeArrowheads="1"/>
              </p:cNvSpPr>
              <p:nvPr/>
            </p:nvSpPr>
            <p:spPr bwMode="auto">
              <a:xfrm>
                <a:off x="3006" y="3810"/>
                <a:ext cx="1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sz="1600" i="1">
                    <a:latin typeface="Times New Roman" pitchFamily="18" charset="0"/>
                  </a:rPr>
                  <a:t>t</a:t>
                </a:r>
                <a:r>
                  <a:rPr lang="en-US" sz="1600" baseline="-25000">
                    <a:latin typeface="Times New Roman" pitchFamily="18" charset="0"/>
                  </a:rPr>
                  <a:t>0</a:t>
                </a:r>
                <a:endParaRPr lang="en-US" sz="1600" i="1">
                  <a:latin typeface="Times New Roman" pitchFamily="18" charset="0"/>
                </a:endParaRPr>
              </a:p>
            </p:txBody>
          </p:sp>
          <p:sp>
            <p:nvSpPr>
              <p:cNvPr id="18450" name="Rectangle 48"/>
              <p:cNvSpPr>
                <a:spLocks noChangeArrowheads="1"/>
              </p:cNvSpPr>
              <p:nvPr/>
            </p:nvSpPr>
            <p:spPr bwMode="auto">
              <a:xfrm>
                <a:off x="2468" y="3810"/>
                <a:ext cx="23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l-GR" sz="1600" i="1">
                    <a:latin typeface="Times New Roman" pitchFamily="18" charset="0"/>
                  </a:rPr>
                  <a:t>μ</a:t>
                </a:r>
                <a:r>
                  <a:rPr lang="en-US" sz="1600" baseline="-25000">
                    <a:latin typeface="Times New Roman" pitchFamily="18" charset="0"/>
                  </a:rPr>
                  <a:t>d</a:t>
                </a:r>
                <a:endParaRPr lang="en-US" sz="1600" i="1">
                  <a:latin typeface="Times New Roman" pitchFamily="18" charset="0"/>
                </a:endParaRPr>
              </a:p>
            </p:txBody>
          </p:sp>
          <p:sp>
            <p:nvSpPr>
              <p:cNvPr id="18451" name="Line 49"/>
              <p:cNvSpPr>
                <a:spLocks noChangeShapeType="1"/>
              </p:cNvSpPr>
              <p:nvPr/>
            </p:nvSpPr>
            <p:spPr bwMode="auto">
              <a:xfrm flipV="1">
                <a:off x="2590" y="3168"/>
                <a:ext cx="0" cy="624"/>
              </a:xfrm>
              <a:prstGeom prst="line">
                <a:avLst/>
              </a:prstGeom>
              <a:noFill/>
              <a:ln w="9525">
                <a:solidFill>
                  <a:schemeClr val="hlink"/>
                </a:solidFill>
                <a:prstDash val="lgDash"/>
                <a:round/>
                <a:headEnd/>
                <a:tailEnd/>
              </a:ln>
              <a:extLst>
                <a:ext uri="{909E8E84-426E-40DD-AFC4-6F175D3DCCD1}">
                  <a14:hiddenFill xmlns:a14="http://schemas.microsoft.com/office/drawing/2010/main">
                    <a:noFill/>
                  </a14:hiddenFill>
                </a:ext>
              </a:extLst>
            </p:spPr>
            <p:txBody>
              <a:bodyPr>
                <a:spAutoFit/>
              </a:bodyPr>
              <a:lstStyle/>
              <a:p>
                <a:endParaRPr lang="en-US"/>
              </a:p>
            </p:txBody>
          </p:sp>
        </p:grpSp>
      </p:gr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507E943-BB8E-4877-A9F7-145B61FA7444}" type="slidenum">
              <a:rPr lang="en-US" sz="1200"/>
              <a:pPr algn="r" eaLnBrk="1" hangingPunct="1"/>
              <a:t>41</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4"/>
                                        </p:tgtEl>
                                        <p:attrNameLst>
                                          <p:attrName>style.visibility</p:attrName>
                                        </p:attrNameLst>
                                      </p:cBhvr>
                                      <p:to>
                                        <p:strVal val="visible"/>
                                      </p:to>
                                    </p:set>
                                  </p:childTnLst>
                                </p:cTn>
                              </p:par>
                            </p:childTnLst>
                          </p:cTn>
                        </p:par>
                        <p:par>
                          <p:cTn id="17" fill="hold" nodeType="afterGroup">
                            <p:stCondLst>
                              <p:cond delay="0"/>
                            </p:stCondLst>
                            <p:childTnLst>
                              <p:par>
                                <p:cTn id="18" presetID="1"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noFill/>
        </p:spPr>
        <p:txBody>
          <a:bodyPr/>
          <a:lstStyle/>
          <a:p>
            <a:pPr eaLnBrk="1" hangingPunct="1"/>
            <a:r>
              <a:rPr lang="en-US" smtClean="0"/>
              <a:t>Symbols used for the </a:t>
            </a:r>
            <a:r>
              <a:rPr lang="en-US" i="1" smtClean="0"/>
              <a:t>t</a:t>
            </a:r>
            <a:r>
              <a:rPr lang="en-US" smtClean="0">
                <a:latin typeface="Times New Roman" pitchFamily="18" charset="0"/>
              </a:rPr>
              <a:t>-</a:t>
            </a:r>
            <a:r>
              <a:rPr lang="en-US" smtClean="0"/>
              <a:t>Test for </a:t>
            </a:r>
            <a:r>
              <a:rPr lang="el-GR" smtClean="0">
                <a:latin typeface="Times New Roman" pitchFamily="18" charset="0"/>
                <a:cs typeface="Times New Roman" pitchFamily="18" charset="0"/>
              </a:rPr>
              <a:t>μ</a:t>
            </a:r>
            <a:r>
              <a:rPr lang="en-US" baseline="-25000" smtClean="0">
                <a:latin typeface="Times New Roman" pitchFamily="18" charset="0"/>
                <a:cs typeface="Times New Roman" pitchFamily="18" charset="0"/>
              </a:rPr>
              <a:t>d</a:t>
            </a:r>
            <a:endParaRPr lang="en-US" smtClean="0"/>
          </a:p>
        </p:txBody>
      </p:sp>
      <p:sp>
        <p:nvSpPr>
          <p:cNvPr id="19460" name="Text Box 107"/>
          <p:cNvSpPr txBox="1">
            <a:spLocks noChangeArrowheads="1"/>
          </p:cNvSpPr>
          <p:nvPr/>
        </p:nvSpPr>
        <p:spPr bwMode="auto">
          <a:xfrm>
            <a:off x="2117725" y="2187575"/>
            <a:ext cx="4570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The number of pairs of data</a:t>
            </a:r>
          </a:p>
        </p:txBody>
      </p:sp>
      <p:sp>
        <p:nvSpPr>
          <p:cNvPr id="1129582" name="Text Box 110"/>
          <p:cNvSpPr txBox="1">
            <a:spLocks noChangeArrowheads="1"/>
          </p:cNvSpPr>
          <p:nvPr/>
        </p:nvSpPr>
        <p:spPr bwMode="auto">
          <a:xfrm>
            <a:off x="2117725" y="2984500"/>
            <a:ext cx="7010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The difference between entries for a data pair,</a:t>
            </a:r>
            <a:br>
              <a:rPr lang="en-US" sz="2800">
                <a:latin typeface="Times New Roman" pitchFamily="18" charset="0"/>
              </a:rPr>
            </a:br>
            <a:r>
              <a:rPr lang="en-US" sz="2800">
                <a:latin typeface="Times New Roman" pitchFamily="18" charset="0"/>
              </a:rPr>
              <a:t> </a:t>
            </a:r>
            <a:r>
              <a:rPr lang="en-US" sz="2800" i="1">
                <a:latin typeface="Times New Roman" pitchFamily="18" charset="0"/>
              </a:rPr>
              <a:t>d</a:t>
            </a:r>
            <a:r>
              <a:rPr lang="en-US" sz="2800">
                <a:latin typeface="Times New Roman" pitchFamily="18" charset="0"/>
              </a:rPr>
              <a:t> = </a:t>
            </a:r>
            <a:r>
              <a:rPr lang="en-US" sz="2800" i="1">
                <a:latin typeface="Times New Roman" pitchFamily="18" charset="0"/>
              </a:rPr>
              <a:t>x</a:t>
            </a:r>
            <a:r>
              <a:rPr lang="en-US" sz="2800" baseline="-25000">
                <a:latin typeface="Times New Roman" pitchFamily="18" charset="0"/>
              </a:rPr>
              <a:t>1</a:t>
            </a:r>
            <a:r>
              <a:rPr lang="en-US" sz="2800">
                <a:latin typeface="Times New Roman" pitchFamily="18" charset="0"/>
              </a:rPr>
              <a:t> – </a:t>
            </a:r>
            <a:r>
              <a:rPr lang="en-US" sz="2800" i="1">
                <a:latin typeface="Times New Roman" pitchFamily="18" charset="0"/>
              </a:rPr>
              <a:t>x</a:t>
            </a:r>
            <a:r>
              <a:rPr lang="en-US" sz="2800" baseline="-25000">
                <a:latin typeface="Times New Roman" pitchFamily="18" charset="0"/>
              </a:rPr>
              <a:t>2</a:t>
            </a:r>
            <a:r>
              <a:rPr lang="en-US" sz="2800">
                <a:latin typeface="Times New Roman" pitchFamily="18" charset="0"/>
              </a:rPr>
              <a:t> </a:t>
            </a:r>
          </a:p>
        </p:txBody>
      </p:sp>
      <p:graphicFrame>
        <p:nvGraphicFramePr>
          <p:cNvPr id="1129587" name="Object 115"/>
          <p:cNvGraphicFramePr>
            <a:graphicFrameLocks noChangeAspect="1"/>
          </p:cNvGraphicFramePr>
          <p:nvPr/>
        </p:nvGraphicFramePr>
        <p:xfrm>
          <a:off x="808038" y="4275138"/>
          <a:ext cx="447675" cy="479425"/>
        </p:xfrm>
        <a:graphic>
          <a:graphicData uri="http://schemas.openxmlformats.org/presentationml/2006/ole">
            <mc:AlternateContent xmlns:mc="http://schemas.openxmlformats.org/markup-compatibility/2006">
              <mc:Choice xmlns:v="urn:schemas-microsoft-com:vml" Requires="v">
                <p:oleObj spid="_x0000_s19475" name="Equation" r:id="rId3" imgW="355320" imgH="380880" progId="Equation.DSMT4">
                  <p:embed/>
                </p:oleObj>
              </mc:Choice>
              <mc:Fallback>
                <p:oleObj name="Equation" r:id="rId3" imgW="355320" imgH="380880" progId="Equation.DSMT4">
                  <p:embed/>
                  <p:pic>
                    <p:nvPicPr>
                      <p:cNvPr id="0" name="Object 1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038" y="4275138"/>
                        <a:ext cx="447675"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9588" name="Text Box 116"/>
          <p:cNvSpPr txBox="1">
            <a:spLocks noChangeArrowheads="1"/>
          </p:cNvSpPr>
          <p:nvPr/>
        </p:nvSpPr>
        <p:spPr bwMode="auto">
          <a:xfrm>
            <a:off x="2117725" y="4213225"/>
            <a:ext cx="7010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The hypothesized mean of the differences of paired data in the population</a:t>
            </a:r>
          </a:p>
        </p:txBody>
      </p:sp>
      <p:sp>
        <p:nvSpPr>
          <p:cNvPr id="18" name="TextBox 17"/>
          <p:cNvSpPr txBox="1"/>
          <p:nvPr/>
        </p:nvSpPr>
        <p:spPr>
          <a:xfrm>
            <a:off x="808038" y="2173288"/>
            <a:ext cx="682625" cy="519112"/>
          </a:xfrm>
          <a:prstGeom prst="rect">
            <a:avLst/>
          </a:prstGeom>
          <a:noFill/>
        </p:spPr>
        <p:txBody>
          <a:bodyPr>
            <a:spAutoFit/>
          </a:bodyPr>
          <a:lstStyle/>
          <a:p>
            <a:pPr>
              <a:defRPr/>
            </a:pPr>
            <a:r>
              <a:rPr lang="en-US" sz="2800" i="1" dirty="0">
                <a:latin typeface="+mn-lt"/>
              </a:rPr>
              <a:t>n</a:t>
            </a:r>
          </a:p>
        </p:txBody>
      </p:sp>
      <p:sp>
        <p:nvSpPr>
          <p:cNvPr id="19" name="TextBox 18"/>
          <p:cNvSpPr txBox="1"/>
          <p:nvPr/>
        </p:nvSpPr>
        <p:spPr>
          <a:xfrm>
            <a:off x="808038" y="2987675"/>
            <a:ext cx="593725" cy="519113"/>
          </a:xfrm>
          <a:prstGeom prst="rect">
            <a:avLst/>
          </a:prstGeom>
          <a:noFill/>
        </p:spPr>
        <p:txBody>
          <a:bodyPr>
            <a:spAutoFit/>
          </a:bodyPr>
          <a:lstStyle/>
          <a:p>
            <a:pPr>
              <a:defRPr/>
            </a:pPr>
            <a:r>
              <a:rPr lang="en-US" sz="2800" i="1" dirty="0">
                <a:latin typeface="+mn-lt"/>
              </a:rPr>
              <a:t>d</a:t>
            </a:r>
          </a:p>
        </p:txBody>
      </p:sp>
      <p:grpSp>
        <p:nvGrpSpPr>
          <p:cNvPr id="19465" name="Group 24"/>
          <p:cNvGrpSpPr>
            <a:grpSpLocks/>
          </p:cNvGrpSpPr>
          <p:nvPr/>
        </p:nvGrpSpPr>
        <p:grpSpPr bwMode="auto">
          <a:xfrm>
            <a:off x="430213" y="1627188"/>
            <a:ext cx="8332787" cy="3813175"/>
            <a:chOff x="261815" y="1627633"/>
            <a:chExt cx="8333545" cy="3813048"/>
          </a:xfrm>
        </p:grpSpPr>
        <p:sp>
          <p:nvSpPr>
            <p:cNvPr id="21" name="TextBox 20"/>
            <p:cNvSpPr txBox="1"/>
            <p:nvPr/>
          </p:nvSpPr>
          <p:spPr>
            <a:xfrm>
              <a:off x="261815" y="1630808"/>
              <a:ext cx="8333545" cy="528619"/>
            </a:xfrm>
            <a:prstGeom prst="rect">
              <a:avLst/>
            </a:prstGeom>
            <a:solidFill>
              <a:srgbClr val="0070C0"/>
            </a:solidFill>
            <a:ln>
              <a:solidFill>
                <a:schemeClr val="tx1"/>
              </a:solidFill>
            </a:ln>
          </p:spPr>
          <p:txBody>
            <a:bodyPr>
              <a:spAutoFit/>
            </a:bodyPr>
            <a:lstStyle/>
            <a:p>
              <a:pPr>
                <a:defRPr/>
              </a:pPr>
              <a:r>
                <a:rPr lang="en-US" sz="2800" b="1" dirty="0">
                  <a:solidFill>
                    <a:schemeClr val="bg1"/>
                  </a:solidFill>
                  <a:latin typeface="+mn-lt"/>
                </a:rPr>
                <a:t>Symbol		        Description</a:t>
              </a:r>
            </a:p>
          </p:txBody>
        </p:sp>
        <p:sp>
          <p:nvSpPr>
            <p:cNvPr id="20" name="Rectangle 19"/>
            <p:cNvSpPr/>
            <p:nvPr/>
          </p:nvSpPr>
          <p:spPr>
            <a:xfrm>
              <a:off x="274516" y="2148316"/>
              <a:ext cx="8320844" cy="32923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3" name="Straight Connector 22"/>
            <p:cNvCxnSpPr/>
            <p:nvPr/>
          </p:nvCxnSpPr>
          <p:spPr>
            <a:xfrm rot="16200000" flipH="1">
              <a:off x="-115014" y="3527013"/>
              <a:ext cx="3813048"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0C92636-37C6-451B-80CA-CA27938C53C8}" type="slidenum">
              <a:rPr lang="en-US" sz="1200"/>
              <a:pPr algn="r" eaLnBrk="1" hangingPunct="1"/>
              <a:t>42</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9582">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2958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958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pPr eaLnBrk="1" hangingPunct="1"/>
            <a:r>
              <a:rPr lang="en-US" smtClean="0"/>
              <a:t>Symbols used for the </a:t>
            </a:r>
            <a:r>
              <a:rPr lang="en-US" i="1" smtClean="0"/>
              <a:t>t</a:t>
            </a:r>
            <a:r>
              <a:rPr lang="en-US" smtClean="0">
                <a:latin typeface="Times New Roman" pitchFamily="18" charset="0"/>
              </a:rPr>
              <a:t>-</a:t>
            </a:r>
            <a:r>
              <a:rPr lang="en-US" smtClean="0"/>
              <a:t>Test for </a:t>
            </a:r>
            <a:r>
              <a:rPr lang="el-GR" smtClean="0">
                <a:latin typeface="Times New Roman" pitchFamily="18" charset="0"/>
                <a:cs typeface="Times New Roman" pitchFamily="18" charset="0"/>
              </a:rPr>
              <a:t>μ</a:t>
            </a:r>
            <a:r>
              <a:rPr lang="en-US" baseline="-25000" smtClean="0">
                <a:latin typeface="Times New Roman" pitchFamily="18" charset="0"/>
                <a:cs typeface="Times New Roman" pitchFamily="18" charset="0"/>
              </a:rPr>
              <a:t>d</a:t>
            </a:r>
            <a:endParaRPr lang="en-US" smtClean="0"/>
          </a:p>
        </p:txBody>
      </p:sp>
      <p:grpSp>
        <p:nvGrpSpPr>
          <p:cNvPr id="20486" name="Group 24"/>
          <p:cNvGrpSpPr>
            <a:grpSpLocks/>
          </p:cNvGrpSpPr>
          <p:nvPr/>
        </p:nvGrpSpPr>
        <p:grpSpPr bwMode="auto">
          <a:xfrm>
            <a:off x="430213" y="1627188"/>
            <a:ext cx="8332787" cy="4087812"/>
            <a:chOff x="261815" y="1627632"/>
            <a:chExt cx="8333545" cy="3813048"/>
          </a:xfrm>
        </p:grpSpPr>
        <p:sp>
          <p:nvSpPr>
            <p:cNvPr id="21" name="TextBox 20"/>
            <p:cNvSpPr txBox="1"/>
            <p:nvPr/>
          </p:nvSpPr>
          <p:spPr>
            <a:xfrm>
              <a:off x="261815" y="1630594"/>
              <a:ext cx="8333545" cy="493104"/>
            </a:xfrm>
            <a:prstGeom prst="rect">
              <a:avLst/>
            </a:prstGeom>
            <a:solidFill>
              <a:srgbClr val="0070C0"/>
            </a:solidFill>
            <a:ln>
              <a:solidFill>
                <a:schemeClr val="tx1"/>
              </a:solidFill>
            </a:ln>
          </p:spPr>
          <p:txBody>
            <a:bodyPr>
              <a:spAutoFit/>
            </a:bodyPr>
            <a:lstStyle/>
            <a:p>
              <a:pPr>
                <a:defRPr/>
              </a:pPr>
              <a:r>
                <a:rPr lang="en-US" sz="2800" b="1" dirty="0">
                  <a:solidFill>
                    <a:schemeClr val="bg1"/>
                  </a:solidFill>
                  <a:latin typeface="+mn-lt"/>
                </a:rPr>
                <a:t>Symbol		        Description</a:t>
              </a:r>
            </a:p>
          </p:txBody>
        </p:sp>
        <p:sp>
          <p:nvSpPr>
            <p:cNvPr id="20" name="Rectangle 19"/>
            <p:cNvSpPr/>
            <p:nvPr/>
          </p:nvSpPr>
          <p:spPr>
            <a:xfrm>
              <a:off x="274516" y="2120736"/>
              <a:ext cx="8320844" cy="32918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3" name="Straight Connector 22"/>
            <p:cNvCxnSpPr/>
            <p:nvPr/>
          </p:nvCxnSpPr>
          <p:spPr>
            <a:xfrm rot="16200000" flipH="1">
              <a:off x="-115014" y="3527011"/>
              <a:ext cx="3813048" cy="142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3" name="Object 117"/>
          <p:cNvGraphicFramePr>
            <a:graphicFrameLocks noChangeAspect="1"/>
          </p:cNvGraphicFramePr>
          <p:nvPr/>
        </p:nvGraphicFramePr>
        <p:xfrm>
          <a:off x="819150" y="2239963"/>
          <a:ext cx="261938" cy="346075"/>
        </p:xfrm>
        <a:graphic>
          <a:graphicData uri="http://schemas.openxmlformats.org/presentationml/2006/ole">
            <mc:AlternateContent xmlns:mc="http://schemas.openxmlformats.org/markup-compatibility/2006">
              <mc:Choice xmlns:v="urn:schemas-microsoft-com:vml" Requires="v">
                <p:oleObj spid="_x0000_s20501" name="Equation" r:id="rId3" imgW="241200" imgH="317160" progId="Equation.DSMT4">
                  <p:embed/>
                </p:oleObj>
              </mc:Choice>
              <mc:Fallback>
                <p:oleObj name="Equation" r:id="rId3" imgW="241200" imgH="317160" progId="Equation.DSMT4">
                  <p:embed/>
                  <p:pic>
                    <p:nvPicPr>
                      <p:cNvPr id="0" name="Object 1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150" y="2239963"/>
                        <a:ext cx="261938"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7" name="Text Box 118"/>
          <p:cNvSpPr txBox="1">
            <a:spLocks noChangeArrowheads="1"/>
          </p:cNvSpPr>
          <p:nvPr/>
        </p:nvSpPr>
        <p:spPr bwMode="auto">
          <a:xfrm>
            <a:off x="1965325" y="2181225"/>
            <a:ext cx="70104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The mean of the differences between the paired data entries in the dependent samples</a:t>
            </a:r>
          </a:p>
        </p:txBody>
      </p:sp>
      <p:sp>
        <p:nvSpPr>
          <p:cNvPr id="16" name="Text Box 120"/>
          <p:cNvSpPr txBox="1">
            <a:spLocks noChangeArrowheads="1"/>
          </p:cNvSpPr>
          <p:nvPr/>
        </p:nvSpPr>
        <p:spPr bwMode="auto">
          <a:xfrm>
            <a:off x="1965325" y="3797300"/>
            <a:ext cx="678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The standard deviation of the differences between the paired data entries in the dependent samples</a:t>
            </a:r>
          </a:p>
        </p:txBody>
      </p:sp>
      <p:graphicFrame>
        <p:nvGraphicFramePr>
          <p:cNvPr id="17" name="Object 121"/>
          <p:cNvGraphicFramePr>
            <a:graphicFrameLocks noChangeAspect="1"/>
          </p:cNvGraphicFramePr>
          <p:nvPr/>
        </p:nvGraphicFramePr>
        <p:xfrm>
          <a:off x="2103438" y="3019425"/>
          <a:ext cx="1143000" cy="698500"/>
        </p:xfrm>
        <a:graphic>
          <a:graphicData uri="http://schemas.openxmlformats.org/presentationml/2006/ole">
            <mc:AlternateContent xmlns:mc="http://schemas.openxmlformats.org/markup-compatibility/2006">
              <mc:Choice xmlns:v="urn:schemas-microsoft-com:vml" Requires="v">
                <p:oleObj spid="_x0000_s20502" name="Equation" r:id="rId5" imgW="1015920" imgH="622080" progId="Equation.DSMT4">
                  <p:embed/>
                </p:oleObj>
              </mc:Choice>
              <mc:Fallback>
                <p:oleObj name="Equation" r:id="rId5" imgW="1015920" imgH="622080" progId="Equation.DSMT4">
                  <p:embed/>
                  <p:pic>
                    <p:nvPicPr>
                      <p:cNvPr id="0" name="Object 1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3438" y="3019425"/>
                        <a:ext cx="11430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22"/>
          <p:cNvGraphicFramePr>
            <a:graphicFrameLocks noChangeAspect="1"/>
          </p:cNvGraphicFramePr>
          <p:nvPr/>
        </p:nvGraphicFramePr>
        <p:xfrm>
          <a:off x="2170113" y="4570413"/>
          <a:ext cx="4110037" cy="1076325"/>
        </p:xfrm>
        <a:graphic>
          <a:graphicData uri="http://schemas.openxmlformats.org/presentationml/2006/ole">
            <mc:AlternateContent xmlns:mc="http://schemas.openxmlformats.org/markup-compatibility/2006">
              <mc:Choice xmlns:v="urn:schemas-microsoft-com:vml" Requires="v">
                <p:oleObj spid="_x0000_s20503" name="Equation" r:id="rId7" imgW="3974760" imgH="1041120" progId="Equation.DSMT4">
                  <p:embed/>
                </p:oleObj>
              </mc:Choice>
              <mc:Fallback>
                <p:oleObj name="Equation" r:id="rId7" imgW="3974760" imgH="1041120" progId="Equation.DSMT4">
                  <p:embed/>
                  <p:pic>
                    <p:nvPicPr>
                      <p:cNvPr id="0" name="Object 1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70113" y="4570413"/>
                        <a:ext cx="4110037" cy="1076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TextBox 23"/>
          <p:cNvSpPr txBox="1"/>
          <p:nvPr/>
        </p:nvSpPr>
        <p:spPr>
          <a:xfrm>
            <a:off x="804863" y="3763963"/>
            <a:ext cx="868362" cy="519112"/>
          </a:xfrm>
          <a:prstGeom prst="rect">
            <a:avLst/>
          </a:prstGeom>
          <a:noFill/>
        </p:spPr>
        <p:txBody>
          <a:bodyPr>
            <a:spAutoFit/>
          </a:bodyPr>
          <a:lstStyle/>
          <a:p>
            <a:pPr>
              <a:defRPr/>
            </a:pPr>
            <a:r>
              <a:rPr lang="en-US" sz="2800" i="1" dirty="0" err="1">
                <a:latin typeface="+mn-lt"/>
              </a:rPr>
              <a:t>s</a:t>
            </a:r>
            <a:r>
              <a:rPr lang="en-US" sz="2800" baseline="-25000" dirty="0" err="1">
                <a:latin typeface="+mn-lt"/>
              </a:rPr>
              <a:t>d</a:t>
            </a:r>
            <a:endParaRPr lang="en-US" sz="2800" dirty="0">
              <a:latin typeface="+mn-lt"/>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2DC242F-EC67-4B2E-97B2-DB69C35A5AE3}" type="slidenum">
              <a:rPr lang="en-US" sz="1200"/>
              <a:pPr algn="r" eaLnBrk="1" hangingPunct="1"/>
              <a:t>43</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0" end="0"/>
                                            </p:txEl>
                                          </p:spTgt>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noFill/>
        </p:spPr>
        <p:txBody>
          <a:bodyPr/>
          <a:lstStyle/>
          <a:p>
            <a:pPr eaLnBrk="1" hangingPunct="1"/>
            <a:r>
              <a:rPr lang="en-US" i="1" smtClean="0"/>
              <a:t>t</a:t>
            </a:r>
            <a:r>
              <a:rPr lang="en-US" smtClean="0">
                <a:latin typeface="Times New Roman" pitchFamily="18" charset="0"/>
              </a:rPr>
              <a:t>-</a:t>
            </a:r>
            <a:r>
              <a:rPr lang="en-US" smtClean="0"/>
              <a:t>Test for the Difference Between Means</a:t>
            </a:r>
          </a:p>
        </p:txBody>
      </p:sp>
      <p:sp>
        <p:nvSpPr>
          <p:cNvPr id="6" name="Content Placeholder 5"/>
          <p:cNvSpPr>
            <a:spLocks noGrp="1"/>
          </p:cNvSpPr>
          <p:nvPr>
            <p:ph idx="1"/>
          </p:nvPr>
        </p:nvSpPr>
        <p:spPr/>
        <p:txBody>
          <a:bodyPr/>
          <a:lstStyle/>
          <a:p>
            <a:pPr>
              <a:buSzPct val="100000"/>
              <a:defRPr/>
            </a:pPr>
            <a:r>
              <a:rPr lang="en-US" dirty="0" smtClean="0"/>
              <a:t>The </a:t>
            </a:r>
            <a:r>
              <a:rPr lang="en-US" b="1" dirty="0" smtClean="0"/>
              <a:t>test statistic</a:t>
            </a:r>
            <a:r>
              <a:rPr lang="en-US" dirty="0" smtClean="0"/>
              <a:t> is</a:t>
            </a:r>
          </a:p>
          <a:p>
            <a:pPr>
              <a:buSzPct val="100000"/>
              <a:defRPr/>
            </a:pPr>
            <a:endParaRPr lang="en-US" dirty="0" smtClean="0"/>
          </a:p>
          <a:p>
            <a:pPr>
              <a:buSzPct val="100000"/>
              <a:defRPr/>
            </a:pPr>
            <a:endParaRPr lang="en-US" sz="1050" dirty="0" smtClean="0"/>
          </a:p>
          <a:p>
            <a:pPr>
              <a:buSzPct val="100000"/>
              <a:defRPr/>
            </a:pPr>
            <a:r>
              <a:rPr lang="en-US" dirty="0" smtClean="0"/>
              <a:t>The </a:t>
            </a:r>
            <a:r>
              <a:rPr lang="en-US" b="1" dirty="0" smtClean="0"/>
              <a:t>standardized</a:t>
            </a:r>
            <a:r>
              <a:rPr lang="en-US" dirty="0" smtClean="0"/>
              <a:t> </a:t>
            </a:r>
            <a:r>
              <a:rPr lang="en-US" b="1" dirty="0" smtClean="0"/>
              <a:t>test</a:t>
            </a:r>
            <a:r>
              <a:rPr lang="en-US" dirty="0" smtClean="0"/>
              <a:t> </a:t>
            </a:r>
            <a:r>
              <a:rPr lang="en-US" b="1" dirty="0" smtClean="0"/>
              <a:t>statistic</a:t>
            </a:r>
            <a:r>
              <a:rPr lang="en-US" dirty="0" smtClean="0"/>
              <a:t> is</a:t>
            </a:r>
          </a:p>
          <a:p>
            <a:pPr>
              <a:buSzPct val="100000"/>
              <a:defRPr/>
            </a:pPr>
            <a:endParaRPr lang="en-US" dirty="0" smtClean="0"/>
          </a:p>
          <a:p>
            <a:pPr>
              <a:buSzPct val="100000"/>
              <a:defRPr/>
            </a:pPr>
            <a:endParaRPr lang="en-US" dirty="0" smtClean="0"/>
          </a:p>
          <a:p>
            <a:pPr>
              <a:spcBef>
                <a:spcPct val="5000"/>
              </a:spcBef>
              <a:buSzPct val="100000"/>
              <a:defRPr/>
            </a:pPr>
            <a:r>
              <a:rPr lang="en-US" dirty="0" smtClean="0"/>
              <a:t>The degrees of freedom are </a:t>
            </a:r>
          </a:p>
          <a:p>
            <a:pPr>
              <a:spcBef>
                <a:spcPct val="5000"/>
              </a:spcBef>
              <a:buSzPct val="100000"/>
              <a:buFont typeface="Arial" charset="0"/>
              <a:buNone/>
              <a:defRPr/>
            </a:pPr>
            <a:r>
              <a:rPr lang="en-US" dirty="0" smtClean="0"/>
              <a:t>			</a:t>
            </a:r>
            <a:r>
              <a:rPr lang="en-US" dirty="0" err="1" smtClean="0">
                <a:solidFill>
                  <a:schemeClr val="accent2"/>
                </a:solidFill>
              </a:rPr>
              <a:t>d.f</a:t>
            </a:r>
            <a:r>
              <a:rPr lang="en-US" dirty="0" smtClean="0">
                <a:solidFill>
                  <a:schemeClr val="accent2"/>
                </a:solidFill>
              </a:rPr>
              <a:t>. = </a:t>
            </a:r>
            <a:r>
              <a:rPr lang="en-US" i="1" dirty="0" smtClean="0">
                <a:solidFill>
                  <a:schemeClr val="accent2"/>
                </a:solidFill>
              </a:rPr>
              <a:t>n</a:t>
            </a:r>
            <a:r>
              <a:rPr lang="en-US" dirty="0" smtClean="0">
                <a:solidFill>
                  <a:schemeClr val="accent2"/>
                </a:solidFill>
              </a:rPr>
              <a:t> – 1</a:t>
            </a:r>
            <a:endParaRPr lang="el-GR" dirty="0" smtClean="0">
              <a:solidFill>
                <a:schemeClr val="accent2"/>
              </a:solidFill>
            </a:endParaRPr>
          </a:p>
          <a:p>
            <a:pPr>
              <a:buSzPct val="100000"/>
              <a:defRPr/>
            </a:pPr>
            <a:endParaRPr lang="en-US" dirty="0"/>
          </a:p>
        </p:txBody>
      </p:sp>
      <p:graphicFrame>
        <p:nvGraphicFramePr>
          <p:cNvPr id="1114116" name="Object 4"/>
          <p:cNvGraphicFramePr>
            <a:graphicFrameLocks noChangeAspect="1"/>
          </p:cNvGraphicFramePr>
          <p:nvPr/>
        </p:nvGraphicFramePr>
        <p:xfrm>
          <a:off x="2481263" y="3373438"/>
          <a:ext cx="1473200" cy="936625"/>
        </p:xfrm>
        <a:graphic>
          <a:graphicData uri="http://schemas.openxmlformats.org/presentationml/2006/ole">
            <mc:AlternateContent xmlns:mc="http://schemas.openxmlformats.org/markup-compatibility/2006">
              <mc:Choice xmlns:v="urn:schemas-microsoft-com:vml" Requires="v">
                <p:oleObj spid="_x0000_s21517" name="Equation" r:id="rId3" imgW="1257120" imgH="799920" progId="Equation.DSMT4">
                  <p:embed/>
                </p:oleObj>
              </mc:Choice>
              <mc:Fallback>
                <p:oleObj name="Equation" r:id="rId3" imgW="1257120" imgH="7999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1263" y="3373438"/>
                        <a:ext cx="1473200"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14121" name="Object 9"/>
          <p:cNvGraphicFramePr>
            <a:graphicFrameLocks noChangeAspect="1"/>
          </p:cNvGraphicFramePr>
          <p:nvPr/>
        </p:nvGraphicFramePr>
        <p:xfrm>
          <a:off x="2563813" y="2111375"/>
          <a:ext cx="1100137" cy="674688"/>
        </p:xfrm>
        <a:graphic>
          <a:graphicData uri="http://schemas.openxmlformats.org/presentationml/2006/ole">
            <mc:AlternateContent xmlns:mc="http://schemas.openxmlformats.org/markup-compatibility/2006">
              <mc:Choice xmlns:v="urn:schemas-microsoft-com:vml" Requires="v">
                <p:oleObj spid="_x0000_s21518" name="Equation" r:id="rId5" imgW="1015920" imgH="622080" progId="Equation.DSMT4">
                  <p:embed/>
                </p:oleObj>
              </mc:Choice>
              <mc:Fallback>
                <p:oleObj name="Equation" r:id="rId5" imgW="1015920" imgH="62208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63813" y="2111375"/>
                        <a:ext cx="1100137" cy="674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661F1B5-01F8-4DEE-9BAE-2F342169ACF0}" type="slidenum">
              <a:rPr lang="en-US" sz="1200"/>
              <a:pPr algn="r" eaLnBrk="1" hangingPunct="1"/>
              <a:t>44</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114116"/>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xEl>
                                              <p:pRg st="6" end="6"/>
                                            </p:txEl>
                                          </p:spTgt>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i="1" smtClean="0"/>
              <a:t>t</a:t>
            </a:r>
            <a:r>
              <a:rPr lang="en-US" smtClean="0">
                <a:latin typeface="Times New Roman" pitchFamily="18" charset="0"/>
              </a:rPr>
              <a:t>-</a:t>
            </a:r>
            <a:r>
              <a:rPr lang="en-US" smtClean="0"/>
              <a:t>Test for the Difference Between Means (Dependent Samples)</a:t>
            </a:r>
            <a:endParaRPr lang="el-GR" altLang="en-US" smtClean="0"/>
          </a:p>
        </p:txBody>
      </p:sp>
      <p:sp>
        <p:nvSpPr>
          <p:cNvPr id="67587" name="Text Box 3"/>
          <p:cNvSpPr txBox="1">
            <a:spLocks noChangeArrowheads="1"/>
          </p:cNvSpPr>
          <p:nvPr/>
        </p:nvSpPr>
        <p:spPr bwMode="auto">
          <a:xfrm>
            <a:off x="276225" y="1219200"/>
            <a:ext cx="86106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1118212" name="Text Box 4"/>
          <p:cNvSpPr txBox="1">
            <a:spLocks noChangeArrowheads="1"/>
          </p:cNvSpPr>
          <p:nvPr/>
        </p:nvSpPr>
        <p:spPr bwMode="auto">
          <a:xfrm>
            <a:off x="366713" y="1998663"/>
            <a:ext cx="5119687"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5000"/>
              </a:spcBef>
              <a:buClr>
                <a:schemeClr val="accent1"/>
              </a:buClr>
              <a:buFontTx/>
              <a:buAutoNum type="arabicPeriod"/>
            </a:pPr>
            <a:r>
              <a:rPr lang="en-US" sz="2600">
                <a:latin typeface="Times New Roman" pitchFamily="18" charset="0"/>
              </a:rPr>
              <a:t>State the claim mathematically.  Identify the null and alternative hypotheses.</a:t>
            </a:r>
            <a:endParaRPr lang="en-US" sz="2600">
              <a:latin typeface="Times New Roman" pitchFamily="18" charset="0"/>
              <a:sym typeface="Symbol" pitchFamily="18" charset="2"/>
            </a:endParaRPr>
          </a:p>
          <a:p>
            <a:pPr eaLnBrk="1" hangingPunct="1">
              <a:spcBef>
                <a:spcPct val="55000"/>
              </a:spcBef>
              <a:buClr>
                <a:schemeClr val="accent1"/>
              </a:buClr>
              <a:buFontTx/>
              <a:buAutoNum type="arabicPeriod"/>
            </a:pPr>
            <a:r>
              <a:rPr lang="en-US" sz="2600">
                <a:latin typeface="Times New Roman" pitchFamily="18" charset="0"/>
                <a:sym typeface="Symbol" pitchFamily="18" charset="2"/>
              </a:rPr>
              <a:t>Specify the level of significance.</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Identify the degrees of freedom and sketch the sampling distribution.</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Determine the critical value(s).</a:t>
            </a:r>
          </a:p>
        </p:txBody>
      </p:sp>
      <p:sp>
        <p:nvSpPr>
          <p:cNvPr id="67589" name="Text Box 8"/>
          <p:cNvSpPr txBox="1">
            <a:spLocks noChangeArrowheads="1"/>
          </p:cNvSpPr>
          <p:nvPr/>
        </p:nvSpPr>
        <p:spPr bwMode="auto">
          <a:xfrm>
            <a:off x="5729288" y="1998663"/>
            <a:ext cx="2667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State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 and </a:t>
            </a:r>
            <a:r>
              <a:rPr lang="en-US" sz="2600" i="1">
                <a:latin typeface="Times New Roman" pitchFamily="18" charset="0"/>
              </a:rPr>
              <a:t>H</a:t>
            </a:r>
            <a:r>
              <a:rPr lang="en-US" sz="2600" baseline="-25000">
                <a:latin typeface="Times New Roman" pitchFamily="18" charset="0"/>
              </a:rPr>
              <a:t>a</a:t>
            </a:r>
            <a:r>
              <a:rPr lang="en-US" sz="2600">
                <a:latin typeface="Times New Roman" pitchFamily="18" charset="0"/>
              </a:rPr>
              <a:t>. </a:t>
            </a:r>
          </a:p>
        </p:txBody>
      </p:sp>
      <p:sp>
        <p:nvSpPr>
          <p:cNvPr id="1118217" name="Text Box 9"/>
          <p:cNvSpPr txBox="1">
            <a:spLocks noChangeArrowheads="1"/>
          </p:cNvSpPr>
          <p:nvPr/>
        </p:nvSpPr>
        <p:spPr bwMode="auto">
          <a:xfrm>
            <a:off x="6043613" y="3390900"/>
            <a:ext cx="16906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Identify </a:t>
            </a:r>
            <a:r>
              <a:rPr lang="en-US" sz="2600" i="1">
                <a:latin typeface="Times New Roman" pitchFamily="18" charset="0"/>
                <a:sym typeface="Symbol" pitchFamily="18" charset="2"/>
              </a:rPr>
              <a:t></a:t>
            </a:r>
            <a:r>
              <a:rPr lang="en-US" sz="2600">
                <a:latin typeface="Times New Roman" pitchFamily="18" charset="0"/>
                <a:sym typeface="Symbol" pitchFamily="18" charset="2"/>
              </a:rPr>
              <a:t>.</a:t>
            </a:r>
          </a:p>
        </p:txBody>
      </p:sp>
      <p:sp>
        <p:nvSpPr>
          <p:cNvPr id="1118218" name="Text Box 10"/>
          <p:cNvSpPr txBox="1">
            <a:spLocks noChangeArrowheads="1"/>
          </p:cNvSpPr>
          <p:nvPr/>
        </p:nvSpPr>
        <p:spPr bwMode="auto">
          <a:xfrm>
            <a:off x="5416550" y="5421313"/>
            <a:ext cx="346075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Use Table 5 in Appendix B if </a:t>
            </a:r>
            <a:r>
              <a:rPr lang="en-US" sz="2600" i="1">
                <a:latin typeface="Times New Roman" pitchFamily="18" charset="0"/>
              </a:rPr>
              <a:t>n</a:t>
            </a:r>
            <a:r>
              <a:rPr lang="en-US" sz="2600">
                <a:latin typeface="Times New Roman" pitchFamily="18" charset="0"/>
              </a:rPr>
              <a:t> &gt; 29 use the last row (</a:t>
            </a:r>
            <a:r>
              <a:rPr lang="en-US" sz="2600">
                <a:latin typeface="Times New Roman" pitchFamily="18" charset="0"/>
                <a:cs typeface="Times New Roman" pitchFamily="18" charset="0"/>
              </a:rPr>
              <a:t>∞) .</a:t>
            </a:r>
            <a:endParaRPr lang="en-US" sz="2600">
              <a:latin typeface="Times New Roman" pitchFamily="18" charset="0"/>
              <a:sym typeface="Symbol" pitchFamily="18" charset="2"/>
            </a:endParaRPr>
          </a:p>
        </p:txBody>
      </p:sp>
      <p:sp>
        <p:nvSpPr>
          <p:cNvPr id="1118219" name="Text Box 11"/>
          <p:cNvSpPr txBox="1">
            <a:spLocks noChangeArrowheads="1"/>
          </p:cNvSpPr>
          <p:nvPr/>
        </p:nvSpPr>
        <p:spPr bwMode="auto">
          <a:xfrm>
            <a:off x="6088063" y="4076700"/>
            <a:ext cx="1908175"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747713" indent="-7477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5000"/>
              </a:spcBef>
            </a:pPr>
            <a:r>
              <a:rPr lang="en-US" sz="2600">
                <a:latin typeface="Times New Roman" pitchFamily="18" charset="0"/>
              </a:rPr>
              <a:t>d.f. = </a:t>
            </a:r>
            <a:r>
              <a:rPr lang="en-US" sz="2600" i="1">
                <a:latin typeface="Times New Roman" pitchFamily="18" charset="0"/>
              </a:rPr>
              <a:t>n</a:t>
            </a:r>
            <a:r>
              <a:rPr lang="en-US" sz="2600">
                <a:latin typeface="Times New Roman" pitchFamily="18" charset="0"/>
              </a:rPr>
              <a:t> – 1</a:t>
            </a:r>
          </a:p>
        </p:txBody>
      </p:sp>
      <p:sp>
        <p:nvSpPr>
          <p:cNvPr id="67593" name="Text Box 26"/>
          <p:cNvSpPr txBox="1">
            <a:spLocks noChangeArrowheads="1"/>
          </p:cNvSpPr>
          <p:nvPr/>
        </p:nvSpPr>
        <p:spPr bwMode="auto">
          <a:xfrm>
            <a:off x="320675" y="1490663"/>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2D496D7-A450-472D-A564-B7C7A4B56CEB}" type="slidenum">
              <a:rPr lang="en-US" sz="1200"/>
              <a:pPr algn="r" eaLnBrk="1" hangingPunct="1"/>
              <a:t>45</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821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1821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1821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18219">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821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18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8212" grpId="0" build="p"/>
      <p:bldP spid="1118217" grpId="0"/>
      <p:bldP spid="1118218" grpId="0"/>
      <p:bldP spid="111821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Rectangle 2"/>
          <p:cNvSpPr>
            <a:spLocks noGrp="1" noChangeArrowheads="1"/>
          </p:cNvSpPr>
          <p:nvPr>
            <p:ph type="title"/>
          </p:nvPr>
        </p:nvSpPr>
        <p:spPr/>
        <p:txBody>
          <a:bodyPr/>
          <a:lstStyle/>
          <a:p>
            <a:pPr eaLnBrk="1" hangingPunct="1"/>
            <a:r>
              <a:rPr lang="en-US" i="1" smtClean="0"/>
              <a:t>t</a:t>
            </a:r>
            <a:r>
              <a:rPr lang="en-US" smtClean="0">
                <a:latin typeface="Times New Roman" pitchFamily="18" charset="0"/>
              </a:rPr>
              <a:t>-</a:t>
            </a:r>
            <a:r>
              <a:rPr lang="en-US" smtClean="0"/>
              <a:t>Test for the Difference Between Means (Dependent Samples)</a:t>
            </a:r>
            <a:endParaRPr lang="el-GR" altLang="en-US" smtClean="0"/>
          </a:p>
        </p:txBody>
      </p:sp>
      <p:sp>
        <p:nvSpPr>
          <p:cNvPr id="22536" name="Text Box 3"/>
          <p:cNvSpPr txBox="1">
            <a:spLocks noChangeArrowheads="1"/>
          </p:cNvSpPr>
          <p:nvPr/>
        </p:nvSpPr>
        <p:spPr bwMode="auto">
          <a:xfrm>
            <a:off x="276225" y="1219200"/>
            <a:ext cx="86106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1118212" name="Text Box 4"/>
          <p:cNvSpPr txBox="1">
            <a:spLocks noChangeArrowheads="1"/>
          </p:cNvSpPr>
          <p:nvPr/>
        </p:nvSpPr>
        <p:spPr bwMode="auto">
          <a:xfrm>
            <a:off x="366713" y="1998663"/>
            <a:ext cx="4597400" cy="4143375"/>
          </a:xfrm>
          <a:prstGeom prst="rect">
            <a:avLst/>
          </a:prstGeom>
          <a:noFill/>
          <a:ln w="9525" algn="ctr">
            <a:noFill/>
            <a:miter lim="800000"/>
            <a:headEnd/>
            <a:tailEnd/>
          </a:ln>
        </p:spPr>
        <p:txBody>
          <a:bodyPr>
            <a:spAutoFit/>
          </a:bodyPr>
          <a:lstStyle/>
          <a:p>
            <a:pPr marL="514350" indent="-514350">
              <a:spcBef>
                <a:spcPct val="55000"/>
              </a:spcBef>
              <a:buClr>
                <a:schemeClr val="accent1"/>
              </a:buClr>
              <a:buFont typeface="+mj-lt"/>
              <a:buAutoNum type="arabicPeriod" startAt="5"/>
              <a:defRPr/>
            </a:pPr>
            <a:r>
              <a:rPr lang="en-US" sz="2600" dirty="0">
                <a:latin typeface="Times New Roman" pitchFamily="18" charset="0"/>
                <a:sym typeface="Symbol" pitchFamily="18" charset="2"/>
              </a:rPr>
              <a:t>Determine the rejection region(s).</a:t>
            </a:r>
          </a:p>
          <a:p>
            <a:pPr marL="457200" indent="-457200">
              <a:spcBef>
                <a:spcPct val="55000"/>
              </a:spcBef>
              <a:buClr>
                <a:schemeClr val="accent1"/>
              </a:buClr>
              <a:buFontTx/>
              <a:buAutoNum type="arabicPeriod" startAt="5"/>
              <a:defRPr/>
            </a:pPr>
            <a:r>
              <a:rPr lang="en-US" sz="2600" dirty="0">
                <a:latin typeface="Times New Roman" pitchFamily="18" charset="0"/>
                <a:sym typeface="Symbol" pitchFamily="18" charset="2"/>
              </a:rPr>
              <a:t>Calculate    and       Use a table. </a:t>
            </a:r>
          </a:p>
          <a:p>
            <a:pPr marL="457200" indent="-457200">
              <a:spcBef>
                <a:spcPct val="55000"/>
              </a:spcBef>
              <a:buClr>
                <a:schemeClr val="accent1"/>
              </a:buClr>
              <a:buFontTx/>
              <a:buAutoNum type="arabicPeriod" startAt="5"/>
              <a:defRPr/>
            </a:pPr>
            <a:endParaRPr lang="en-US" sz="2600" dirty="0">
              <a:latin typeface="Times New Roman" pitchFamily="18" charset="0"/>
              <a:sym typeface="Symbol" pitchFamily="18" charset="2"/>
            </a:endParaRPr>
          </a:p>
          <a:p>
            <a:pPr marL="457200" indent="-457200">
              <a:spcBef>
                <a:spcPct val="55000"/>
              </a:spcBef>
              <a:buClr>
                <a:schemeClr val="accent1"/>
              </a:buClr>
              <a:buFontTx/>
              <a:buAutoNum type="arabicPeriod" startAt="5"/>
              <a:defRPr/>
            </a:pPr>
            <a:endParaRPr lang="en-US" sz="2600" dirty="0">
              <a:latin typeface="Times New Roman" pitchFamily="18" charset="0"/>
              <a:sym typeface="Symbol" pitchFamily="18" charset="2"/>
            </a:endParaRPr>
          </a:p>
          <a:p>
            <a:pPr marL="457200" indent="-457200">
              <a:spcBef>
                <a:spcPct val="55000"/>
              </a:spcBef>
              <a:buClr>
                <a:schemeClr val="accent1"/>
              </a:buClr>
              <a:buFontTx/>
              <a:buAutoNum type="arabicPeriod" startAt="5"/>
              <a:defRPr/>
            </a:pPr>
            <a:r>
              <a:rPr lang="en-US" sz="2600" dirty="0">
                <a:latin typeface="Times New Roman" pitchFamily="18" charset="0"/>
                <a:sym typeface="Symbol" pitchFamily="18" charset="2"/>
              </a:rPr>
              <a:t>Find the standardized test statistic.</a:t>
            </a:r>
          </a:p>
        </p:txBody>
      </p:sp>
      <p:graphicFrame>
        <p:nvGraphicFramePr>
          <p:cNvPr id="1130505" name="Object 9"/>
          <p:cNvGraphicFramePr>
            <a:graphicFrameLocks noChangeAspect="1"/>
          </p:cNvGraphicFramePr>
          <p:nvPr/>
        </p:nvGraphicFramePr>
        <p:xfrm>
          <a:off x="2219325" y="3051175"/>
          <a:ext cx="284163" cy="373063"/>
        </p:xfrm>
        <a:graphic>
          <a:graphicData uri="http://schemas.openxmlformats.org/presentationml/2006/ole">
            <mc:AlternateContent xmlns:mc="http://schemas.openxmlformats.org/markup-compatibility/2006">
              <mc:Choice xmlns:v="urn:schemas-microsoft-com:vml" Requires="v">
                <p:oleObj spid="_x0000_s22549" name="Equation" r:id="rId4" imgW="241200" imgH="317160" progId="Equation.DSMT4">
                  <p:embed/>
                </p:oleObj>
              </mc:Choice>
              <mc:Fallback>
                <p:oleObj name="Equation" r:id="rId4" imgW="241200" imgH="31716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9325" y="3051175"/>
                        <a:ext cx="284163" cy="373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0506" name="Object 10"/>
          <p:cNvGraphicFramePr>
            <a:graphicFrameLocks noChangeAspect="1"/>
          </p:cNvGraphicFramePr>
          <p:nvPr/>
        </p:nvGraphicFramePr>
        <p:xfrm>
          <a:off x="2997200" y="3051175"/>
          <a:ext cx="379413" cy="438150"/>
        </p:xfrm>
        <a:graphic>
          <a:graphicData uri="http://schemas.openxmlformats.org/presentationml/2006/ole">
            <mc:AlternateContent xmlns:mc="http://schemas.openxmlformats.org/markup-compatibility/2006">
              <mc:Choice xmlns:v="urn:schemas-microsoft-com:vml" Requires="v">
                <p:oleObj spid="_x0000_s22550" name="Equation" r:id="rId6" imgW="330120" imgH="380880" progId="Equation.DSMT4">
                  <p:embed/>
                </p:oleObj>
              </mc:Choice>
              <mc:Fallback>
                <p:oleObj name="Equation" r:id="rId6" imgW="330120" imgH="38088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97200" y="3051175"/>
                        <a:ext cx="379413"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0504" name="Object 8"/>
          <p:cNvGraphicFramePr>
            <a:graphicFrameLocks noChangeAspect="1"/>
          </p:cNvGraphicFramePr>
          <p:nvPr/>
        </p:nvGraphicFramePr>
        <p:xfrm>
          <a:off x="6083300" y="2941638"/>
          <a:ext cx="1149350" cy="687387"/>
        </p:xfrm>
        <a:graphic>
          <a:graphicData uri="http://schemas.openxmlformats.org/presentationml/2006/ole">
            <mc:AlternateContent xmlns:mc="http://schemas.openxmlformats.org/markup-compatibility/2006">
              <mc:Choice xmlns:v="urn:schemas-microsoft-com:vml" Requires="v">
                <p:oleObj spid="_x0000_s22551" name="Equation" r:id="rId8" imgW="1041120" imgH="622080" progId="Equation.DSMT4">
                  <p:embed/>
                </p:oleObj>
              </mc:Choice>
              <mc:Fallback>
                <p:oleObj name="Equation" r:id="rId8" imgW="1041120" imgH="62208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83300" y="2941638"/>
                        <a:ext cx="1149350" cy="687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0507" name="Object 11"/>
          <p:cNvGraphicFramePr>
            <a:graphicFrameLocks noChangeAspect="1"/>
          </p:cNvGraphicFramePr>
          <p:nvPr/>
        </p:nvGraphicFramePr>
        <p:xfrm>
          <a:off x="4941888" y="3640138"/>
          <a:ext cx="3863975" cy="1003300"/>
        </p:xfrm>
        <a:graphic>
          <a:graphicData uri="http://schemas.openxmlformats.org/presentationml/2006/ole">
            <mc:AlternateContent xmlns:mc="http://schemas.openxmlformats.org/markup-compatibility/2006">
              <mc:Choice xmlns:v="urn:schemas-microsoft-com:vml" Requires="v">
                <p:oleObj spid="_x0000_s22552" name="Equation" r:id="rId10" imgW="4012920" imgH="1041120" progId="Equation.DSMT4">
                  <p:embed/>
                </p:oleObj>
              </mc:Choice>
              <mc:Fallback>
                <p:oleObj name="Equation" r:id="rId10" imgW="4012920" imgH="1041120" progId="Equation.DSMT4">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41888" y="3640138"/>
                        <a:ext cx="3863975" cy="100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0508" name="Object 12"/>
          <p:cNvGraphicFramePr>
            <a:graphicFrameLocks noChangeAspect="1"/>
          </p:cNvGraphicFramePr>
          <p:nvPr/>
        </p:nvGraphicFramePr>
        <p:xfrm>
          <a:off x="6092825" y="5130800"/>
          <a:ext cx="1447800" cy="919163"/>
        </p:xfrm>
        <a:graphic>
          <a:graphicData uri="http://schemas.openxmlformats.org/presentationml/2006/ole">
            <mc:AlternateContent xmlns:mc="http://schemas.openxmlformats.org/markup-compatibility/2006">
              <mc:Choice xmlns:v="urn:schemas-microsoft-com:vml" Requires="v">
                <p:oleObj spid="_x0000_s22553" name="Equation" r:id="rId12" imgW="1257120" imgH="799920" progId="Equation.DSMT4">
                  <p:embed/>
                </p:oleObj>
              </mc:Choice>
              <mc:Fallback>
                <p:oleObj name="Equation" r:id="rId12" imgW="1257120" imgH="799920" progId="Equation.DSMT4">
                  <p:embed/>
                  <p:pic>
                    <p:nvPicPr>
                      <p:cNvPr id="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92825" y="5130800"/>
                        <a:ext cx="1447800" cy="91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8" name="Text Box 26"/>
          <p:cNvSpPr txBox="1">
            <a:spLocks noChangeArrowheads="1"/>
          </p:cNvSpPr>
          <p:nvPr/>
        </p:nvSpPr>
        <p:spPr bwMode="auto">
          <a:xfrm>
            <a:off x="320675" y="1490663"/>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ABC5820-842C-4490-A71D-47AD52C4C37D}" type="slidenum">
              <a:rPr lang="en-US" sz="1200"/>
              <a:pPr algn="r" eaLnBrk="1" hangingPunct="1"/>
              <a:t>46</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82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3050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3050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305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3050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821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30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821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i="1" smtClean="0"/>
              <a:t>t</a:t>
            </a:r>
            <a:r>
              <a:rPr lang="en-US" smtClean="0">
                <a:latin typeface="Times New Roman" pitchFamily="18" charset="0"/>
              </a:rPr>
              <a:t>-</a:t>
            </a:r>
            <a:r>
              <a:rPr lang="en-US" smtClean="0"/>
              <a:t>Test for the Difference Between Means (Dependent Samples)</a:t>
            </a:r>
            <a:endParaRPr lang="el-GR" altLang="en-US" smtClean="0"/>
          </a:p>
        </p:txBody>
      </p:sp>
      <p:sp>
        <p:nvSpPr>
          <p:cNvPr id="68611" name="Text Box 3"/>
          <p:cNvSpPr txBox="1">
            <a:spLocks noChangeArrowheads="1"/>
          </p:cNvSpPr>
          <p:nvPr/>
        </p:nvSpPr>
        <p:spPr bwMode="auto">
          <a:xfrm>
            <a:off x="276225" y="1219200"/>
            <a:ext cx="86106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US" altLang="en-US">
              <a:latin typeface="Times New Roman" pitchFamily="18" charset="0"/>
              <a:sym typeface="Symbol" pitchFamily="18" charset="2"/>
            </a:endParaRPr>
          </a:p>
        </p:txBody>
      </p:sp>
      <p:sp>
        <p:nvSpPr>
          <p:cNvPr id="1118212" name="Text Box 4"/>
          <p:cNvSpPr txBox="1">
            <a:spLocks noChangeArrowheads="1"/>
          </p:cNvSpPr>
          <p:nvPr/>
        </p:nvSpPr>
        <p:spPr bwMode="auto">
          <a:xfrm>
            <a:off x="366713" y="1998663"/>
            <a:ext cx="43942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Clr>
                <a:schemeClr val="accent1"/>
              </a:buClr>
              <a:buFontTx/>
              <a:buAutoNum type="arabicPeriod" startAt="8"/>
            </a:pPr>
            <a:r>
              <a:rPr lang="en-US" sz="2600">
                <a:latin typeface="Times New Roman" pitchFamily="18" charset="0"/>
                <a:sym typeface="Symbol" pitchFamily="18" charset="2"/>
              </a:rPr>
              <a:t>Make a decision to reject or fail to reject the null hypothesis.</a:t>
            </a:r>
          </a:p>
          <a:p>
            <a:pPr eaLnBrk="1" hangingPunct="1">
              <a:buClr>
                <a:schemeClr val="accent1"/>
              </a:buClr>
              <a:buFontTx/>
              <a:buAutoNum type="arabicPeriod" startAt="8"/>
            </a:pPr>
            <a:endParaRPr lang="en-US" sz="2600">
              <a:latin typeface="Times New Roman" pitchFamily="18" charset="0"/>
              <a:sym typeface="Symbol" pitchFamily="18" charset="2"/>
            </a:endParaRPr>
          </a:p>
          <a:p>
            <a:pPr eaLnBrk="1" hangingPunct="1">
              <a:buClr>
                <a:schemeClr val="accent1"/>
              </a:buClr>
              <a:buFontTx/>
              <a:buAutoNum type="arabicPeriod" startAt="8"/>
            </a:pPr>
            <a:r>
              <a:rPr lang="en-US" sz="2600">
                <a:latin typeface="Times New Roman" pitchFamily="18" charset="0"/>
                <a:sym typeface="Symbol" pitchFamily="18" charset="2"/>
              </a:rPr>
              <a:t>Interpret the decision in the context of the original claim.</a:t>
            </a:r>
          </a:p>
        </p:txBody>
      </p:sp>
      <p:sp>
        <p:nvSpPr>
          <p:cNvPr id="68613" name="Text Box 5"/>
          <p:cNvSpPr txBox="1">
            <a:spLocks noChangeArrowheads="1"/>
          </p:cNvSpPr>
          <p:nvPr/>
        </p:nvSpPr>
        <p:spPr bwMode="auto">
          <a:xfrm>
            <a:off x="5613400" y="2006600"/>
            <a:ext cx="3008313"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If </a:t>
            </a:r>
            <a:r>
              <a:rPr lang="en-US" sz="2600" i="1">
                <a:latin typeface="Times New Roman" pitchFamily="18" charset="0"/>
              </a:rPr>
              <a:t>t</a:t>
            </a:r>
            <a:r>
              <a:rPr lang="en-US" sz="2600">
                <a:latin typeface="Times New Roman" pitchFamily="18" charset="0"/>
              </a:rPr>
              <a:t> is in the rejection region, reject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a:t>
            </a:r>
            <a:r>
              <a:rPr lang="en-US" sz="2600" baseline="-25000">
                <a:latin typeface="Times New Roman" pitchFamily="18" charset="0"/>
              </a:rPr>
              <a:t>  </a:t>
            </a:r>
            <a:r>
              <a:rPr lang="en-US" sz="2600">
                <a:latin typeface="Times New Roman" pitchFamily="18" charset="0"/>
              </a:rPr>
              <a:t>Otherwise, fail to reject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a:t>
            </a:r>
            <a:endParaRPr lang="en-US" sz="2600">
              <a:latin typeface="Times New Roman" pitchFamily="18" charset="0"/>
              <a:sym typeface="Symbol" pitchFamily="18" charset="2"/>
            </a:endParaRPr>
          </a:p>
        </p:txBody>
      </p:sp>
      <p:sp>
        <p:nvSpPr>
          <p:cNvPr id="68614" name="Text Box 26"/>
          <p:cNvSpPr txBox="1">
            <a:spLocks noChangeArrowheads="1"/>
          </p:cNvSpPr>
          <p:nvPr/>
        </p:nvSpPr>
        <p:spPr bwMode="auto">
          <a:xfrm>
            <a:off x="320675" y="1490663"/>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21EFD9C-E9D8-4D23-9155-2530073036B6}" type="slidenum">
              <a:rPr lang="en-US" sz="1200"/>
              <a:pPr algn="r" eaLnBrk="1" hangingPunct="1"/>
              <a:t>47</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82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821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dirty="0" smtClean="0">
                <a:solidFill>
                  <a:schemeClr val="accent3"/>
                </a:solidFill>
              </a:rPr>
              <a:t>Example: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l-GR" altLang="en-US" dirty="0" smtClean="0">
              <a:solidFill>
                <a:schemeClr val="accent3"/>
              </a:solidFill>
            </a:endParaRPr>
          </a:p>
        </p:txBody>
      </p:sp>
      <p:graphicFrame>
        <p:nvGraphicFramePr>
          <p:cNvPr id="69685" name="Group 53"/>
          <p:cNvGraphicFramePr>
            <a:graphicFrameLocks noGrp="1"/>
          </p:cNvGraphicFramePr>
          <p:nvPr>
            <p:ph idx="4294967295"/>
          </p:nvPr>
        </p:nvGraphicFramePr>
        <p:xfrm>
          <a:off x="574675" y="5197475"/>
          <a:ext cx="8181975" cy="1188720"/>
        </p:xfrm>
        <a:graphic>
          <a:graphicData uri="http://schemas.openxmlformats.org/drawingml/2006/table">
            <a:tbl>
              <a:tblPr/>
              <a:tblGrid>
                <a:gridCol w="1647825"/>
                <a:gridCol w="819150"/>
                <a:gridCol w="814388"/>
                <a:gridCol w="815975"/>
                <a:gridCol w="819150"/>
                <a:gridCol w="815975"/>
                <a:gridCol w="814387"/>
                <a:gridCol w="817563"/>
                <a:gridCol w="817562"/>
              </a:tblGrid>
              <a:tr h="152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bg1"/>
                          </a:solidFill>
                          <a:effectLst/>
                          <a:latin typeface="Times New Roman" pitchFamily="18" charset="0"/>
                          <a:cs typeface="Arial" charset="0"/>
                        </a:rPr>
                        <a:t>Athletes</a:t>
                      </a:r>
                    </a:p>
                  </a:txBody>
                  <a:tcPr marL="139092" marR="1390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1</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3</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4</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5</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6</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7</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8</a:t>
                      </a:r>
                    </a:p>
                  </a:txBody>
                  <a:tcPr marL="139092" marR="1390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bg1"/>
                          </a:solidFill>
                          <a:effectLst/>
                          <a:latin typeface="Times New Roman" pitchFamily="18" charset="0"/>
                          <a:cs typeface="Arial" charset="0"/>
                        </a:rPr>
                        <a:t>Height (old)</a:t>
                      </a:r>
                    </a:p>
                  </a:txBody>
                  <a:tcPr marL="139092" marR="1390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24</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22</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25</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28</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35</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32</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30</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27</a:t>
                      </a:r>
                    </a:p>
                  </a:txBody>
                  <a:tcPr marL="139092" marR="1390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bg1"/>
                          </a:solidFill>
                          <a:effectLst/>
                          <a:latin typeface="Times New Roman" pitchFamily="18" charset="0"/>
                          <a:cs typeface="Arial" charset="0"/>
                        </a:rPr>
                        <a:t>Height (new)</a:t>
                      </a:r>
                    </a:p>
                  </a:txBody>
                  <a:tcPr marL="139092" marR="1390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26</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25</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25</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29</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33</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34</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35</a:t>
                      </a:r>
                    </a:p>
                  </a:txBody>
                  <a:tcPr marL="139092" marR="1390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cs typeface="Arial" charset="0"/>
                        </a:rPr>
                        <a:t>30</a:t>
                      </a:r>
                    </a:p>
                  </a:txBody>
                  <a:tcPr marL="139092" marR="1390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TextBox 7"/>
          <p:cNvSpPr txBox="1"/>
          <p:nvPr/>
        </p:nvSpPr>
        <p:spPr>
          <a:xfrm>
            <a:off x="396875" y="1155700"/>
            <a:ext cx="8335963" cy="4029075"/>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A shoe manufacturer claims that the athletes can increase their vertical jump heights using the manufacturer’s new Strength Shoes. The vertical jump heights of eight randomly selected athletes are measured. After the athletes have used the Strength Shoes for 8 minutes, their vertical jump heights are measured again. The vertical jump heights (in inches) for each athlete are shown in the table. Assuming the vertical jump heights are normally distributed, is there enough evidence to support the manufacturer’s claim at </a:t>
            </a:r>
            <a:r>
              <a:rPr lang="el-GR" sz="2600">
                <a:latin typeface="Times New Roman" pitchFamily="18" charset="0"/>
                <a:cs typeface="Times New Roman" pitchFamily="18" charset="0"/>
              </a:rPr>
              <a:t>α</a:t>
            </a:r>
            <a:r>
              <a:rPr lang="en-US" sz="2600">
                <a:latin typeface="Times New Roman" pitchFamily="18" charset="0"/>
                <a:cs typeface="Times New Roman" pitchFamily="18" charset="0"/>
              </a:rPr>
              <a:t> = 0.10? </a:t>
            </a:r>
            <a:r>
              <a:rPr lang="en-US" sz="2400" i="1">
                <a:solidFill>
                  <a:srgbClr val="1F97FF"/>
                </a:solidFill>
                <a:latin typeface="Times New Roman" pitchFamily="18" charset="0"/>
                <a:cs typeface="Times New Roman" pitchFamily="18" charset="0"/>
              </a:rPr>
              <a:t>(Adapted from Coaches Sports Publishing)</a:t>
            </a:r>
            <a:endParaRPr lang="en-US" sz="2400" i="1">
              <a:solidFill>
                <a:srgbClr val="1F97FF"/>
              </a:solidFill>
              <a:latin typeface="Times New Roman" pitchFamily="18" charset="0"/>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90217EA-8362-4AC9-B041-B917D4D0AD18}" type="slidenum">
              <a:rPr lang="en-US" sz="1200"/>
              <a:pPr algn="r" eaLnBrk="1" hangingPunct="1"/>
              <a:t>48</a:t>
            </a:fld>
            <a:r>
              <a:rPr lang="en-US" sz="1200"/>
              <a:t> of 70</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70660" name="Rectangle 3"/>
          <p:cNvSpPr txBox="1">
            <a:spLocks noChangeArrowheads="1"/>
          </p:cNvSpPr>
          <p:nvPr/>
        </p:nvSpPr>
        <p:spPr bwMode="auto">
          <a:xfrm>
            <a:off x="457200" y="1858963"/>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d.f. =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895475"/>
            <a:ext cx="3810000" cy="466725"/>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6" name="Group 65"/>
          <p:cNvGrpSpPr>
            <a:grpSpLocks/>
          </p:cNvGrpSpPr>
          <p:nvPr/>
        </p:nvGrpSpPr>
        <p:grpSpPr bwMode="auto">
          <a:xfrm>
            <a:off x="1417638" y="2794000"/>
            <a:ext cx="1681162" cy="985838"/>
            <a:chOff x="720" y="1719"/>
            <a:chExt cx="1059" cy="621"/>
          </a:xfrm>
        </p:grpSpPr>
        <p:sp>
          <p:nvSpPr>
            <p:cNvPr id="7" name="Rectangle 6"/>
            <p:cNvSpPr>
              <a:spLocks noChangeArrowheads="1"/>
            </p:cNvSpPr>
            <p:nvPr/>
          </p:nvSpPr>
          <p:spPr bwMode="auto">
            <a:xfrm>
              <a:off x="720" y="1719"/>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0.10</a:t>
              </a:r>
            </a:p>
          </p:txBody>
        </p:sp>
        <p:sp>
          <p:nvSpPr>
            <p:cNvPr id="8" name="Rectangle 7"/>
            <p:cNvSpPr>
              <a:spLocks noChangeArrowheads="1"/>
            </p:cNvSpPr>
            <p:nvPr/>
          </p:nvSpPr>
          <p:spPr bwMode="auto">
            <a:xfrm>
              <a:off x="863" y="2013"/>
              <a:ext cx="916" cy="327"/>
            </a:xfrm>
            <a:prstGeom prst="rect">
              <a:avLst/>
            </a:prstGeom>
            <a:noFill/>
            <a:ln w="12700">
              <a:noFill/>
              <a:miter lim="800000"/>
              <a:headEnd/>
              <a:tailEnd/>
            </a:ln>
            <a:effectLst/>
          </p:spPr>
          <p:txBody>
            <a:bodyPr wrap="none">
              <a:spAutoFit/>
            </a:bodyPr>
            <a:lstStyle/>
            <a:p>
              <a:pPr>
                <a:defRPr/>
              </a:pPr>
              <a:r>
                <a:rPr lang="en-US" sz="2800" b="1" dirty="0">
                  <a:solidFill>
                    <a:srgbClr val="8E0D30"/>
                  </a:solidFill>
                  <a:latin typeface="+mn-lt"/>
                </a:rPr>
                <a:t>8 – 1 = 7</a:t>
              </a:r>
            </a:p>
          </p:txBody>
        </p:sp>
      </p:grpSp>
      <p:grpSp>
        <p:nvGrpSpPr>
          <p:cNvPr id="9" name="Group 69"/>
          <p:cNvGrpSpPr>
            <a:grpSpLocks/>
          </p:cNvGrpSpPr>
          <p:nvPr/>
        </p:nvGrpSpPr>
        <p:grpSpPr bwMode="auto">
          <a:xfrm>
            <a:off x="1450975" y="1936750"/>
            <a:ext cx="1371600" cy="896938"/>
            <a:chOff x="856" y="1047"/>
            <a:chExt cx="139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pP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d</a:t>
              </a:r>
              <a:r>
                <a:rPr lang="en-US" sz="2800" b="1">
                  <a:solidFill>
                    <a:srgbClr val="8E0D30"/>
                  </a:solidFill>
                  <a:latin typeface="Times New Roman" pitchFamily="18" charset="0"/>
                  <a:cs typeface="Times New Roman" pitchFamily="18" charset="0"/>
                </a:rPr>
                <a:t> &lt; 0 </a:t>
              </a:r>
              <a:endParaRPr lang="en-US" sz="2800" b="1">
                <a:solidFill>
                  <a:srgbClr val="8E0D30"/>
                </a:solidFill>
                <a:latin typeface="Times New Roman" pitchFamily="18" charset="0"/>
              </a:endParaRPr>
            </a:p>
          </p:txBody>
        </p:sp>
        <p:sp>
          <p:nvSpPr>
            <p:cNvPr id="70669" name="Rectangle 68"/>
            <p:cNvSpPr>
              <a:spLocks noChangeArrowheads="1"/>
            </p:cNvSpPr>
            <p:nvPr/>
          </p:nvSpPr>
          <p:spPr bwMode="auto">
            <a:xfrm>
              <a:off x="856" y="1339"/>
              <a:ext cx="139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d</a:t>
              </a:r>
              <a:r>
                <a:rPr lang="en-US" sz="2800" b="1">
                  <a:solidFill>
                    <a:srgbClr val="8E0D30"/>
                  </a:solidFill>
                  <a:latin typeface="Times New Roman" pitchFamily="18" charset="0"/>
                  <a:cs typeface="Times New Roman" pitchFamily="18" charset="0"/>
                </a:rPr>
                <a:t> &gt;= 0 </a:t>
              </a:r>
              <a:endParaRPr lang="en-US" sz="2800" b="1">
                <a:solidFill>
                  <a:srgbClr val="8E0D30"/>
                </a:solidFill>
              </a:endParaRPr>
            </a:p>
          </p:txBody>
        </p:sp>
      </p:grpSp>
      <p:sp>
        <p:nvSpPr>
          <p:cNvPr id="87" name="Rectangle 86"/>
          <p:cNvSpPr>
            <a:spLocks noChangeArrowheads="1"/>
          </p:cNvSpPr>
          <p:nvPr/>
        </p:nvSpPr>
        <p:spPr bwMode="auto">
          <a:xfrm>
            <a:off x="4476750" y="3805238"/>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38" name="TextBox 37"/>
          <p:cNvSpPr txBox="1"/>
          <p:nvPr/>
        </p:nvSpPr>
        <p:spPr>
          <a:xfrm>
            <a:off x="487363" y="1355725"/>
            <a:ext cx="8175625" cy="488950"/>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i="1">
                <a:latin typeface="Times New Roman" pitchFamily="18" charset="0"/>
              </a:rPr>
              <a:t>d</a:t>
            </a:r>
            <a:r>
              <a:rPr lang="en-US" sz="2600">
                <a:latin typeface="Times New Roman" pitchFamily="18" charset="0"/>
              </a:rPr>
              <a:t> = (jump height before shoes) – (jump height after shoes)</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20DD520-1196-4E53-8BC2-8144B30B8DB7}" type="slidenum">
              <a:rPr lang="en-US" sz="1200"/>
              <a:pPr algn="r" eaLnBrk="1" hangingPunct="1"/>
              <a:t>49</a:t>
            </a:fld>
            <a:r>
              <a:rPr lang="en-US" sz="1200"/>
              <a:t> of 70</a:t>
            </a:r>
          </a:p>
        </p:txBody>
      </p:sp>
      <p:pic>
        <p:nvPicPr>
          <p:cNvPr id="70688" name="Picture 32" descr="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788" y="4289425"/>
            <a:ext cx="3013075" cy="2081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3"/>
          <p:cNvSpPr>
            <a:spLocks noGrp="1" noChangeArrowheads="1"/>
          </p:cNvSpPr>
          <p:nvPr>
            <p:ph type="title"/>
          </p:nvPr>
        </p:nvSpPr>
        <p:spPr>
          <a:noFill/>
        </p:spPr>
        <p:txBody>
          <a:bodyPr/>
          <a:lstStyle/>
          <a:p>
            <a:pPr eaLnBrk="1" hangingPunct="1"/>
            <a:r>
              <a:rPr lang="en-US" smtClean="0"/>
              <a:t>Two Sample Hypothesis Test</a:t>
            </a:r>
          </a:p>
        </p:txBody>
      </p:sp>
      <p:sp>
        <p:nvSpPr>
          <p:cNvPr id="778312" name="Text Box 72"/>
          <p:cNvSpPr>
            <a:spLocks noGrp="1" noChangeArrowheads="1"/>
          </p:cNvSpPr>
          <p:nvPr>
            <p:ph idx="1"/>
          </p:nvPr>
        </p:nvSpPr>
        <p:spPr>
          <a:xfrm>
            <a:off x="381000" y="1600200"/>
            <a:ext cx="8305800" cy="4525963"/>
          </a:xfrm>
        </p:spPr>
        <p:txBody>
          <a:bodyPr/>
          <a:lstStyle/>
          <a:p>
            <a:pPr marL="533400" indent="-533400" eaLnBrk="1" hangingPunct="1"/>
            <a:r>
              <a:rPr lang="en-US" smtClean="0"/>
              <a:t>Compares two parameters from two populations.</a:t>
            </a:r>
          </a:p>
          <a:p>
            <a:pPr marL="533400" indent="-533400" eaLnBrk="1" hangingPunct="1"/>
            <a:r>
              <a:rPr lang="en-US" smtClean="0"/>
              <a:t>Sampling methods:</a:t>
            </a:r>
          </a:p>
          <a:p>
            <a:pPr marL="933450" lvl="1" indent="-533400" eaLnBrk="1" hangingPunct="1"/>
            <a:r>
              <a:rPr lang="en-US" b="1" smtClean="0">
                <a:solidFill>
                  <a:schemeClr val="accent2"/>
                </a:solidFill>
              </a:rPr>
              <a:t>Independent Samples</a:t>
            </a:r>
          </a:p>
          <a:p>
            <a:pPr marL="1333500" lvl="2" indent="-533400" eaLnBrk="1" hangingPunct="1"/>
            <a:r>
              <a:rPr lang="en-US" smtClean="0"/>
              <a:t>The sample selected from one population is not related to the sample selected from the second population.</a:t>
            </a:r>
          </a:p>
          <a:p>
            <a:pPr marL="933450" lvl="1" indent="-533400" eaLnBrk="1" hangingPunct="1"/>
            <a:r>
              <a:rPr lang="en-US" b="1" smtClean="0">
                <a:solidFill>
                  <a:schemeClr val="accent2"/>
                </a:solidFill>
              </a:rPr>
              <a:t>Dependent Samples </a:t>
            </a:r>
            <a:r>
              <a:rPr lang="en-US" smtClean="0"/>
              <a:t>(paired or matched samples)</a:t>
            </a:r>
          </a:p>
          <a:p>
            <a:pPr marL="1333500" lvl="2" indent="-533400" eaLnBrk="1" hangingPunct="1"/>
            <a:r>
              <a:rPr lang="en-US" smtClean="0"/>
              <a:t>Each member of one sample corresponds to a member of the other sample.</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390E87D-E497-47AE-83E2-3524AE632BD5}" type="slidenum">
              <a:rPr lang="en-US" sz="1200"/>
              <a:pPr algn="r" eaLnBrk="1" hangingPunct="1"/>
              <a:t>5</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31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31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831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831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783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graphicFrame>
        <p:nvGraphicFramePr>
          <p:cNvPr id="23618" name="Group 66"/>
          <p:cNvGraphicFramePr>
            <a:graphicFrameLocks noGrp="1"/>
          </p:cNvGraphicFramePr>
          <p:nvPr/>
        </p:nvGraphicFramePr>
        <p:xfrm>
          <a:off x="355600" y="1824038"/>
          <a:ext cx="4321175" cy="4572000"/>
        </p:xfrm>
        <a:graphic>
          <a:graphicData uri="http://schemas.openxmlformats.org/drawingml/2006/table">
            <a:tbl>
              <a:tblPr/>
              <a:tblGrid>
                <a:gridCol w="1058863"/>
                <a:gridCol w="1057275"/>
                <a:gridCol w="1133475"/>
                <a:gridCol w="107156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cs typeface="Arial" charset="0"/>
                        </a:rPr>
                        <a:t>Before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cs typeface="Arial" charset="0"/>
                        </a:rPr>
                        <a:t>After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bg1"/>
                          </a:solidFill>
                          <a:effectLst/>
                          <a:latin typeface="Times New Roman" pitchFamily="18" charset="0"/>
                          <a:cs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bg1"/>
                          </a:solidFill>
                          <a:effectLst/>
                          <a:latin typeface="Times New Roman" pitchFamily="18" charset="0"/>
                          <a:cs typeface="Arial" charset="0"/>
                        </a:rPr>
                        <a:t>d</a:t>
                      </a:r>
                      <a:r>
                        <a:rPr kumimoji="0" lang="en-US" sz="2400" b="1" i="1" u="none" strike="noStrike" cap="none" normalizeH="0" baseline="30000" smtClean="0">
                          <a:ln>
                            <a:noFill/>
                          </a:ln>
                          <a:solidFill>
                            <a:schemeClr val="bg1"/>
                          </a:solidFill>
                          <a:effectLst/>
                          <a:latin typeface="Times New Roman" pitchFamily="18" charset="0"/>
                          <a:cs typeface="Arial" charset="0"/>
                        </a:rPr>
                        <a:t>2</a:t>
                      </a:r>
                      <a:endParaRPr kumimoji="0" lang="en-US" sz="2400" b="1" i="1" u="none" strike="noStrike" cap="none" normalizeH="0" baseline="0" smtClean="0">
                        <a:ln>
                          <a:noFill/>
                        </a:ln>
                        <a:solidFill>
                          <a:schemeClr val="bg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Σ</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 -14</a:t>
                      </a:r>
                      <a:endParaRPr kumimoji="0" lang="en-US" sz="2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smtClean="0">
                          <a:ln>
                            <a:noFill/>
                          </a:ln>
                          <a:solidFill>
                            <a:schemeClr val="tx1"/>
                          </a:solidFill>
                          <a:effectLst/>
                          <a:latin typeface="Times New Roman" pitchFamily="18" charset="0"/>
                          <a:cs typeface="Times New Roman" pitchFamily="18" charset="0"/>
                        </a:rPr>
                        <a:t>Σ</a:t>
                      </a: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 56</a:t>
                      </a:r>
                      <a:endParaRPr kumimoji="0" lang="en-US" sz="2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30504" name="Object 8"/>
          <p:cNvGraphicFramePr>
            <a:graphicFrameLocks noChangeAspect="1"/>
          </p:cNvGraphicFramePr>
          <p:nvPr/>
        </p:nvGraphicFramePr>
        <p:xfrm>
          <a:off x="5272088" y="1981200"/>
          <a:ext cx="3111500" cy="687388"/>
        </p:xfrm>
        <a:graphic>
          <a:graphicData uri="http://schemas.openxmlformats.org/presentationml/2006/ole">
            <mc:AlternateContent xmlns:mc="http://schemas.openxmlformats.org/markup-compatibility/2006">
              <mc:Choice xmlns:v="urn:schemas-microsoft-com:vml" Requires="v">
                <p:oleObj spid="_x0000_s23621" name="Equation" r:id="rId3" imgW="2819160" imgH="622080" progId="Equation.DSMT4">
                  <p:embed/>
                </p:oleObj>
              </mc:Choice>
              <mc:Fallback>
                <p:oleObj name="Equation" r:id="rId3" imgW="2819160" imgH="62208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2088" y="1981200"/>
                        <a:ext cx="3111500"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0507" name="Object 11"/>
          <p:cNvGraphicFramePr>
            <a:graphicFrameLocks noChangeAspect="1"/>
          </p:cNvGraphicFramePr>
          <p:nvPr/>
        </p:nvGraphicFramePr>
        <p:xfrm>
          <a:off x="5397500" y="3141663"/>
          <a:ext cx="2619375" cy="2933700"/>
        </p:xfrm>
        <a:graphic>
          <a:graphicData uri="http://schemas.openxmlformats.org/presentationml/2006/ole">
            <mc:AlternateContent xmlns:mc="http://schemas.openxmlformats.org/markup-compatibility/2006">
              <mc:Choice xmlns:v="urn:schemas-microsoft-com:vml" Requires="v">
                <p:oleObj spid="_x0000_s23622" name="Equation" r:id="rId5" imgW="2286000" imgH="2565360" progId="Equation.DSMT4">
                  <p:embed/>
                </p:oleObj>
              </mc:Choice>
              <mc:Fallback>
                <p:oleObj name="Equation" r:id="rId5" imgW="2286000" imgH="256536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500" y="3141663"/>
                        <a:ext cx="2619375" cy="293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 name="TextBox 38"/>
          <p:cNvSpPr txBox="1"/>
          <p:nvPr/>
        </p:nvSpPr>
        <p:spPr>
          <a:xfrm>
            <a:off x="487363" y="1355725"/>
            <a:ext cx="8175625" cy="488950"/>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i="1">
                <a:latin typeface="Times New Roman" pitchFamily="18" charset="0"/>
              </a:rPr>
              <a:t>d</a:t>
            </a:r>
            <a:r>
              <a:rPr lang="en-US" sz="2600">
                <a:latin typeface="Times New Roman" pitchFamily="18" charset="0"/>
              </a:rPr>
              <a:t> = (jump height before shoes) – (jump height after shoes)</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F621387-9D38-489B-88B2-DF8D68804065}" type="slidenum">
              <a:rPr lang="en-US" sz="1200"/>
              <a:pPr algn="r" eaLnBrk="1" hangingPunct="1"/>
              <a:t>50</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05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30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143000"/>
          </a:xfrm>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t</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24581" name="Rectangle 3"/>
          <p:cNvSpPr txBox="1">
            <a:spLocks noChangeArrowheads="1"/>
          </p:cNvSpPr>
          <p:nvPr/>
        </p:nvSpPr>
        <p:spPr bwMode="auto">
          <a:xfrm>
            <a:off x="457200" y="1858963"/>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d.f. =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852613"/>
            <a:ext cx="3810000" cy="542925"/>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24583" name="Group 65"/>
          <p:cNvGrpSpPr>
            <a:grpSpLocks/>
          </p:cNvGrpSpPr>
          <p:nvPr/>
        </p:nvGrpSpPr>
        <p:grpSpPr bwMode="auto">
          <a:xfrm>
            <a:off x="1417638" y="2794000"/>
            <a:ext cx="1681162" cy="985838"/>
            <a:chOff x="720" y="1719"/>
            <a:chExt cx="1059" cy="621"/>
          </a:xfrm>
        </p:grpSpPr>
        <p:sp>
          <p:nvSpPr>
            <p:cNvPr id="7" name="Rectangle 6"/>
            <p:cNvSpPr>
              <a:spLocks noChangeArrowheads="1"/>
            </p:cNvSpPr>
            <p:nvPr/>
          </p:nvSpPr>
          <p:spPr bwMode="auto">
            <a:xfrm>
              <a:off x="720" y="1719"/>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0.10</a:t>
              </a:r>
            </a:p>
          </p:txBody>
        </p:sp>
        <p:sp>
          <p:nvSpPr>
            <p:cNvPr id="8" name="Rectangle 7"/>
            <p:cNvSpPr>
              <a:spLocks noChangeArrowheads="1"/>
            </p:cNvSpPr>
            <p:nvPr/>
          </p:nvSpPr>
          <p:spPr bwMode="auto">
            <a:xfrm>
              <a:off x="863" y="2013"/>
              <a:ext cx="916" cy="327"/>
            </a:xfrm>
            <a:prstGeom prst="rect">
              <a:avLst/>
            </a:prstGeom>
            <a:noFill/>
            <a:ln w="12700">
              <a:noFill/>
              <a:miter lim="800000"/>
              <a:headEnd/>
              <a:tailEnd/>
            </a:ln>
            <a:effectLst/>
          </p:spPr>
          <p:txBody>
            <a:bodyPr wrap="none">
              <a:spAutoFit/>
            </a:bodyPr>
            <a:lstStyle/>
            <a:p>
              <a:pPr>
                <a:defRPr/>
              </a:pPr>
              <a:r>
                <a:rPr lang="en-US" sz="2800" b="1" dirty="0">
                  <a:solidFill>
                    <a:srgbClr val="8E0D30"/>
                  </a:solidFill>
                  <a:latin typeface="+mn-lt"/>
                </a:rPr>
                <a:t>8 – 1 = 7</a:t>
              </a:r>
            </a:p>
          </p:txBody>
        </p:sp>
      </p:grpSp>
      <p:grpSp>
        <p:nvGrpSpPr>
          <p:cNvPr id="24584" name="Group 69"/>
          <p:cNvGrpSpPr>
            <a:grpSpLocks/>
          </p:cNvGrpSpPr>
          <p:nvPr/>
        </p:nvGrpSpPr>
        <p:grpSpPr bwMode="auto">
          <a:xfrm>
            <a:off x="1450975" y="1936750"/>
            <a:ext cx="1371600" cy="896938"/>
            <a:chOff x="856" y="1047"/>
            <a:chExt cx="139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pP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d</a:t>
              </a:r>
              <a:r>
                <a:rPr lang="en-US" sz="2800" b="1">
                  <a:solidFill>
                    <a:srgbClr val="8E0D30"/>
                  </a:solidFill>
                  <a:latin typeface="Times New Roman" pitchFamily="18" charset="0"/>
                  <a:cs typeface="Times New Roman" pitchFamily="18" charset="0"/>
                </a:rPr>
                <a:t> &lt; 0 </a:t>
              </a:r>
              <a:endParaRPr lang="en-US" sz="2800" b="1">
                <a:solidFill>
                  <a:srgbClr val="8E0D30"/>
                </a:solidFill>
                <a:latin typeface="Times New Roman" pitchFamily="18" charset="0"/>
              </a:endParaRPr>
            </a:p>
          </p:txBody>
        </p:sp>
        <p:sp>
          <p:nvSpPr>
            <p:cNvPr id="24595" name="Rectangle 68"/>
            <p:cNvSpPr>
              <a:spLocks noChangeArrowheads="1"/>
            </p:cNvSpPr>
            <p:nvPr/>
          </p:nvSpPr>
          <p:spPr bwMode="auto">
            <a:xfrm>
              <a:off x="856" y="1339"/>
              <a:ext cx="139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l-GR" sz="2800" b="1">
                  <a:solidFill>
                    <a:srgbClr val="8E0D30"/>
                  </a:solidFill>
                  <a:latin typeface="Times New Roman" pitchFamily="18" charset="0"/>
                  <a:cs typeface="Times New Roman" pitchFamily="18" charset="0"/>
                </a:rPr>
                <a:t>μ</a:t>
              </a:r>
              <a:r>
                <a:rPr lang="en-US" sz="2800" b="1" baseline="-25000">
                  <a:solidFill>
                    <a:srgbClr val="8E0D30"/>
                  </a:solidFill>
                  <a:latin typeface="Times New Roman" pitchFamily="18" charset="0"/>
                  <a:cs typeface="Times New Roman" pitchFamily="18" charset="0"/>
                </a:rPr>
                <a:t>d</a:t>
              </a:r>
              <a:r>
                <a:rPr lang="en-US" sz="2800" b="1">
                  <a:solidFill>
                    <a:srgbClr val="8E0D30"/>
                  </a:solidFill>
                  <a:latin typeface="Times New Roman" pitchFamily="18" charset="0"/>
                  <a:cs typeface="Times New Roman" pitchFamily="18" charset="0"/>
                </a:rPr>
                <a:t> &gt;= 0 </a:t>
              </a:r>
              <a:endParaRPr lang="en-US" sz="2800" b="1">
                <a:solidFill>
                  <a:srgbClr val="8E0D30"/>
                </a:solidFill>
              </a:endParaRPr>
            </a:p>
          </p:txBody>
        </p:sp>
      </p:grpSp>
      <p:sp>
        <p:nvSpPr>
          <p:cNvPr id="87" name="Rectangle 86"/>
          <p:cNvSpPr>
            <a:spLocks noChangeArrowheads="1"/>
          </p:cNvSpPr>
          <p:nvPr/>
        </p:nvSpPr>
        <p:spPr bwMode="auto">
          <a:xfrm>
            <a:off x="4476750" y="3805238"/>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38" name="TextBox 37"/>
          <p:cNvSpPr txBox="1"/>
          <p:nvPr/>
        </p:nvSpPr>
        <p:spPr>
          <a:xfrm>
            <a:off x="487363" y="1355725"/>
            <a:ext cx="8247062" cy="488950"/>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i="1">
                <a:latin typeface="Times New Roman" pitchFamily="18" charset="0"/>
              </a:rPr>
              <a:t>d</a:t>
            </a:r>
            <a:r>
              <a:rPr lang="en-US" sz="2600">
                <a:latin typeface="Times New Roman" pitchFamily="18" charset="0"/>
              </a:rPr>
              <a:t> = (jump height before shoes) – (jump height after shoes)</a:t>
            </a:r>
          </a:p>
        </p:txBody>
      </p:sp>
      <p:sp>
        <p:nvSpPr>
          <p:cNvPr id="33" name="Rectangle 32"/>
          <p:cNvSpPr>
            <a:spLocks noChangeArrowheads="1"/>
          </p:cNvSpPr>
          <p:nvPr/>
        </p:nvSpPr>
        <p:spPr bwMode="auto">
          <a:xfrm>
            <a:off x="4373563" y="4216400"/>
            <a:ext cx="4584700" cy="2470150"/>
          </a:xfrm>
          <a:prstGeom prst="rect">
            <a:avLst/>
          </a:prstGeom>
          <a:noFill/>
          <a:ln w="12700">
            <a:noFill/>
            <a:miter lim="800000"/>
            <a:headEnd/>
            <a:tailEnd/>
          </a:ln>
          <a:effectLst/>
        </p:spPr>
        <p:txBody>
          <a:bodyPr lIns="90488" tIns="44450" rIns="90488" bIns="44450">
            <a:spAutoFit/>
          </a:bodyPr>
          <a:lstStyle/>
          <a:p>
            <a:pPr eaLnBrk="0" hangingPunct="0"/>
            <a:r>
              <a:rPr lang="en-US" sz="2600">
                <a:latin typeface="Times New Roman" pitchFamily="18" charset="0"/>
              </a:rPr>
              <a:t>At the 10% level of significance, there is enough evidence to support the shoe manufacturer’s claim that athletes can increase their vertical jump heights using the new Strength Shoes.</a:t>
            </a:r>
          </a:p>
        </p:txBody>
      </p:sp>
      <p:sp>
        <p:nvSpPr>
          <p:cNvPr id="34" name="TextBox 33"/>
          <p:cNvSpPr txBox="1">
            <a:spLocks noChangeArrowheads="1"/>
          </p:cNvSpPr>
          <p:nvPr/>
        </p:nvSpPr>
        <p:spPr bwMode="auto">
          <a:xfrm>
            <a:off x="6342063" y="3816350"/>
            <a:ext cx="25431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0" indent="-3492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rgbClr val="D17230"/>
              </a:buClr>
            </a:pPr>
            <a:r>
              <a:rPr lang="en-US" sz="2600" b="1">
                <a:solidFill>
                  <a:srgbClr val="AE0337"/>
                </a:solidFill>
                <a:latin typeface="Times New Roman" pitchFamily="18" charset="0"/>
              </a:rPr>
              <a:t>Reject </a:t>
            </a:r>
            <a:r>
              <a:rPr lang="en-US" sz="2600" b="1" i="1">
                <a:solidFill>
                  <a:srgbClr val="AE0337"/>
                </a:solidFill>
                <a:latin typeface="Times New Roman" pitchFamily="18" charset="0"/>
              </a:rPr>
              <a:t>H</a:t>
            </a:r>
            <a:r>
              <a:rPr lang="en-US" sz="2600" b="1" baseline="-25000">
                <a:solidFill>
                  <a:srgbClr val="AE0337"/>
                </a:solidFill>
                <a:latin typeface="Times New Roman" pitchFamily="18" charset="0"/>
              </a:rPr>
              <a:t>0</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87C81B0-AB6E-4444-8E3B-0CFE84AB98F8}" type="slidenum">
              <a:rPr lang="en-US" sz="1200"/>
              <a:pPr algn="r" eaLnBrk="1" hangingPunct="1"/>
              <a:t>51</a:t>
            </a:fld>
            <a:r>
              <a:rPr lang="en-US" sz="1200"/>
              <a:t> of 70</a:t>
            </a:r>
          </a:p>
        </p:txBody>
      </p:sp>
      <p:pic>
        <p:nvPicPr>
          <p:cNvPr id="24614" name="Picture 38" descr="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038" y="4306888"/>
            <a:ext cx="2586037" cy="20812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30508" name="Object 12"/>
          <p:cNvGraphicFramePr>
            <a:graphicFrameLocks noChangeAspect="1"/>
          </p:cNvGraphicFramePr>
          <p:nvPr/>
        </p:nvGraphicFramePr>
        <p:xfrm>
          <a:off x="4292600" y="2463800"/>
          <a:ext cx="4649788" cy="919163"/>
        </p:xfrm>
        <a:graphic>
          <a:graphicData uri="http://schemas.openxmlformats.org/presentationml/2006/ole">
            <mc:AlternateContent xmlns:mc="http://schemas.openxmlformats.org/markup-compatibility/2006">
              <mc:Choice xmlns:v="urn:schemas-microsoft-com:vml" Requires="v">
                <p:oleObj spid="_x0000_s24618" name="Equation" r:id="rId4" imgW="4038480" imgH="799920" progId="Equation.DSMT4">
                  <p:embed/>
                </p:oleObj>
              </mc:Choice>
              <mc:Fallback>
                <p:oleObj name="Equation" r:id="rId4" imgW="4038480" imgH="799920"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92600" y="2463800"/>
                        <a:ext cx="4649788" cy="91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30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utoUpdateAnimBg="0"/>
      <p:bldP spid="3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smtClean="0"/>
              <a:t>Section 8.3 Summary</a:t>
            </a:r>
          </a:p>
        </p:txBody>
      </p:sp>
      <p:sp>
        <p:nvSpPr>
          <p:cNvPr id="71683" name="Content Placeholder 2"/>
          <p:cNvSpPr>
            <a:spLocks noGrp="1"/>
          </p:cNvSpPr>
          <p:nvPr>
            <p:ph idx="1"/>
          </p:nvPr>
        </p:nvSpPr>
        <p:spPr/>
        <p:txBody>
          <a:bodyPr/>
          <a:lstStyle/>
          <a:p>
            <a:pPr eaLnBrk="1" hangingPunct="1"/>
            <a:r>
              <a:rPr lang="en-US" dirty="0" smtClean="0"/>
              <a:t>Performed a </a:t>
            </a:r>
            <a:r>
              <a:rPr lang="en-US" i="1" dirty="0" smtClean="0"/>
              <a:t>t</a:t>
            </a:r>
            <a:r>
              <a:rPr lang="en-US" dirty="0" smtClean="0"/>
              <a:t>-test to test the mean of the difference for a population of paired data</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sz="3200" dirty="0" smtClean="0">
                <a:solidFill>
                  <a:schemeClr val="folHlink"/>
                </a:solidFill>
              </a:rPr>
              <a:t>Homework: Page </a:t>
            </a:r>
            <a:r>
              <a:rPr lang="en-US" sz="3200" dirty="0" smtClean="0">
                <a:solidFill>
                  <a:schemeClr val="folHlink"/>
                </a:solidFill>
              </a:rPr>
              <a:t>456</a:t>
            </a:r>
            <a:r>
              <a:rPr lang="en-US" sz="3200" dirty="0" smtClean="0">
                <a:solidFill>
                  <a:schemeClr val="folHlink"/>
                </a:solidFill>
              </a:rPr>
              <a:t>: </a:t>
            </a:r>
            <a:r>
              <a:rPr lang="en-US" sz="3200" dirty="0" smtClean="0">
                <a:solidFill>
                  <a:schemeClr val="folHlink"/>
                </a:solidFill>
              </a:rPr>
              <a:t>10-18 even</a:t>
            </a:r>
            <a:endParaRPr lang="en-US" dirty="0" smtClean="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653ED61-43E7-45BC-BA17-82652D72A0FB}" type="slidenum">
              <a:rPr lang="en-US" sz="1200"/>
              <a:pPr algn="r" eaLnBrk="1" hangingPunct="1"/>
              <a:t>52</a:t>
            </a:fld>
            <a:r>
              <a:rPr lang="en-US" sz="1200"/>
              <a:t> of 70</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ctrTitle"/>
          </p:nvPr>
        </p:nvSpPr>
        <p:spPr/>
        <p:txBody>
          <a:bodyPr/>
          <a:lstStyle/>
          <a:p>
            <a:r>
              <a:rPr lang="en-US" smtClean="0"/>
              <a:t>Section 8.4</a:t>
            </a:r>
          </a:p>
        </p:txBody>
      </p:sp>
      <p:sp>
        <p:nvSpPr>
          <p:cNvPr id="3" name="Subtitle 2"/>
          <p:cNvSpPr>
            <a:spLocks noGrp="1"/>
          </p:cNvSpPr>
          <p:nvPr>
            <p:ph type="subTitle" idx="1"/>
          </p:nvPr>
        </p:nvSpPr>
        <p:spPr/>
        <p:txBody>
          <a:bodyPr/>
          <a:lstStyle/>
          <a:p>
            <a:pPr>
              <a:defRPr/>
            </a:pPr>
            <a:r>
              <a:rPr lang="en-US" dirty="0" smtClean="0"/>
              <a:t>Testing the Difference Between Proportions</a:t>
            </a:r>
            <a:endParaRPr lang="en-US" dirty="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C73A4D8-822F-49E1-97FD-13D15F5F76FD}" type="slidenum">
              <a:rPr lang="en-US" sz="1200"/>
              <a:pPr algn="r" eaLnBrk="1" hangingPunct="1"/>
              <a:t>53</a:t>
            </a:fld>
            <a:r>
              <a:rPr lang="en-US" sz="1200"/>
              <a:t> of 70</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smtClean="0"/>
              <a:t>Section 8.4 Objectives</a:t>
            </a:r>
          </a:p>
        </p:txBody>
      </p:sp>
      <p:sp>
        <p:nvSpPr>
          <p:cNvPr id="73731" name="Content Placeholder 2"/>
          <p:cNvSpPr>
            <a:spLocks noGrp="1"/>
          </p:cNvSpPr>
          <p:nvPr>
            <p:ph idx="1"/>
          </p:nvPr>
        </p:nvSpPr>
        <p:spPr/>
        <p:txBody>
          <a:bodyPr/>
          <a:lstStyle/>
          <a:p>
            <a:pPr eaLnBrk="1" hangingPunct="1"/>
            <a:r>
              <a:rPr lang="en-US" smtClean="0"/>
              <a:t>Perform a </a:t>
            </a:r>
            <a:r>
              <a:rPr lang="en-US" i="1" smtClean="0"/>
              <a:t>z</a:t>
            </a:r>
            <a:r>
              <a:rPr lang="en-US" smtClean="0"/>
              <a:t>-test for the difference between two population proportions </a:t>
            </a:r>
            <a:r>
              <a:rPr lang="en-US" i="1" smtClean="0"/>
              <a:t>p</a:t>
            </a:r>
            <a:r>
              <a:rPr lang="en-US" baseline="-25000" smtClean="0"/>
              <a:t>1</a:t>
            </a:r>
            <a:r>
              <a:rPr lang="en-US" smtClean="0"/>
              <a:t> and </a:t>
            </a:r>
            <a:r>
              <a:rPr lang="en-US" i="1" smtClean="0"/>
              <a:t>p</a:t>
            </a:r>
            <a:r>
              <a:rPr lang="en-US" baseline="-25000" smtClean="0"/>
              <a:t>2</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BD22C97-048A-4BE4-90D6-55C157E365DE}" type="slidenum">
              <a:rPr lang="en-US" sz="1200"/>
              <a:pPr algn="r" eaLnBrk="1" hangingPunct="1"/>
              <a:t>54</a:t>
            </a:fld>
            <a:r>
              <a:rPr lang="en-US" sz="1200"/>
              <a:t> of 70</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noFill/>
        </p:spPr>
        <p:txBody>
          <a:bodyPr/>
          <a:lstStyle/>
          <a:p>
            <a:pPr eaLnBrk="1" hangingPunct="1"/>
            <a:r>
              <a:rPr lang="en-US" smtClean="0"/>
              <a:t>Two-Sample </a:t>
            </a:r>
            <a:r>
              <a:rPr lang="en-US" i="1" smtClean="0"/>
              <a:t>z</a:t>
            </a:r>
            <a:r>
              <a:rPr lang="en-US" smtClean="0"/>
              <a:t>-Test for Proportions</a:t>
            </a:r>
          </a:p>
        </p:txBody>
      </p:sp>
      <p:sp>
        <p:nvSpPr>
          <p:cNvPr id="75779" name="Content Placeholder 5"/>
          <p:cNvSpPr>
            <a:spLocks noGrp="1"/>
          </p:cNvSpPr>
          <p:nvPr>
            <p:ph idx="1"/>
          </p:nvPr>
        </p:nvSpPr>
        <p:spPr/>
        <p:txBody>
          <a:bodyPr/>
          <a:lstStyle/>
          <a:p>
            <a:r>
              <a:rPr lang="en-US" smtClean="0"/>
              <a:t>Used to test the difference between two population proportions, </a:t>
            </a:r>
            <a:r>
              <a:rPr lang="en-US" i="1" smtClean="0"/>
              <a:t>p</a:t>
            </a:r>
            <a:r>
              <a:rPr lang="en-US" baseline="-25000" smtClean="0"/>
              <a:t>1</a:t>
            </a:r>
            <a:r>
              <a:rPr lang="en-US" smtClean="0"/>
              <a:t> and </a:t>
            </a:r>
            <a:r>
              <a:rPr lang="en-US" i="1" smtClean="0"/>
              <a:t>p</a:t>
            </a:r>
            <a:r>
              <a:rPr lang="en-US" baseline="-25000" smtClean="0"/>
              <a:t>2</a:t>
            </a:r>
            <a:r>
              <a:rPr lang="en-US" smtClean="0"/>
              <a:t>.  </a:t>
            </a:r>
          </a:p>
          <a:p>
            <a:r>
              <a:rPr lang="en-US" smtClean="0"/>
              <a:t>Three conditions are required to conduct the test.</a:t>
            </a:r>
          </a:p>
          <a:p>
            <a:pPr marL="933450" lvl="1" indent="-533400">
              <a:buFont typeface="Wingdings" pitchFamily="2" charset="2"/>
              <a:buAutoNum type="arabicPeriod"/>
            </a:pPr>
            <a:r>
              <a:rPr lang="en-US" smtClean="0"/>
              <a:t>The samples must be randomly selected.</a:t>
            </a:r>
          </a:p>
          <a:p>
            <a:pPr marL="933450" lvl="1" indent="-533400">
              <a:buFont typeface="Wingdings" pitchFamily="2" charset="2"/>
              <a:buAutoNum type="arabicPeriod"/>
            </a:pPr>
            <a:r>
              <a:rPr lang="en-US" smtClean="0"/>
              <a:t>The samples must be independent.</a:t>
            </a:r>
          </a:p>
          <a:p>
            <a:pPr marL="933450" lvl="1" indent="-533400">
              <a:buFont typeface="Wingdings" pitchFamily="2" charset="2"/>
              <a:buAutoNum type="arabicPeriod"/>
            </a:pPr>
            <a:r>
              <a:rPr lang="en-US" smtClean="0"/>
              <a:t>The samples must be large enough to use a normal sampling distribution.  That is,		</a:t>
            </a:r>
            <a:br>
              <a:rPr lang="en-US" smtClean="0"/>
            </a:br>
            <a:r>
              <a:rPr lang="en-US" i="1" smtClean="0"/>
              <a:t>n</a:t>
            </a:r>
            <a:r>
              <a:rPr lang="en-US" baseline="-25000" smtClean="0"/>
              <a:t>1</a:t>
            </a:r>
            <a:r>
              <a:rPr lang="en-US" i="1" smtClean="0"/>
              <a:t>p</a:t>
            </a:r>
            <a:r>
              <a:rPr lang="en-US" baseline="-25000" smtClean="0"/>
              <a:t>1</a:t>
            </a:r>
            <a:r>
              <a:rPr lang="en-US" smtClean="0"/>
              <a:t> </a:t>
            </a:r>
            <a:r>
              <a:rPr lang="en-US" smtClean="0">
                <a:sym typeface="Symbol" pitchFamily="18" charset="2"/>
              </a:rPr>
              <a:t> 5,  </a:t>
            </a:r>
            <a:r>
              <a:rPr lang="en-US" i="1" smtClean="0"/>
              <a:t>n</a:t>
            </a:r>
            <a:r>
              <a:rPr lang="en-US" baseline="-25000" smtClean="0"/>
              <a:t>1</a:t>
            </a:r>
            <a:r>
              <a:rPr lang="en-US" i="1" smtClean="0"/>
              <a:t>q</a:t>
            </a:r>
            <a:r>
              <a:rPr lang="en-US" baseline="-25000" smtClean="0"/>
              <a:t>1</a:t>
            </a:r>
            <a:r>
              <a:rPr lang="en-US" smtClean="0"/>
              <a:t> </a:t>
            </a:r>
            <a:r>
              <a:rPr lang="en-US" smtClean="0">
                <a:sym typeface="Symbol" pitchFamily="18" charset="2"/>
              </a:rPr>
              <a:t> 5, </a:t>
            </a:r>
            <a:r>
              <a:rPr lang="en-US" i="1" smtClean="0"/>
              <a:t>n</a:t>
            </a:r>
            <a:r>
              <a:rPr lang="en-US" baseline="-25000" smtClean="0"/>
              <a:t>2</a:t>
            </a:r>
            <a:r>
              <a:rPr lang="en-US" i="1" smtClean="0"/>
              <a:t>p</a:t>
            </a:r>
            <a:r>
              <a:rPr lang="en-US" baseline="-25000" smtClean="0"/>
              <a:t>2</a:t>
            </a:r>
            <a:r>
              <a:rPr lang="en-US" smtClean="0"/>
              <a:t> </a:t>
            </a:r>
            <a:r>
              <a:rPr lang="en-US" smtClean="0">
                <a:sym typeface="Symbol" pitchFamily="18" charset="2"/>
              </a:rPr>
              <a:t> 5,  and  </a:t>
            </a:r>
            <a:r>
              <a:rPr lang="en-US" i="1" smtClean="0"/>
              <a:t>n</a:t>
            </a:r>
            <a:r>
              <a:rPr lang="en-US" baseline="-25000" smtClean="0"/>
              <a:t>2</a:t>
            </a:r>
            <a:r>
              <a:rPr lang="en-US" i="1" smtClean="0"/>
              <a:t>q</a:t>
            </a:r>
            <a:r>
              <a:rPr lang="en-US" baseline="-25000" smtClean="0"/>
              <a:t>2</a:t>
            </a:r>
            <a:r>
              <a:rPr lang="en-US" smtClean="0"/>
              <a:t> </a:t>
            </a:r>
            <a:r>
              <a:rPr lang="en-US" smtClean="0">
                <a:sym typeface="Symbol" pitchFamily="18" charset="2"/>
              </a:rPr>
              <a:t> 5.</a:t>
            </a:r>
            <a:endParaRPr lang="en-US" smtClean="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3BC0D8C-005C-41EE-9B8D-625268CDF2FE}" type="slidenum">
              <a:rPr lang="en-US" sz="1200"/>
              <a:pPr algn="r" eaLnBrk="1" hangingPunct="1"/>
              <a:t>55</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6" name="Rectangle 2"/>
          <p:cNvSpPr>
            <a:spLocks noGrp="1" noChangeArrowheads="1"/>
          </p:cNvSpPr>
          <p:nvPr>
            <p:ph type="title"/>
          </p:nvPr>
        </p:nvSpPr>
        <p:spPr>
          <a:noFill/>
        </p:spPr>
        <p:txBody>
          <a:bodyPr/>
          <a:lstStyle/>
          <a:p>
            <a:pPr eaLnBrk="1" hangingPunct="1"/>
            <a:r>
              <a:rPr lang="en-US" smtClean="0"/>
              <a:t>Two-Sample </a:t>
            </a:r>
            <a:r>
              <a:rPr lang="en-US" i="1" smtClean="0"/>
              <a:t>z</a:t>
            </a:r>
            <a:r>
              <a:rPr lang="en-US" smtClean="0"/>
              <a:t>-Test for the Difference Between Proportions</a:t>
            </a:r>
          </a:p>
        </p:txBody>
      </p:sp>
      <p:sp>
        <p:nvSpPr>
          <p:cNvPr id="25607" name="Content Placeholder 9"/>
          <p:cNvSpPr>
            <a:spLocks noGrp="1"/>
          </p:cNvSpPr>
          <p:nvPr>
            <p:ph idx="1"/>
          </p:nvPr>
        </p:nvSpPr>
        <p:spPr/>
        <p:txBody>
          <a:bodyPr/>
          <a:lstStyle/>
          <a:p>
            <a:r>
              <a:rPr lang="en-US" smtClean="0"/>
              <a:t>If these conditions are met, then the sampling distribution for             is a normal distribution</a:t>
            </a:r>
          </a:p>
          <a:p>
            <a:r>
              <a:rPr lang="en-US" smtClean="0"/>
              <a:t> Mean:</a:t>
            </a:r>
          </a:p>
          <a:p>
            <a:r>
              <a:rPr lang="en-US" smtClean="0"/>
              <a:t>A  weighted estimate of </a:t>
            </a:r>
            <a:r>
              <a:rPr lang="en-US" i="1" smtClean="0"/>
              <a:t>p</a:t>
            </a:r>
            <a:r>
              <a:rPr lang="en-US" baseline="-25000" smtClean="0"/>
              <a:t>1</a:t>
            </a:r>
            <a:r>
              <a:rPr lang="en-US" smtClean="0"/>
              <a:t> and </a:t>
            </a:r>
            <a:r>
              <a:rPr lang="en-US" i="1" smtClean="0"/>
              <a:t>p</a:t>
            </a:r>
            <a:r>
              <a:rPr lang="en-US" baseline="-25000" smtClean="0"/>
              <a:t>2</a:t>
            </a:r>
            <a:r>
              <a:rPr lang="en-US" smtClean="0"/>
              <a:t> can be found by using</a:t>
            </a:r>
          </a:p>
          <a:p>
            <a:endParaRPr lang="en-US" smtClean="0"/>
          </a:p>
          <a:p>
            <a:r>
              <a:rPr lang="en-US" smtClean="0"/>
              <a:t>Standard error:</a:t>
            </a:r>
          </a:p>
        </p:txBody>
      </p:sp>
      <p:graphicFrame>
        <p:nvGraphicFramePr>
          <p:cNvPr id="25602" name="Object 5"/>
          <p:cNvGraphicFramePr>
            <a:graphicFrameLocks noChangeAspect="1"/>
          </p:cNvGraphicFramePr>
          <p:nvPr/>
        </p:nvGraphicFramePr>
        <p:xfrm>
          <a:off x="3146425" y="2133600"/>
          <a:ext cx="949325" cy="419100"/>
        </p:xfrm>
        <a:graphic>
          <a:graphicData uri="http://schemas.openxmlformats.org/presentationml/2006/ole">
            <mc:AlternateContent xmlns:mc="http://schemas.openxmlformats.org/markup-compatibility/2006">
              <mc:Choice xmlns:v="urn:schemas-microsoft-com:vml" Requires="v">
                <p:oleObj spid="_x0000_s25617" name="Equation" r:id="rId3" imgW="863280" imgH="380880" progId="Equation.DSMT4">
                  <p:embed/>
                </p:oleObj>
              </mc:Choice>
              <mc:Fallback>
                <p:oleObj name="Equation" r:id="rId3" imgW="863280" imgH="3808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6425" y="2133600"/>
                        <a:ext cx="949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2802" name="Object 18"/>
          <p:cNvGraphicFramePr>
            <a:graphicFrameLocks noChangeAspect="1"/>
          </p:cNvGraphicFramePr>
          <p:nvPr/>
        </p:nvGraphicFramePr>
        <p:xfrm>
          <a:off x="2014538" y="2633663"/>
          <a:ext cx="2097087" cy="490537"/>
        </p:xfrm>
        <a:graphic>
          <a:graphicData uri="http://schemas.openxmlformats.org/presentationml/2006/ole">
            <mc:AlternateContent xmlns:mc="http://schemas.openxmlformats.org/markup-compatibility/2006">
              <mc:Choice xmlns:v="urn:schemas-microsoft-com:vml" Requires="v">
                <p:oleObj spid="_x0000_s25618" name="Equation" r:id="rId5" imgW="1841400" imgH="431640" progId="Equation.DSMT4">
                  <p:embed/>
                </p:oleObj>
              </mc:Choice>
              <mc:Fallback>
                <p:oleObj name="Equation" r:id="rId5" imgW="1841400" imgH="431640" progId="Equation.DSMT4">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4538" y="2633663"/>
                        <a:ext cx="2097087" cy="490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2804" name="Object 20"/>
          <p:cNvGraphicFramePr>
            <a:graphicFrameLocks noChangeAspect="1"/>
          </p:cNvGraphicFramePr>
          <p:nvPr/>
        </p:nvGraphicFramePr>
        <p:xfrm>
          <a:off x="2457450" y="4978400"/>
          <a:ext cx="2935288" cy="889000"/>
        </p:xfrm>
        <a:graphic>
          <a:graphicData uri="http://schemas.openxmlformats.org/presentationml/2006/ole">
            <mc:AlternateContent xmlns:mc="http://schemas.openxmlformats.org/markup-compatibility/2006">
              <mc:Choice xmlns:v="urn:schemas-microsoft-com:vml" Requires="v">
                <p:oleObj spid="_x0000_s25619" name="Equation" r:id="rId7" imgW="2692080" imgH="812520" progId="Equation.DSMT4">
                  <p:embed/>
                </p:oleObj>
              </mc:Choice>
              <mc:Fallback>
                <p:oleObj name="Equation" r:id="rId7" imgW="2692080" imgH="812520" progId="Equation.DSMT4">
                  <p:embed/>
                  <p:pic>
                    <p:nvPicPr>
                      <p:cNvPr id="0" name="Object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57450" y="4978400"/>
                        <a:ext cx="2935288"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2806" name="Object 22"/>
          <p:cNvGraphicFramePr>
            <a:graphicFrameLocks noChangeAspect="1"/>
          </p:cNvGraphicFramePr>
          <p:nvPr/>
        </p:nvGraphicFramePr>
        <p:xfrm>
          <a:off x="1985963" y="3627438"/>
          <a:ext cx="5751512" cy="814387"/>
        </p:xfrm>
        <a:graphic>
          <a:graphicData uri="http://schemas.openxmlformats.org/presentationml/2006/ole">
            <mc:AlternateContent xmlns:mc="http://schemas.openxmlformats.org/markup-compatibility/2006">
              <mc:Choice xmlns:v="urn:schemas-microsoft-com:vml" Requires="v">
                <p:oleObj spid="_x0000_s25620" name="Equation" r:id="rId9" imgW="5029200" imgH="711000" progId="Equation.DSMT4">
                  <p:embed/>
                </p:oleObj>
              </mc:Choice>
              <mc:Fallback>
                <p:oleObj name="Equation" r:id="rId9" imgW="5029200" imgH="711000" progId="Equation.DSMT4">
                  <p:embed/>
                  <p:pic>
                    <p:nvPicPr>
                      <p:cNvPr id="0" name="Object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5963" y="3627438"/>
                        <a:ext cx="5751512"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79950FB-98D8-4279-9944-C67B1BB3C165}" type="slidenum">
              <a:rPr lang="en-US" sz="1200"/>
              <a:pPr algn="r" eaLnBrk="1" hangingPunct="1"/>
              <a:t>56</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4280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60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428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428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30" name="Rectangle 2"/>
          <p:cNvSpPr>
            <a:spLocks noGrp="1" noChangeArrowheads="1"/>
          </p:cNvSpPr>
          <p:nvPr>
            <p:ph type="title"/>
          </p:nvPr>
        </p:nvSpPr>
        <p:spPr>
          <a:noFill/>
        </p:spPr>
        <p:txBody>
          <a:bodyPr/>
          <a:lstStyle/>
          <a:p>
            <a:pPr>
              <a:spcBef>
                <a:spcPct val="20000"/>
              </a:spcBef>
            </a:pPr>
            <a:r>
              <a:rPr lang="en-US" smtClean="0"/>
              <a:t>Two-Sample </a:t>
            </a:r>
            <a:r>
              <a:rPr lang="en-US" i="1" smtClean="0"/>
              <a:t>z</a:t>
            </a:r>
            <a:r>
              <a:rPr lang="en-US" smtClean="0"/>
              <a:t>-Test for the Difference Between Proportions</a:t>
            </a:r>
          </a:p>
        </p:txBody>
      </p:sp>
      <p:sp>
        <p:nvSpPr>
          <p:cNvPr id="26631" name="Content Placeholder 7"/>
          <p:cNvSpPr>
            <a:spLocks noGrp="1"/>
          </p:cNvSpPr>
          <p:nvPr>
            <p:ph idx="1"/>
          </p:nvPr>
        </p:nvSpPr>
        <p:spPr/>
        <p:txBody>
          <a:bodyPr/>
          <a:lstStyle/>
          <a:p>
            <a:r>
              <a:rPr lang="en-US" smtClean="0"/>
              <a:t>The </a:t>
            </a:r>
            <a:r>
              <a:rPr lang="en-US" b="1" smtClean="0"/>
              <a:t>test statistic</a:t>
            </a:r>
            <a:r>
              <a:rPr lang="en-US" smtClean="0"/>
              <a:t> is</a:t>
            </a:r>
          </a:p>
          <a:p>
            <a:r>
              <a:rPr lang="en-US" smtClean="0"/>
              <a:t>The </a:t>
            </a:r>
            <a:r>
              <a:rPr lang="en-US" b="1" smtClean="0"/>
              <a:t>standardized</a:t>
            </a:r>
            <a:r>
              <a:rPr lang="en-US" smtClean="0"/>
              <a:t> </a:t>
            </a:r>
            <a:r>
              <a:rPr lang="en-US" b="1" smtClean="0"/>
              <a:t>test</a:t>
            </a:r>
            <a:r>
              <a:rPr lang="en-US" smtClean="0"/>
              <a:t> </a:t>
            </a:r>
            <a:r>
              <a:rPr lang="en-US" b="1" smtClean="0"/>
              <a:t>statistic</a:t>
            </a:r>
            <a:r>
              <a:rPr lang="en-US" smtClean="0"/>
              <a:t> is</a:t>
            </a:r>
          </a:p>
          <a:p>
            <a:pPr>
              <a:buSzPct val="75000"/>
            </a:pPr>
            <a:endParaRPr lang="en-US" smtClean="0"/>
          </a:p>
          <a:p>
            <a:pPr>
              <a:buSzPct val="75000"/>
            </a:pPr>
            <a:endParaRPr lang="en-US" smtClean="0"/>
          </a:p>
          <a:p>
            <a:pPr>
              <a:spcBef>
                <a:spcPct val="5000"/>
              </a:spcBef>
              <a:buSzPct val="75000"/>
              <a:buFont typeface="Arial" charset="0"/>
              <a:buNone/>
            </a:pPr>
            <a:r>
              <a:rPr lang="en-US" smtClean="0"/>
              <a:t>	where </a:t>
            </a:r>
            <a:endParaRPr lang="el-GR" smtClean="0"/>
          </a:p>
        </p:txBody>
      </p:sp>
      <p:graphicFrame>
        <p:nvGraphicFramePr>
          <p:cNvPr id="1144836" name="Object 4"/>
          <p:cNvGraphicFramePr>
            <a:graphicFrameLocks noChangeAspect="1"/>
          </p:cNvGraphicFramePr>
          <p:nvPr/>
        </p:nvGraphicFramePr>
        <p:xfrm>
          <a:off x="2355850" y="2630488"/>
          <a:ext cx="2698750" cy="1108075"/>
        </p:xfrm>
        <a:graphic>
          <a:graphicData uri="http://schemas.openxmlformats.org/presentationml/2006/ole">
            <mc:AlternateContent xmlns:mc="http://schemas.openxmlformats.org/markup-compatibility/2006">
              <mc:Choice xmlns:v="urn:schemas-microsoft-com:vml" Requires="v">
                <p:oleObj spid="_x0000_s26641" name="Equation" r:id="rId3" imgW="2819160" imgH="1155600" progId="Equation.DSMT4">
                  <p:embed/>
                </p:oleObj>
              </mc:Choice>
              <mc:Fallback>
                <p:oleObj name="Equation" r:id="rId3" imgW="2819160" imgH="1155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5850" y="2630488"/>
                        <a:ext cx="2698750" cy="110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4837" name="Object 5"/>
          <p:cNvGraphicFramePr>
            <a:graphicFrameLocks noChangeAspect="1"/>
          </p:cNvGraphicFramePr>
          <p:nvPr/>
        </p:nvGraphicFramePr>
        <p:xfrm>
          <a:off x="3725863" y="1701800"/>
          <a:ext cx="876300" cy="387350"/>
        </p:xfrm>
        <a:graphic>
          <a:graphicData uri="http://schemas.openxmlformats.org/presentationml/2006/ole">
            <mc:AlternateContent xmlns:mc="http://schemas.openxmlformats.org/markup-compatibility/2006">
              <mc:Choice xmlns:v="urn:schemas-microsoft-com:vml" Requires="v">
                <p:oleObj spid="_x0000_s26642" name="Equation" r:id="rId5" imgW="863280" imgH="380880" progId="Equation.DSMT4">
                  <p:embed/>
                </p:oleObj>
              </mc:Choice>
              <mc:Fallback>
                <p:oleObj name="Equation" r:id="rId5" imgW="863280" imgH="38088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5863" y="1701800"/>
                        <a:ext cx="876300"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4838" name="Object 6"/>
          <p:cNvGraphicFramePr>
            <a:graphicFrameLocks noChangeAspect="1"/>
          </p:cNvGraphicFramePr>
          <p:nvPr/>
        </p:nvGraphicFramePr>
        <p:xfrm>
          <a:off x="1287463" y="4157663"/>
          <a:ext cx="3276600" cy="771525"/>
        </p:xfrm>
        <a:graphic>
          <a:graphicData uri="http://schemas.openxmlformats.org/presentationml/2006/ole">
            <mc:AlternateContent xmlns:mc="http://schemas.openxmlformats.org/markup-compatibility/2006">
              <mc:Choice xmlns:v="urn:schemas-microsoft-com:vml" Requires="v">
                <p:oleObj spid="_x0000_s26643" name="Equation" r:id="rId7" imgW="3022560" imgH="711000" progId="Equation.DSMT4">
                  <p:embed/>
                </p:oleObj>
              </mc:Choice>
              <mc:Fallback>
                <p:oleObj name="Equation" r:id="rId7" imgW="3022560" imgH="71100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87463" y="4157663"/>
                        <a:ext cx="3276600"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4840" name="Object 8"/>
          <p:cNvGraphicFramePr>
            <a:graphicFrameLocks noChangeAspect="1"/>
          </p:cNvGraphicFramePr>
          <p:nvPr/>
        </p:nvGraphicFramePr>
        <p:xfrm>
          <a:off x="1046163" y="5299075"/>
          <a:ext cx="6710362" cy="449263"/>
        </p:xfrm>
        <a:graphic>
          <a:graphicData uri="http://schemas.openxmlformats.org/presentationml/2006/ole">
            <mc:AlternateContent xmlns:mc="http://schemas.openxmlformats.org/markup-compatibility/2006">
              <mc:Choice xmlns:v="urn:schemas-microsoft-com:vml" Requires="v">
                <p:oleObj spid="_x0000_s26644" name="Equation" r:id="rId9" imgW="5727600" imgH="380880" progId="Equation.DSMT4">
                  <p:embed/>
                </p:oleObj>
              </mc:Choice>
              <mc:Fallback>
                <p:oleObj name="Equation" r:id="rId9" imgW="5727600" imgH="38088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6163" y="5299075"/>
                        <a:ext cx="6710362" cy="449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FBBE038-BF70-4461-B719-8D6876AD86FF}" type="slidenum">
              <a:rPr lang="en-US" sz="1200"/>
              <a:pPr algn="r" eaLnBrk="1" hangingPunct="1"/>
              <a:t>57</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3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44836"/>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26631">
                                            <p:txEl>
                                              <p:pRg st="4" end="4"/>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144838"/>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nodeType="afterEffect">
                                  <p:stCondLst>
                                    <p:cond delay="500"/>
                                  </p:stCondLst>
                                  <p:childTnLst>
                                    <p:set>
                                      <p:cBhvr>
                                        <p:cTn id="16" dur="1" fill="hold">
                                          <p:stCondLst>
                                            <p:cond delay="0"/>
                                          </p:stCondLst>
                                        </p:cTn>
                                        <p:tgtEl>
                                          <p:spTgt spid="11448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p:txBody>
          <a:bodyPr/>
          <a:lstStyle/>
          <a:p>
            <a:r>
              <a:rPr lang="en-US" smtClean="0"/>
              <a:t>Two-Sample </a:t>
            </a:r>
            <a:r>
              <a:rPr lang="en-US" i="1" smtClean="0"/>
              <a:t>z</a:t>
            </a:r>
            <a:r>
              <a:rPr lang="en-US" smtClean="0"/>
              <a:t>-Test for the Difference Between Proportions</a:t>
            </a:r>
          </a:p>
        </p:txBody>
      </p:sp>
      <p:sp>
        <p:nvSpPr>
          <p:cNvPr id="5" name="Text Box 4"/>
          <p:cNvSpPr txBox="1">
            <a:spLocks noChangeArrowheads="1"/>
          </p:cNvSpPr>
          <p:nvPr/>
        </p:nvSpPr>
        <p:spPr bwMode="auto">
          <a:xfrm>
            <a:off x="352425" y="2055813"/>
            <a:ext cx="5043488"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5000"/>
              </a:spcBef>
              <a:buClr>
                <a:schemeClr val="accent1"/>
              </a:buClr>
              <a:buFontTx/>
              <a:buAutoNum type="arabicPeriod"/>
            </a:pPr>
            <a:r>
              <a:rPr lang="en-US" sz="2600">
                <a:latin typeface="Times New Roman" pitchFamily="18" charset="0"/>
              </a:rPr>
              <a:t>State the claim.  Identify the null      and alternative hypotheses.</a:t>
            </a:r>
            <a:endParaRPr lang="en-US" sz="2600">
              <a:latin typeface="Times New Roman" pitchFamily="18" charset="0"/>
              <a:sym typeface="Symbol" pitchFamily="18" charset="2"/>
            </a:endParaRPr>
          </a:p>
          <a:p>
            <a:pPr eaLnBrk="1" hangingPunct="1">
              <a:spcBef>
                <a:spcPct val="55000"/>
              </a:spcBef>
              <a:buClr>
                <a:schemeClr val="accent1"/>
              </a:buClr>
              <a:buFontTx/>
              <a:buAutoNum type="arabicPeriod"/>
            </a:pPr>
            <a:r>
              <a:rPr lang="en-US" sz="2600">
                <a:latin typeface="Times New Roman" pitchFamily="18" charset="0"/>
                <a:sym typeface="Symbol" pitchFamily="18" charset="2"/>
              </a:rPr>
              <a:t>Specify the level of significance.</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Determine the critical value(s).</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Determine the rejection region(s).</a:t>
            </a:r>
          </a:p>
          <a:p>
            <a:pPr eaLnBrk="1" hangingPunct="1">
              <a:spcBef>
                <a:spcPct val="55000"/>
              </a:spcBef>
              <a:buClr>
                <a:schemeClr val="accent1"/>
              </a:buClr>
              <a:buFontTx/>
              <a:buAutoNum type="arabicPeriod"/>
            </a:pPr>
            <a:r>
              <a:rPr lang="en-US" sz="2600">
                <a:latin typeface="Times New Roman" pitchFamily="18" charset="0"/>
                <a:sym typeface="Symbol" pitchFamily="18" charset="2"/>
              </a:rPr>
              <a:t>Find the weighted estimate of    </a:t>
            </a:r>
            <a:r>
              <a:rPr lang="en-US" sz="2600" i="1">
                <a:latin typeface="Times New Roman" pitchFamily="18" charset="0"/>
                <a:sym typeface="Symbol" pitchFamily="18" charset="2"/>
              </a:rPr>
              <a:t>p</a:t>
            </a:r>
            <a:r>
              <a:rPr lang="en-US" sz="2600" baseline="-25000">
                <a:latin typeface="Times New Roman" pitchFamily="18" charset="0"/>
                <a:sym typeface="Symbol" pitchFamily="18" charset="2"/>
              </a:rPr>
              <a:t>1</a:t>
            </a:r>
            <a:r>
              <a:rPr lang="en-US" sz="2600">
                <a:latin typeface="Times New Roman" pitchFamily="18" charset="0"/>
                <a:sym typeface="Symbol" pitchFamily="18" charset="2"/>
              </a:rPr>
              <a:t> and </a:t>
            </a:r>
            <a:r>
              <a:rPr lang="en-US" sz="2600" i="1">
                <a:latin typeface="Times New Roman" pitchFamily="18" charset="0"/>
                <a:sym typeface="Symbol" pitchFamily="18" charset="2"/>
              </a:rPr>
              <a:t>p</a:t>
            </a:r>
            <a:r>
              <a:rPr lang="en-US" sz="2600" baseline="-25000">
                <a:latin typeface="Times New Roman" pitchFamily="18" charset="0"/>
                <a:sym typeface="Symbol" pitchFamily="18" charset="2"/>
              </a:rPr>
              <a:t>2</a:t>
            </a:r>
            <a:r>
              <a:rPr lang="en-US" sz="2600">
                <a:latin typeface="Times New Roman" pitchFamily="18" charset="0"/>
                <a:sym typeface="Symbol" pitchFamily="18" charset="2"/>
              </a:rPr>
              <a:t>.</a:t>
            </a:r>
          </a:p>
        </p:txBody>
      </p:sp>
      <p:sp>
        <p:nvSpPr>
          <p:cNvPr id="27653" name="Text Box 8"/>
          <p:cNvSpPr txBox="1">
            <a:spLocks noChangeArrowheads="1"/>
          </p:cNvSpPr>
          <p:nvPr/>
        </p:nvSpPr>
        <p:spPr bwMode="auto">
          <a:xfrm>
            <a:off x="5764213" y="2052638"/>
            <a:ext cx="2667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State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 and </a:t>
            </a:r>
            <a:r>
              <a:rPr lang="en-US" sz="2600" i="1">
                <a:latin typeface="Times New Roman" pitchFamily="18" charset="0"/>
              </a:rPr>
              <a:t>H</a:t>
            </a:r>
            <a:r>
              <a:rPr lang="en-US" sz="2600" baseline="-25000">
                <a:latin typeface="Times New Roman" pitchFamily="18" charset="0"/>
              </a:rPr>
              <a:t>a</a:t>
            </a:r>
            <a:r>
              <a:rPr lang="en-US" sz="2600">
                <a:latin typeface="Times New Roman" pitchFamily="18" charset="0"/>
              </a:rPr>
              <a:t>. </a:t>
            </a:r>
          </a:p>
        </p:txBody>
      </p:sp>
      <p:sp>
        <p:nvSpPr>
          <p:cNvPr id="7" name="Text Box 9"/>
          <p:cNvSpPr txBox="1">
            <a:spLocks noChangeArrowheads="1"/>
          </p:cNvSpPr>
          <p:nvPr/>
        </p:nvSpPr>
        <p:spPr bwMode="auto">
          <a:xfrm>
            <a:off x="6159500" y="3062288"/>
            <a:ext cx="1825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Identify </a:t>
            </a:r>
            <a:r>
              <a:rPr lang="en-US" sz="2600" i="1">
                <a:latin typeface="Times New Roman" pitchFamily="18" charset="0"/>
                <a:sym typeface="Symbol" pitchFamily="18" charset="2"/>
              </a:rPr>
              <a:t></a:t>
            </a:r>
            <a:r>
              <a:rPr lang="en-US" sz="2600">
                <a:latin typeface="Times New Roman" pitchFamily="18" charset="0"/>
                <a:sym typeface="Symbol" pitchFamily="18" charset="2"/>
              </a:rPr>
              <a:t>.</a:t>
            </a:r>
          </a:p>
        </p:txBody>
      </p:sp>
      <p:sp>
        <p:nvSpPr>
          <p:cNvPr id="8" name="Text Box 10"/>
          <p:cNvSpPr txBox="1">
            <a:spLocks noChangeArrowheads="1"/>
          </p:cNvSpPr>
          <p:nvPr/>
        </p:nvSpPr>
        <p:spPr bwMode="auto">
          <a:xfrm>
            <a:off x="5930900" y="3683000"/>
            <a:ext cx="2268538"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Use Table 4 in Appendix B.</a:t>
            </a:r>
            <a:endParaRPr lang="en-US" sz="2600">
              <a:latin typeface="Times New Roman" pitchFamily="18" charset="0"/>
              <a:sym typeface="Symbol" pitchFamily="18" charset="2"/>
            </a:endParaRPr>
          </a:p>
        </p:txBody>
      </p:sp>
      <p:graphicFrame>
        <p:nvGraphicFramePr>
          <p:cNvPr id="1145870" name="Object 14"/>
          <p:cNvGraphicFramePr>
            <a:graphicFrameLocks noChangeAspect="1"/>
          </p:cNvGraphicFramePr>
          <p:nvPr/>
        </p:nvGraphicFramePr>
        <p:xfrm>
          <a:off x="6146800" y="5318125"/>
          <a:ext cx="1557338" cy="831850"/>
        </p:xfrm>
        <a:graphic>
          <a:graphicData uri="http://schemas.openxmlformats.org/presentationml/2006/ole">
            <mc:AlternateContent xmlns:mc="http://schemas.openxmlformats.org/markup-compatibility/2006">
              <mc:Choice xmlns:v="urn:schemas-microsoft-com:vml" Requires="v">
                <p:oleObj spid="_x0000_s27663" name="Equation" r:id="rId3" imgW="1333440" imgH="711000" progId="Equation.DSMT4">
                  <p:embed/>
                </p:oleObj>
              </mc:Choice>
              <mc:Fallback>
                <p:oleObj name="Equation" r:id="rId3" imgW="1333440" imgH="711000" progId="Equation.DSMT4">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6800" y="5318125"/>
                        <a:ext cx="1557338"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6" name="Text Box 26"/>
          <p:cNvSpPr txBox="1">
            <a:spLocks noChangeArrowheads="1"/>
          </p:cNvSpPr>
          <p:nvPr/>
        </p:nvSpPr>
        <p:spPr bwMode="auto">
          <a:xfrm>
            <a:off x="320675" y="1549400"/>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B8A2EF1-4155-4A15-B0A9-246F7950910E}" type="slidenum">
              <a:rPr lang="en-US" sz="1200"/>
              <a:pPr algn="r" eaLnBrk="1" hangingPunct="1"/>
              <a:t>58</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45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1"/>
          <p:cNvSpPr>
            <a:spLocks noGrp="1"/>
          </p:cNvSpPr>
          <p:nvPr>
            <p:ph type="title"/>
          </p:nvPr>
        </p:nvSpPr>
        <p:spPr/>
        <p:txBody>
          <a:bodyPr/>
          <a:lstStyle/>
          <a:p>
            <a:r>
              <a:rPr lang="en-US" smtClean="0"/>
              <a:t>Two-Sample </a:t>
            </a:r>
            <a:r>
              <a:rPr lang="en-US" i="1" smtClean="0"/>
              <a:t>z</a:t>
            </a:r>
            <a:r>
              <a:rPr lang="en-US" smtClean="0"/>
              <a:t>-Test for the Difference Between Proportions</a:t>
            </a:r>
          </a:p>
        </p:txBody>
      </p:sp>
      <p:sp>
        <p:nvSpPr>
          <p:cNvPr id="5" name="Text Box 4"/>
          <p:cNvSpPr txBox="1">
            <a:spLocks noChangeArrowheads="1"/>
          </p:cNvSpPr>
          <p:nvPr/>
        </p:nvSpPr>
        <p:spPr bwMode="auto">
          <a:xfrm>
            <a:off x="352425" y="2055813"/>
            <a:ext cx="5043488"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Clr>
                <a:schemeClr val="accent1"/>
              </a:buClr>
              <a:buFontTx/>
              <a:buAutoNum type="arabicPeriod" startAt="6"/>
            </a:pPr>
            <a:r>
              <a:rPr lang="en-US" sz="2800">
                <a:latin typeface="Times New Roman" pitchFamily="18" charset="0"/>
                <a:sym typeface="Symbol" pitchFamily="18" charset="2"/>
              </a:rPr>
              <a:t>Find the standardized test statistic.</a:t>
            </a:r>
          </a:p>
          <a:p>
            <a:pPr eaLnBrk="1" hangingPunct="1">
              <a:buClr>
                <a:schemeClr val="accent1"/>
              </a:buClr>
              <a:buFontTx/>
              <a:buAutoNum type="arabicPeriod" startAt="6"/>
            </a:pPr>
            <a:endParaRPr lang="en-US" sz="2800">
              <a:latin typeface="Times New Roman" pitchFamily="18" charset="0"/>
              <a:sym typeface="Symbol" pitchFamily="18" charset="2"/>
            </a:endParaRPr>
          </a:p>
          <a:p>
            <a:pPr eaLnBrk="1" hangingPunct="1">
              <a:buClr>
                <a:schemeClr val="accent1"/>
              </a:buClr>
              <a:buFontTx/>
              <a:buAutoNum type="arabicPeriod" startAt="6"/>
            </a:pPr>
            <a:endParaRPr lang="en-US" sz="2800">
              <a:latin typeface="Times New Roman" pitchFamily="18" charset="0"/>
              <a:sym typeface="Symbol" pitchFamily="18" charset="2"/>
            </a:endParaRPr>
          </a:p>
          <a:p>
            <a:pPr eaLnBrk="1" hangingPunct="1">
              <a:buClr>
                <a:schemeClr val="accent1"/>
              </a:buClr>
              <a:buFontTx/>
              <a:buAutoNum type="arabicPeriod" startAt="6"/>
            </a:pPr>
            <a:r>
              <a:rPr lang="en-US" sz="2800">
                <a:latin typeface="Times New Roman" pitchFamily="18" charset="0"/>
                <a:sym typeface="Symbol" pitchFamily="18" charset="2"/>
              </a:rPr>
              <a:t>Make a decision to reject or fail to reject the null hypothesis.</a:t>
            </a:r>
          </a:p>
          <a:p>
            <a:pPr eaLnBrk="1" hangingPunct="1">
              <a:buClr>
                <a:schemeClr val="accent1"/>
              </a:buClr>
              <a:buFontTx/>
              <a:buAutoNum type="arabicPeriod" startAt="6"/>
            </a:pPr>
            <a:endParaRPr lang="en-US" sz="2800">
              <a:latin typeface="Times New Roman" pitchFamily="18" charset="0"/>
              <a:sym typeface="Symbol" pitchFamily="18" charset="2"/>
            </a:endParaRPr>
          </a:p>
          <a:p>
            <a:pPr eaLnBrk="1" hangingPunct="1">
              <a:buClr>
                <a:schemeClr val="accent1"/>
              </a:buClr>
              <a:buFontTx/>
              <a:buAutoNum type="arabicPeriod" startAt="6"/>
            </a:pPr>
            <a:r>
              <a:rPr lang="en-US" sz="2800">
                <a:latin typeface="Times New Roman" pitchFamily="18" charset="0"/>
                <a:sym typeface="Symbol" pitchFamily="18" charset="2"/>
              </a:rPr>
              <a:t>Interpret the decision in the context of the original claim. </a:t>
            </a:r>
          </a:p>
        </p:txBody>
      </p:sp>
      <p:graphicFrame>
        <p:nvGraphicFramePr>
          <p:cNvPr id="1147917" name="Object 13"/>
          <p:cNvGraphicFramePr>
            <a:graphicFrameLocks noChangeAspect="1"/>
          </p:cNvGraphicFramePr>
          <p:nvPr/>
        </p:nvGraphicFramePr>
        <p:xfrm>
          <a:off x="5370513" y="2163763"/>
          <a:ext cx="3005137" cy="1231900"/>
        </p:xfrm>
        <a:graphic>
          <a:graphicData uri="http://schemas.openxmlformats.org/presentationml/2006/ole">
            <mc:AlternateContent xmlns:mc="http://schemas.openxmlformats.org/markup-compatibility/2006">
              <mc:Choice xmlns:v="urn:schemas-microsoft-com:vml" Requires="v">
                <p:oleObj spid="_x0000_s28685" name="Equation" r:id="rId3" imgW="2819160" imgH="1155600" progId="Equation.DSMT4">
                  <p:embed/>
                </p:oleObj>
              </mc:Choice>
              <mc:Fallback>
                <p:oleObj name="Equation" r:id="rId3" imgW="2819160" imgH="1155600" progId="Equation.DSMT4">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0513" y="2163763"/>
                        <a:ext cx="3005137" cy="123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16"/>
          <p:cNvSpPr txBox="1">
            <a:spLocks noChangeArrowheads="1"/>
          </p:cNvSpPr>
          <p:nvPr/>
        </p:nvSpPr>
        <p:spPr bwMode="auto">
          <a:xfrm>
            <a:off x="5867400" y="3795713"/>
            <a:ext cx="2676525"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600">
                <a:latin typeface="Times New Roman" pitchFamily="18" charset="0"/>
              </a:rPr>
              <a:t>If </a:t>
            </a:r>
            <a:r>
              <a:rPr lang="en-US" sz="2600" i="1">
                <a:latin typeface="Times New Roman" pitchFamily="18" charset="0"/>
              </a:rPr>
              <a:t>z</a:t>
            </a:r>
            <a:r>
              <a:rPr lang="en-US" sz="2600">
                <a:latin typeface="Times New Roman" pitchFamily="18" charset="0"/>
              </a:rPr>
              <a:t> is in the rejection region, reject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a:t>
            </a:r>
            <a:r>
              <a:rPr lang="en-US" sz="2600" baseline="-25000">
                <a:latin typeface="Times New Roman" pitchFamily="18" charset="0"/>
              </a:rPr>
              <a:t>  </a:t>
            </a:r>
            <a:r>
              <a:rPr lang="en-US" sz="2600">
                <a:latin typeface="Times New Roman" pitchFamily="18" charset="0"/>
              </a:rPr>
              <a:t>Otherwise, fail to reject </a:t>
            </a:r>
            <a:r>
              <a:rPr lang="en-US" sz="2600" i="1">
                <a:latin typeface="Times New Roman" pitchFamily="18" charset="0"/>
              </a:rPr>
              <a:t>H</a:t>
            </a:r>
            <a:r>
              <a:rPr lang="en-US" sz="2600" baseline="-25000">
                <a:latin typeface="Times New Roman" pitchFamily="18" charset="0"/>
              </a:rPr>
              <a:t>0</a:t>
            </a:r>
            <a:r>
              <a:rPr lang="en-US" sz="2600">
                <a:latin typeface="Times New Roman" pitchFamily="18" charset="0"/>
              </a:rPr>
              <a:t>.</a:t>
            </a:r>
            <a:endParaRPr lang="en-US" sz="2600">
              <a:latin typeface="Times New Roman" pitchFamily="18" charset="0"/>
              <a:sym typeface="Symbol" pitchFamily="18" charset="2"/>
            </a:endParaRPr>
          </a:p>
        </p:txBody>
      </p:sp>
      <p:sp>
        <p:nvSpPr>
          <p:cNvPr id="28678" name="Text Box 26"/>
          <p:cNvSpPr txBox="1">
            <a:spLocks noChangeArrowheads="1"/>
          </p:cNvSpPr>
          <p:nvPr/>
        </p:nvSpPr>
        <p:spPr bwMode="auto">
          <a:xfrm>
            <a:off x="320675" y="1549400"/>
            <a:ext cx="8240713" cy="533400"/>
          </a:xfrm>
          <a:prstGeom prst="rect">
            <a:avLst/>
          </a:prstGeom>
          <a:solidFill>
            <a:srgbClr val="0070C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i="1">
                <a:solidFill>
                  <a:schemeClr val="bg1"/>
                </a:solidFill>
                <a:latin typeface="Times New Roman" pitchFamily="18" charset="0"/>
              </a:rPr>
              <a:t>    In Words					In Symbols</a:t>
            </a:r>
            <a:endParaRPr lang="el-GR" sz="2800" b="1" i="1">
              <a:solidFill>
                <a:schemeClr val="bg1"/>
              </a:solidFill>
              <a:latin typeface="Times New Roman" pitchFamily="18" charset="0"/>
              <a:sym typeface="Symbol" pitchFamily="18" charset="2"/>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5442225-E807-4858-A5B1-80F9C437B679}" type="slidenum">
              <a:rPr lang="en-US" sz="1200"/>
              <a:pPr algn="r" eaLnBrk="1" hangingPunct="1"/>
              <a:t>59</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3"/>
          <p:cNvSpPr>
            <a:spLocks noGrp="1" noChangeArrowheads="1"/>
          </p:cNvSpPr>
          <p:nvPr>
            <p:ph type="title"/>
          </p:nvPr>
        </p:nvSpPr>
        <p:spPr>
          <a:noFill/>
        </p:spPr>
        <p:txBody>
          <a:bodyPr/>
          <a:lstStyle/>
          <a:p>
            <a:pPr eaLnBrk="1" hangingPunct="1"/>
            <a:r>
              <a:rPr lang="en-US" smtClean="0"/>
              <a:t>Independent and Dependent Samples</a:t>
            </a:r>
          </a:p>
        </p:txBody>
      </p:sp>
      <p:sp>
        <p:nvSpPr>
          <p:cNvPr id="49155" name="TextBox 4"/>
          <p:cNvSpPr txBox="1">
            <a:spLocks noChangeArrowheads="1"/>
          </p:cNvSpPr>
          <p:nvPr/>
        </p:nvSpPr>
        <p:spPr bwMode="auto">
          <a:xfrm>
            <a:off x="762000" y="1752600"/>
            <a:ext cx="3505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chemeClr val="accent2"/>
                </a:solidFill>
                <a:latin typeface="Times New Roman" pitchFamily="18" charset="0"/>
              </a:rPr>
              <a:t>Independent Samples</a:t>
            </a:r>
          </a:p>
        </p:txBody>
      </p:sp>
      <p:sp>
        <p:nvSpPr>
          <p:cNvPr id="7" name="Oval 6"/>
          <p:cNvSpPr/>
          <p:nvPr/>
        </p:nvSpPr>
        <p:spPr>
          <a:xfrm>
            <a:off x="762000" y="2514600"/>
            <a:ext cx="1295400" cy="1752600"/>
          </a:xfrm>
          <a:prstGeom prst="ellipse">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2362200" y="2514600"/>
            <a:ext cx="1295400" cy="1752600"/>
          </a:xfrm>
          <a:prstGeom prst="ellipse">
            <a:avLst/>
          </a:prstGeom>
          <a:solidFill>
            <a:srgbClr val="93CDDD">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990600" y="33528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1371600" y="28956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15"/>
          <p:cNvSpPr/>
          <p:nvPr/>
        </p:nvSpPr>
        <p:spPr>
          <a:xfrm>
            <a:off x="1295400" y="38100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1752600" y="34290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3124200" y="27432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Oval 18"/>
          <p:cNvSpPr/>
          <p:nvPr/>
        </p:nvSpPr>
        <p:spPr>
          <a:xfrm>
            <a:off x="2743200" y="28956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Oval 19"/>
          <p:cNvSpPr/>
          <p:nvPr/>
        </p:nvSpPr>
        <p:spPr>
          <a:xfrm>
            <a:off x="3276600" y="31242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2971800" y="32766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2667000" y="35052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2971800" y="38100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Oval 23"/>
          <p:cNvSpPr/>
          <p:nvPr/>
        </p:nvSpPr>
        <p:spPr>
          <a:xfrm>
            <a:off x="3352800" y="35814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169" name="TextBox 24"/>
          <p:cNvSpPr txBox="1">
            <a:spLocks noChangeArrowheads="1"/>
          </p:cNvSpPr>
          <p:nvPr/>
        </p:nvSpPr>
        <p:spPr bwMode="auto">
          <a:xfrm>
            <a:off x="762000" y="4343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Times New Roman" pitchFamily="18" charset="0"/>
              </a:rPr>
              <a:t>Sample 1</a:t>
            </a:r>
          </a:p>
        </p:txBody>
      </p:sp>
      <p:sp>
        <p:nvSpPr>
          <p:cNvPr id="49170" name="TextBox 25"/>
          <p:cNvSpPr txBox="1">
            <a:spLocks noChangeArrowheads="1"/>
          </p:cNvSpPr>
          <p:nvPr/>
        </p:nvSpPr>
        <p:spPr bwMode="auto">
          <a:xfrm>
            <a:off x="2438400" y="4343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Times New Roman" pitchFamily="18" charset="0"/>
              </a:rPr>
              <a:t>Sample 2</a:t>
            </a:r>
          </a:p>
        </p:txBody>
      </p:sp>
      <p:sp>
        <p:nvSpPr>
          <p:cNvPr id="49171" name="TextBox 5"/>
          <p:cNvSpPr txBox="1">
            <a:spLocks noChangeArrowheads="1"/>
          </p:cNvSpPr>
          <p:nvPr/>
        </p:nvSpPr>
        <p:spPr bwMode="auto">
          <a:xfrm>
            <a:off x="5029200" y="1752600"/>
            <a:ext cx="3276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chemeClr val="accent2"/>
                </a:solidFill>
                <a:latin typeface="Times New Roman" pitchFamily="18" charset="0"/>
              </a:rPr>
              <a:t>Dependent Samples</a:t>
            </a:r>
          </a:p>
        </p:txBody>
      </p:sp>
      <p:sp>
        <p:nvSpPr>
          <p:cNvPr id="10" name="Oval 9"/>
          <p:cNvSpPr/>
          <p:nvPr/>
        </p:nvSpPr>
        <p:spPr>
          <a:xfrm>
            <a:off x="6629400" y="2514600"/>
            <a:ext cx="1295400" cy="1752600"/>
          </a:xfrm>
          <a:prstGeom prst="ellipse">
            <a:avLst/>
          </a:prstGeom>
          <a:solidFill>
            <a:srgbClr val="93CDDD">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173" name="TextBox 26"/>
          <p:cNvSpPr txBox="1">
            <a:spLocks noChangeArrowheads="1"/>
          </p:cNvSpPr>
          <p:nvPr/>
        </p:nvSpPr>
        <p:spPr bwMode="auto">
          <a:xfrm>
            <a:off x="5029200" y="4343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Times New Roman" pitchFamily="18" charset="0"/>
              </a:rPr>
              <a:t>Sample 1</a:t>
            </a:r>
          </a:p>
        </p:txBody>
      </p:sp>
      <p:sp>
        <p:nvSpPr>
          <p:cNvPr id="49174" name="TextBox 27"/>
          <p:cNvSpPr txBox="1">
            <a:spLocks noChangeArrowheads="1"/>
          </p:cNvSpPr>
          <p:nvPr/>
        </p:nvSpPr>
        <p:spPr bwMode="auto">
          <a:xfrm>
            <a:off x="6705600" y="4343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Times New Roman" pitchFamily="18" charset="0"/>
              </a:rPr>
              <a:t>Sample 2</a:t>
            </a:r>
          </a:p>
        </p:txBody>
      </p:sp>
      <p:sp>
        <p:nvSpPr>
          <p:cNvPr id="34" name="Oval 33"/>
          <p:cNvSpPr/>
          <p:nvPr/>
        </p:nvSpPr>
        <p:spPr>
          <a:xfrm>
            <a:off x="4953000" y="2514600"/>
            <a:ext cx="1295400" cy="1752600"/>
          </a:xfrm>
          <a:prstGeom prst="ellipse">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Oval 34"/>
          <p:cNvSpPr/>
          <p:nvPr/>
        </p:nvSpPr>
        <p:spPr>
          <a:xfrm>
            <a:off x="5181600" y="33528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Oval 35"/>
          <p:cNvSpPr/>
          <p:nvPr/>
        </p:nvSpPr>
        <p:spPr>
          <a:xfrm>
            <a:off x="5562600" y="28956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Oval 36"/>
          <p:cNvSpPr/>
          <p:nvPr/>
        </p:nvSpPr>
        <p:spPr>
          <a:xfrm>
            <a:off x="5486400" y="38100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Oval 37"/>
          <p:cNvSpPr/>
          <p:nvPr/>
        </p:nvSpPr>
        <p:spPr>
          <a:xfrm>
            <a:off x="5867400" y="34290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Oval 42"/>
          <p:cNvSpPr/>
          <p:nvPr/>
        </p:nvSpPr>
        <p:spPr>
          <a:xfrm>
            <a:off x="7315200" y="28194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Oval 43"/>
          <p:cNvSpPr/>
          <p:nvPr/>
        </p:nvSpPr>
        <p:spPr>
          <a:xfrm>
            <a:off x="7620000" y="32004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Oval 44"/>
          <p:cNvSpPr/>
          <p:nvPr/>
        </p:nvSpPr>
        <p:spPr>
          <a:xfrm>
            <a:off x="6934200" y="34290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Oval 45"/>
          <p:cNvSpPr/>
          <p:nvPr/>
        </p:nvSpPr>
        <p:spPr>
          <a:xfrm>
            <a:off x="7467600" y="36576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Arc 46"/>
          <p:cNvSpPr/>
          <p:nvPr/>
        </p:nvSpPr>
        <p:spPr>
          <a:xfrm>
            <a:off x="5562600" y="2590800"/>
            <a:ext cx="1905000" cy="914400"/>
          </a:xfrm>
          <a:prstGeom prst="arc">
            <a:avLst>
              <a:gd name="adj1" fmla="val 11597407"/>
              <a:gd name="adj2" fmla="val 20427801"/>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8" name="Arc 47"/>
          <p:cNvSpPr/>
          <p:nvPr/>
        </p:nvSpPr>
        <p:spPr>
          <a:xfrm>
            <a:off x="5257800" y="2895600"/>
            <a:ext cx="2514600" cy="914400"/>
          </a:xfrm>
          <a:prstGeom prst="arc">
            <a:avLst>
              <a:gd name="adj1" fmla="val 10948759"/>
              <a:gd name="adj2" fmla="val 20961085"/>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1" name="Arc 50"/>
          <p:cNvSpPr/>
          <p:nvPr/>
        </p:nvSpPr>
        <p:spPr>
          <a:xfrm flipV="1">
            <a:off x="5410200" y="3124200"/>
            <a:ext cx="2133600" cy="1066800"/>
          </a:xfrm>
          <a:prstGeom prst="arc">
            <a:avLst>
              <a:gd name="adj1" fmla="val 11556211"/>
              <a:gd name="adj2" fmla="val 0"/>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2" name="Arc 51"/>
          <p:cNvSpPr/>
          <p:nvPr/>
        </p:nvSpPr>
        <p:spPr>
          <a:xfrm flipV="1">
            <a:off x="5943600" y="3352800"/>
            <a:ext cx="990600" cy="381000"/>
          </a:xfrm>
          <a:prstGeom prst="arc">
            <a:avLst>
              <a:gd name="adj1" fmla="val 10875684"/>
              <a:gd name="adj2" fmla="val 0"/>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54C1A95-365F-4475-AC18-763C09816097}" type="slidenum">
              <a:rPr lang="en-US" sz="1200"/>
              <a:pPr algn="r" eaLnBrk="1" hangingPunct="1"/>
              <a:t>6</a:t>
            </a:fld>
            <a:r>
              <a:rPr lang="en-US" sz="1200"/>
              <a:t> of 70</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Proportions</a:t>
            </a:r>
            <a:endParaRPr lang="en-US" dirty="0">
              <a:solidFill>
                <a:schemeClr val="accent3"/>
              </a:solidFill>
            </a:endParaRPr>
          </a:p>
        </p:txBody>
      </p:sp>
      <p:sp>
        <p:nvSpPr>
          <p:cNvPr id="3" name="Content Placeholder 2"/>
          <p:cNvSpPr>
            <a:spLocks noGrp="1"/>
          </p:cNvSpPr>
          <p:nvPr>
            <p:ph idx="1"/>
          </p:nvPr>
        </p:nvSpPr>
        <p:spPr>
          <a:xfrm>
            <a:off x="457200" y="1600200"/>
            <a:ext cx="8229600" cy="3246438"/>
          </a:xfrm>
        </p:spPr>
        <p:txBody>
          <a:bodyPr/>
          <a:lstStyle/>
          <a:p>
            <a:pPr marL="0" indent="0">
              <a:buFont typeface="Arial" charset="0"/>
              <a:buNone/>
            </a:pPr>
            <a:r>
              <a:rPr lang="en-US" smtClean="0"/>
              <a:t>In a study of 150 randomly selected occupants in passenger cars and 200 randomly selected occupants in pickup trucks, 86% of occupants in passenger cars and 74% of occupants in pickup trucks wear seat belts. At </a:t>
            </a:r>
            <a:br>
              <a:rPr lang="en-US" smtClean="0"/>
            </a:br>
            <a:r>
              <a:rPr lang="el-GR" smtClean="0"/>
              <a:t>α</a:t>
            </a:r>
            <a:r>
              <a:rPr lang="en-US" smtClean="0"/>
              <a:t> = 0.10 can you reject the claim that the proportion of occupants who wear seat belts is the same for passenger cars and pickup trucks? </a:t>
            </a:r>
            <a:r>
              <a:rPr lang="en-US" sz="2400" i="1" smtClean="0">
                <a:solidFill>
                  <a:srgbClr val="1F97FF"/>
                </a:solidFill>
              </a:rPr>
              <a:t>(Adapted from National Highway Traffic Safety Administration)</a:t>
            </a:r>
          </a:p>
          <a:p>
            <a:pPr marL="0" indent="0" eaLnBrk="1" hangingPunct="1">
              <a:buFont typeface="Arial" charset="0"/>
              <a:buNone/>
            </a:pPr>
            <a:endParaRPr lang="en-US" sz="2400" i="1" smtClean="0">
              <a:solidFill>
                <a:srgbClr val="1F97FF"/>
              </a:solidFill>
            </a:endParaRPr>
          </a:p>
        </p:txBody>
      </p:sp>
      <p:sp>
        <p:nvSpPr>
          <p:cNvPr id="4" name="TextBox 3"/>
          <p:cNvSpPr txBox="1"/>
          <p:nvPr/>
        </p:nvSpPr>
        <p:spPr>
          <a:xfrm>
            <a:off x="503238" y="4922838"/>
            <a:ext cx="7467600" cy="946150"/>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83BB35"/>
                </a:solidFill>
                <a:latin typeface="Times New Roman" pitchFamily="18" charset="0"/>
              </a:rPr>
              <a:t>Solution: </a:t>
            </a:r>
          </a:p>
          <a:p>
            <a:pPr eaLnBrk="1" hangingPunct="1"/>
            <a:r>
              <a:rPr lang="en-US" sz="2800">
                <a:latin typeface="Times New Roman" pitchFamily="18" charset="0"/>
              </a:rPr>
              <a:t>1 = Passenger cars		2 = Pickup trucks</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DEEC6C7-1438-42F0-B3E0-9F2D6711843D}" type="slidenum">
              <a:rPr lang="en-US" sz="1200"/>
              <a:pPr algn="r" eaLnBrk="1" hangingPunct="1"/>
              <a:t>60</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76804" name="Rectangle 3"/>
          <p:cNvSpPr txBox="1">
            <a:spLocks noChangeArrowheads="1"/>
          </p:cNvSpPr>
          <p:nvPr/>
        </p:nvSpPr>
        <p:spPr bwMode="auto">
          <a:xfrm>
            <a:off x="457200" y="1600200"/>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1</a:t>
            </a:r>
            <a:r>
              <a:rPr lang="en-US" sz="2600" b="1">
                <a:latin typeface="Times New Roman" pitchFamily="18" charset="0"/>
                <a:cs typeface="Times New Roman" pitchFamily="18" charset="0"/>
              </a:rPr>
              <a:t>=       ,  </a:t>
            </a: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2</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636713"/>
            <a:ext cx="3810000" cy="466725"/>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6" name="Group 65"/>
          <p:cNvGrpSpPr>
            <a:grpSpLocks/>
          </p:cNvGrpSpPr>
          <p:nvPr/>
        </p:nvGrpSpPr>
        <p:grpSpPr bwMode="auto">
          <a:xfrm>
            <a:off x="1309688" y="2535238"/>
            <a:ext cx="2179637" cy="985837"/>
            <a:chOff x="652" y="1719"/>
            <a:chExt cx="1373" cy="621"/>
          </a:xfrm>
        </p:grpSpPr>
        <p:sp>
          <p:nvSpPr>
            <p:cNvPr id="7" name="Rectangle 6"/>
            <p:cNvSpPr>
              <a:spLocks noChangeArrowheads="1"/>
            </p:cNvSpPr>
            <p:nvPr/>
          </p:nvSpPr>
          <p:spPr bwMode="auto">
            <a:xfrm>
              <a:off x="720" y="1719"/>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0.10</a:t>
              </a:r>
            </a:p>
          </p:txBody>
        </p:sp>
        <p:sp>
          <p:nvSpPr>
            <p:cNvPr id="8" name="Rectangle 7"/>
            <p:cNvSpPr>
              <a:spLocks noChangeArrowheads="1"/>
            </p:cNvSpPr>
            <p:nvPr/>
          </p:nvSpPr>
          <p:spPr bwMode="auto">
            <a:xfrm>
              <a:off x="652" y="2013"/>
              <a:ext cx="508" cy="327"/>
            </a:xfrm>
            <a:prstGeom prst="rect">
              <a:avLst/>
            </a:prstGeom>
            <a:noFill/>
            <a:ln w="12700">
              <a:noFill/>
              <a:miter lim="800000"/>
              <a:headEnd/>
              <a:tailEnd/>
            </a:ln>
            <a:effectLst/>
          </p:spPr>
          <p:txBody>
            <a:bodyPr wrap="none">
              <a:spAutoFit/>
            </a:bodyPr>
            <a:lstStyle/>
            <a:p>
              <a:r>
                <a:rPr lang="en-US" sz="2800" b="1">
                  <a:solidFill>
                    <a:srgbClr val="8E0D30"/>
                  </a:solidFill>
                  <a:latin typeface="Times New Roman" pitchFamily="18" charset="0"/>
                </a:rPr>
                <a:t>150 </a:t>
              </a:r>
            </a:p>
          </p:txBody>
        </p:sp>
        <p:sp>
          <p:nvSpPr>
            <p:cNvPr id="9" name="Rectangle 8"/>
            <p:cNvSpPr>
              <a:spLocks noChangeArrowheads="1"/>
            </p:cNvSpPr>
            <p:nvPr/>
          </p:nvSpPr>
          <p:spPr bwMode="auto">
            <a:xfrm>
              <a:off x="1573" y="2012"/>
              <a:ext cx="452" cy="327"/>
            </a:xfrm>
            <a:prstGeom prst="rect">
              <a:avLst/>
            </a:prstGeom>
            <a:noFill/>
            <a:ln w="12700">
              <a:noFill/>
              <a:miter lim="800000"/>
              <a:headEnd/>
              <a:tailEnd/>
            </a:ln>
            <a:effectLst/>
          </p:spPr>
          <p:txBody>
            <a:bodyPr wrap="none">
              <a:spAutoFit/>
            </a:bodyPr>
            <a:lstStyle/>
            <a:p>
              <a:r>
                <a:rPr lang="en-US" sz="2800" b="1">
                  <a:solidFill>
                    <a:srgbClr val="8E0D30"/>
                  </a:solidFill>
                  <a:latin typeface="Times New Roman" pitchFamily="18" charset="0"/>
                </a:rPr>
                <a:t>200</a:t>
              </a:r>
            </a:p>
          </p:txBody>
        </p:sp>
      </p:grpSp>
      <p:grpSp>
        <p:nvGrpSpPr>
          <p:cNvPr id="10" name="Group 69"/>
          <p:cNvGrpSpPr>
            <a:grpSpLocks/>
          </p:cNvGrpSpPr>
          <p:nvPr/>
        </p:nvGrpSpPr>
        <p:grpSpPr bwMode="auto">
          <a:xfrm>
            <a:off x="1450975" y="1677988"/>
            <a:ext cx="1322388" cy="896937"/>
            <a:chOff x="856" y="1047"/>
            <a:chExt cx="134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defRPr/>
              </a:pPr>
              <a:r>
                <a:rPr lang="en-US" sz="2800" b="1" i="1" dirty="0">
                  <a:solidFill>
                    <a:srgbClr val="8E0D30"/>
                  </a:solidFill>
                  <a:latin typeface="Times New Roman"/>
                  <a:cs typeface="Times New Roman"/>
                </a:rPr>
                <a:t>p</a:t>
              </a:r>
              <a:r>
                <a:rPr lang="en-US" sz="2800" b="1" baseline="-25000" dirty="0">
                  <a:solidFill>
                    <a:srgbClr val="8E0D30"/>
                  </a:solidFill>
                  <a:latin typeface="Times New Roman"/>
                  <a:cs typeface="Times New Roman"/>
                </a:rPr>
                <a:t>1</a:t>
              </a:r>
              <a:r>
                <a:rPr lang="en-US" sz="2800" b="1" dirty="0">
                  <a:solidFill>
                    <a:srgbClr val="8E0D30"/>
                  </a:solidFill>
                  <a:latin typeface="Times New Roman"/>
                  <a:cs typeface="Times New Roman"/>
                </a:rPr>
                <a:t> = </a:t>
              </a:r>
              <a:r>
                <a:rPr lang="en-US" sz="2800" b="1" i="1" dirty="0">
                  <a:solidFill>
                    <a:srgbClr val="8E0D30"/>
                  </a:solidFill>
                  <a:latin typeface="Times New Roman"/>
                  <a:cs typeface="Times New Roman"/>
                </a:rPr>
                <a:t>p</a:t>
              </a:r>
              <a:r>
                <a:rPr lang="en-US" sz="2800" b="1" baseline="-25000" dirty="0">
                  <a:solidFill>
                    <a:srgbClr val="8E0D30"/>
                  </a:solidFill>
                  <a:latin typeface="Times New Roman"/>
                  <a:cs typeface="Times New Roman"/>
                </a:rPr>
                <a:t>2</a:t>
              </a:r>
              <a:r>
                <a:rPr lang="en-US" sz="2800" b="1" dirty="0">
                  <a:solidFill>
                    <a:srgbClr val="8E0D30"/>
                  </a:solidFill>
                  <a:latin typeface="Times New Roman"/>
                  <a:cs typeface="Times New Roman"/>
                </a:rPr>
                <a:t> </a:t>
              </a:r>
              <a:endParaRPr lang="en-US" sz="2800" b="1" dirty="0">
                <a:solidFill>
                  <a:srgbClr val="8E0D30"/>
                </a:solidFill>
                <a:latin typeface="+mn-lt"/>
              </a:endParaRPr>
            </a:p>
          </p:txBody>
        </p:sp>
        <p:sp>
          <p:nvSpPr>
            <p:cNvPr id="76812" name="Rectangle 68"/>
            <p:cNvSpPr>
              <a:spLocks noChangeArrowheads="1"/>
            </p:cNvSpPr>
            <p:nvPr/>
          </p:nvSpPr>
          <p:spPr bwMode="auto">
            <a:xfrm>
              <a:off x="856" y="1339"/>
              <a:ext cx="126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n-US" sz="2800" b="1" i="1">
                  <a:solidFill>
                    <a:srgbClr val="8E0D30"/>
                  </a:solidFill>
                  <a:latin typeface="Times New Roman" pitchFamily="18" charset="0"/>
                  <a:cs typeface="Times New Roman" pitchFamily="18" charset="0"/>
                </a:rPr>
                <a:t>p</a:t>
              </a:r>
              <a:r>
                <a:rPr lang="en-US" sz="2800" b="1" baseline="-25000">
                  <a:solidFill>
                    <a:srgbClr val="8E0D30"/>
                  </a:solidFill>
                  <a:latin typeface="Times New Roman" pitchFamily="18" charset="0"/>
                  <a:cs typeface="Times New Roman" pitchFamily="18" charset="0"/>
                </a:rPr>
                <a:t>1</a:t>
              </a:r>
              <a:r>
                <a:rPr lang="en-US" sz="2800" b="1">
                  <a:solidFill>
                    <a:srgbClr val="8E0D30"/>
                  </a:solidFill>
                  <a:latin typeface="Times New Roman" pitchFamily="18" charset="0"/>
                  <a:cs typeface="Times New Roman" pitchFamily="18" charset="0"/>
                </a:rPr>
                <a:t> ≠ </a:t>
              </a:r>
              <a:r>
                <a:rPr lang="en-US" sz="2800" b="1" i="1">
                  <a:solidFill>
                    <a:srgbClr val="8E0D30"/>
                  </a:solidFill>
                  <a:latin typeface="Times New Roman" pitchFamily="18" charset="0"/>
                  <a:cs typeface="Times New Roman" pitchFamily="18" charset="0"/>
                </a:rPr>
                <a:t>p</a:t>
              </a:r>
              <a:r>
                <a:rPr lang="en-US" sz="2800" b="1" baseline="-25000">
                  <a:solidFill>
                    <a:srgbClr val="8E0D30"/>
                  </a:solidFill>
                  <a:latin typeface="Times New Roman" pitchFamily="18" charset="0"/>
                  <a:cs typeface="Times New Roman" pitchFamily="18" charset="0"/>
                </a:rPr>
                <a:t>2</a:t>
              </a:r>
              <a:r>
                <a:rPr lang="en-US" sz="2800" b="1">
                  <a:solidFill>
                    <a:srgbClr val="8E0D30"/>
                  </a:solidFill>
                  <a:latin typeface="Times New Roman" pitchFamily="18" charset="0"/>
                  <a:cs typeface="Times New Roman" pitchFamily="18" charset="0"/>
                </a:rPr>
                <a:t> </a:t>
              </a:r>
              <a:endParaRPr lang="en-US" sz="2800" b="1">
                <a:solidFill>
                  <a:srgbClr val="8E0D30"/>
                </a:solidFill>
              </a:endParaRPr>
            </a:p>
          </p:txBody>
        </p:sp>
      </p:grpSp>
      <p:sp>
        <p:nvSpPr>
          <p:cNvPr id="87" name="Rectangle 86"/>
          <p:cNvSpPr>
            <a:spLocks noChangeArrowheads="1"/>
          </p:cNvSpPr>
          <p:nvPr/>
        </p:nvSpPr>
        <p:spPr bwMode="auto">
          <a:xfrm>
            <a:off x="4476750" y="3546475"/>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697A415-1509-42BC-806D-9952EE07E595}" type="slidenum">
              <a:rPr lang="en-US" sz="1200"/>
              <a:pPr algn="r" eaLnBrk="1" hangingPunct="1"/>
              <a:t>61</a:t>
            </a:fld>
            <a:r>
              <a:rPr lang="en-US" sz="1200"/>
              <a:t> of 70</a:t>
            </a:r>
          </a:p>
        </p:txBody>
      </p:sp>
      <p:pic>
        <p:nvPicPr>
          <p:cNvPr id="76837" name="Picture 37" descr="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8" y="4219575"/>
            <a:ext cx="2951162" cy="203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graphicFrame>
        <p:nvGraphicFramePr>
          <p:cNvPr id="107522" name="Object 2">
            <a:hlinkClick r:id="" action="ppaction://ole?verb=0"/>
          </p:cNvPr>
          <p:cNvGraphicFramePr>
            <a:graphicFrameLocks/>
          </p:cNvGraphicFramePr>
          <p:nvPr/>
        </p:nvGraphicFramePr>
        <p:xfrm>
          <a:off x="2079625" y="2532063"/>
          <a:ext cx="4303713" cy="817562"/>
        </p:xfrm>
        <a:graphic>
          <a:graphicData uri="http://schemas.openxmlformats.org/presentationml/2006/ole">
            <mc:AlternateContent xmlns:mc="http://schemas.openxmlformats.org/markup-compatibility/2006">
              <mc:Choice xmlns:v="urn:schemas-microsoft-com:vml" Requires="v">
                <p:oleObj spid="_x0000_s29716" name="Equation" r:id="rId3" imgW="2057400" imgH="431640" progId="Equation.DSMT4">
                  <p:embed/>
                </p:oleObj>
              </mc:Choice>
              <mc:Fallback>
                <p:oleObj name="Equation" r:id="rId3" imgW="2057400" imgH="431640" progId="Equation.DSMT4">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9625" y="2532063"/>
                        <a:ext cx="4303713" cy="817562"/>
                      </a:xfrm>
                      <a:prstGeom prst="rect">
                        <a:avLst/>
                      </a:prstGeom>
                      <a:noFill/>
                      <a:ln w="127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699" name="Object 4"/>
          <p:cNvGraphicFramePr>
            <a:graphicFrameLocks noChangeAspect="1"/>
          </p:cNvGraphicFramePr>
          <p:nvPr/>
        </p:nvGraphicFramePr>
        <p:xfrm>
          <a:off x="1847850" y="1820863"/>
          <a:ext cx="1865313" cy="460375"/>
        </p:xfrm>
        <a:graphic>
          <a:graphicData uri="http://schemas.openxmlformats.org/presentationml/2006/ole">
            <mc:AlternateContent xmlns:mc="http://schemas.openxmlformats.org/markup-compatibility/2006">
              <mc:Choice xmlns:v="urn:schemas-microsoft-com:vml" Requires="v">
                <p:oleObj spid="_x0000_s29717" name="Equation" r:id="rId5" imgW="927000" imgH="228600" progId="Equation.DSMT4">
                  <p:embed/>
                </p:oleObj>
              </mc:Choice>
              <mc:Fallback>
                <p:oleObj name="Equation" r:id="rId5" imgW="927000" imgH="2286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7850" y="1820863"/>
                        <a:ext cx="186531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0" name="Object 5"/>
          <p:cNvGraphicFramePr>
            <a:graphicFrameLocks noChangeAspect="1"/>
          </p:cNvGraphicFramePr>
          <p:nvPr/>
        </p:nvGraphicFramePr>
        <p:xfrm>
          <a:off x="4310063" y="1776413"/>
          <a:ext cx="2282825" cy="539750"/>
        </p:xfrm>
        <a:graphic>
          <a:graphicData uri="http://schemas.openxmlformats.org/presentationml/2006/ole">
            <mc:AlternateContent xmlns:mc="http://schemas.openxmlformats.org/markup-compatibility/2006">
              <mc:Choice xmlns:v="urn:schemas-microsoft-com:vml" Requires="v">
                <p:oleObj spid="_x0000_s29718" name="Equation" r:id="rId7" imgW="965160" imgH="228600" progId="Equation.DSMT4">
                  <p:embed/>
                </p:oleObj>
              </mc:Choice>
              <mc:Fallback>
                <p:oleObj name="Equation" r:id="rId7" imgW="965160" imgH="2286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10063" y="1776413"/>
                        <a:ext cx="2282825"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1" name="Object 6"/>
          <p:cNvGraphicFramePr>
            <a:graphicFrameLocks noChangeAspect="1"/>
          </p:cNvGraphicFramePr>
          <p:nvPr/>
        </p:nvGraphicFramePr>
        <p:xfrm>
          <a:off x="2143125" y="3724275"/>
          <a:ext cx="3784600" cy="406400"/>
        </p:xfrm>
        <a:graphic>
          <a:graphicData uri="http://schemas.openxmlformats.org/presentationml/2006/ole">
            <mc:AlternateContent xmlns:mc="http://schemas.openxmlformats.org/markup-compatibility/2006">
              <mc:Choice xmlns:v="urn:schemas-microsoft-com:vml" Requires="v">
                <p:oleObj spid="_x0000_s29719" name="Equation" r:id="rId9" imgW="1892160" imgH="203040" progId="Equation.DSMT4">
                  <p:embed/>
                </p:oleObj>
              </mc:Choice>
              <mc:Fallback>
                <p:oleObj name="Equation" r:id="rId9" imgW="1892160" imgH="20304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43125" y="3724275"/>
                        <a:ext cx="3784600"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4840" name="Object 8"/>
          <p:cNvGraphicFramePr>
            <a:graphicFrameLocks noChangeAspect="1"/>
          </p:cNvGraphicFramePr>
          <p:nvPr/>
        </p:nvGraphicFramePr>
        <p:xfrm>
          <a:off x="1538288" y="4652963"/>
          <a:ext cx="5683250" cy="1298575"/>
        </p:xfrm>
        <a:graphic>
          <a:graphicData uri="http://schemas.openxmlformats.org/presentationml/2006/ole">
            <mc:AlternateContent xmlns:mc="http://schemas.openxmlformats.org/markup-compatibility/2006">
              <mc:Choice xmlns:v="urn:schemas-microsoft-com:vml" Requires="v">
                <p:oleObj spid="_x0000_s29720" name="Equation" r:id="rId11" imgW="5587920" imgH="1269720" progId="Equation.DSMT4">
                  <p:embed/>
                </p:oleObj>
              </mc:Choice>
              <mc:Fallback>
                <p:oleObj name="Equation" r:id="rId11" imgW="5587920" imgH="1269720" progId="Equation.DSMT4">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38288" y="4652963"/>
                        <a:ext cx="5683250" cy="129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C4D6A89-4598-477F-80A9-4B19867F95C0}" type="slidenum">
              <a:rPr lang="en-US" sz="1200"/>
              <a:pPr algn="r" eaLnBrk="1" hangingPunct="1"/>
              <a:t>62</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70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448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graphicFrame>
        <p:nvGraphicFramePr>
          <p:cNvPr id="107523" name="Object 3">
            <a:hlinkClick r:id="" action="ppaction://ole?verb=0"/>
          </p:cNvPr>
          <p:cNvGraphicFramePr>
            <a:graphicFrameLocks/>
          </p:cNvGraphicFramePr>
          <p:nvPr/>
        </p:nvGraphicFramePr>
        <p:xfrm>
          <a:off x="706438" y="1997075"/>
          <a:ext cx="7621587" cy="1781175"/>
        </p:xfrm>
        <a:graphic>
          <a:graphicData uri="http://schemas.openxmlformats.org/presentationml/2006/ole">
            <mc:AlternateContent xmlns:mc="http://schemas.openxmlformats.org/markup-compatibility/2006">
              <mc:Choice xmlns:v="urn:schemas-microsoft-com:vml" Requires="v">
                <p:oleObj spid="_x0000_s30730" name="Equation" r:id="rId3" imgW="3797280" imgH="939600" progId="Equation.DSMT4">
                  <p:embed/>
                </p:oleObj>
              </mc:Choice>
              <mc:Fallback>
                <p:oleObj name="Equation" r:id="rId3" imgW="3797280" imgH="939600" progId="Equation.DSMT4">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438" y="1997075"/>
                        <a:ext cx="7621587"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6E97DC5-0B4E-4BF7-8346-F60B735F0DEA}" type="slidenum">
              <a:rPr lang="en-US" sz="1200"/>
              <a:pPr algn="r" eaLnBrk="1" hangingPunct="1"/>
              <a:t>63</a:t>
            </a:fld>
            <a:r>
              <a:rPr lang="en-US" sz="1200"/>
              <a:t> of 70</a:t>
            </a:r>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31749" name="Rectangle 3"/>
          <p:cNvSpPr txBox="1">
            <a:spLocks noChangeArrowheads="1"/>
          </p:cNvSpPr>
          <p:nvPr/>
        </p:nvSpPr>
        <p:spPr bwMode="auto">
          <a:xfrm>
            <a:off x="457200" y="1600200"/>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1</a:t>
            </a:r>
            <a:r>
              <a:rPr lang="en-US" sz="2600" b="1">
                <a:latin typeface="Times New Roman" pitchFamily="18" charset="0"/>
                <a:cs typeface="Times New Roman" pitchFamily="18" charset="0"/>
              </a:rPr>
              <a:t>=       ,  </a:t>
            </a: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2</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636713"/>
            <a:ext cx="3810000" cy="466725"/>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31751" name="Group 65"/>
          <p:cNvGrpSpPr>
            <a:grpSpLocks/>
          </p:cNvGrpSpPr>
          <p:nvPr/>
        </p:nvGrpSpPr>
        <p:grpSpPr bwMode="auto">
          <a:xfrm>
            <a:off x="1309688" y="2535238"/>
            <a:ext cx="2179637" cy="985837"/>
            <a:chOff x="652" y="1719"/>
            <a:chExt cx="1373" cy="621"/>
          </a:xfrm>
        </p:grpSpPr>
        <p:sp>
          <p:nvSpPr>
            <p:cNvPr id="7" name="Rectangle 6"/>
            <p:cNvSpPr>
              <a:spLocks noChangeArrowheads="1"/>
            </p:cNvSpPr>
            <p:nvPr/>
          </p:nvSpPr>
          <p:spPr bwMode="auto">
            <a:xfrm>
              <a:off x="720" y="1719"/>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0.10</a:t>
              </a:r>
            </a:p>
          </p:txBody>
        </p:sp>
        <p:sp>
          <p:nvSpPr>
            <p:cNvPr id="8" name="Rectangle 7"/>
            <p:cNvSpPr>
              <a:spLocks noChangeArrowheads="1"/>
            </p:cNvSpPr>
            <p:nvPr/>
          </p:nvSpPr>
          <p:spPr bwMode="auto">
            <a:xfrm>
              <a:off x="652" y="2013"/>
              <a:ext cx="508" cy="327"/>
            </a:xfrm>
            <a:prstGeom prst="rect">
              <a:avLst/>
            </a:prstGeom>
            <a:noFill/>
            <a:ln w="12700">
              <a:noFill/>
              <a:miter lim="800000"/>
              <a:headEnd/>
              <a:tailEnd/>
            </a:ln>
            <a:effectLst/>
          </p:spPr>
          <p:txBody>
            <a:bodyPr wrap="none">
              <a:spAutoFit/>
            </a:bodyPr>
            <a:lstStyle/>
            <a:p>
              <a:r>
                <a:rPr lang="en-US" sz="2800" b="1">
                  <a:solidFill>
                    <a:srgbClr val="8E0D30"/>
                  </a:solidFill>
                  <a:latin typeface="Times New Roman" pitchFamily="18" charset="0"/>
                </a:rPr>
                <a:t>150 </a:t>
              </a:r>
            </a:p>
          </p:txBody>
        </p:sp>
        <p:sp>
          <p:nvSpPr>
            <p:cNvPr id="9" name="Rectangle 8"/>
            <p:cNvSpPr>
              <a:spLocks noChangeArrowheads="1"/>
            </p:cNvSpPr>
            <p:nvPr/>
          </p:nvSpPr>
          <p:spPr bwMode="auto">
            <a:xfrm>
              <a:off x="1573" y="2012"/>
              <a:ext cx="452" cy="327"/>
            </a:xfrm>
            <a:prstGeom prst="rect">
              <a:avLst/>
            </a:prstGeom>
            <a:noFill/>
            <a:ln w="12700">
              <a:noFill/>
              <a:miter lim="800000"/>
              <a:headEnd/>
              <a:tailEnd/>
            </a:ln>
            <a:effectLst/>
          </p:spPr>
          <p:txBody>
            <a:bodyPr wrap="none">
              <a:spAutoFit/>
            </a:bodyPr>
            <a:lstStyle/>
            <a:p>
              <a:r>
                <a:rPr lang="en-US" sz="2800" b="1">
                  <a:solidFill>
                    <a:srgbClr val="8E0D30"/>
                  </a:solidFill>
                  <a:latin typeface="Times New Roman" pitchFamily="18" charset="0"/>
                </a:rPr>
                <a:t>200</a:t>
              </a:r>
            </a:p>
          </p:txBody>
        </p:sp>
      </p:grpSp>
      <p:graphicFrame>
        <p:nvGraphicFramePr>
          <p:cNvPr id="10" name="Object 3"/>
          <p:cNvGraphicFramePr>
            <a:graphicFrameLocks noChangeAspect="1"/>
          </p:cNvGraphicFramePr>
          <p:nvPr/>
        </p:nvGraphicFramePr>
        <p:xfrm>
          <a:off x="5545138" y="2238375"/>
          <a:ext cx="1173162" cy="390525"/>
        </p:xfrm>
        <a:graphic>
          <a:graphicData uri="http://schemas.openxmlformats.org/presentationml/2006/ole">
            <mc:AlternateContent xmlns:mc="http://schemas.openxmlformats.org/markup-compatibility/2006">
              <mc:Choice xmlns:v="urn:schemas-microsoft-com:vml" Requires="v">
                <p:oleObj spid="_x0000_s31790" name="Equation" r:id="rId3" imgW="533160" imgH="177480" progId="Equation.DSMT4">
                  <p:embed/>
                </p:oleObj>
              </mc:Choice>
              <mc:Fallback>
                <p:oleObj name="Equation" r:id="rId3" imgW="533160" imgH="17748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238375"/>
                        <a:ext cx="1173162"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1752" name="Group 69"/>
          <p:cNvGrpSpPr>
            <a:grpSpLocks/>
          </p:cNvGrpSpPr>
          <p:nvPr/>
        </p:nvGrpSpPr>
        <p:grpSpPr bwMode="auto">
          <a:xfrm>
            <a:off x="1450975" y="1677988"/>
            <a:ext cx="1322388" cy="896937"/>
            <a:chOff x="856" y="1047"/>
            <a:chExt cx="134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defRPr/>
              </a:pPr>
              <a:r>
                <a:rPr lang="en-US" sz="2800" b="1" i="1" dirty="0">
                  <a:solidFill>
                    <a:srgbClr val="8E0D30"/>
                  </a:solidFill>
                  <a:latin typeface="Times New Roman"/>
                  <a:cs typeface="Times New Roman"/>
                </a:rPr>
                <a:t>p</a:t>
              </a:r>
              <a:r>
                <a:rPr lang="en-US" sz="2800" b="1" baseline="-25000" dirty="0">
                  <a:solidFill>
                    <a:srgbClr val="8E0D30"/>
                  </a:solidFill>
                  <a:latin typeface="Times New Roman"/>
                  <a:cs typeface="Times New Roman"/>
                </a:rPr>
                <a:t>1</a:t>
              </a:r>
              <a:r>
                <a:rPr lang="en-US" sz="2800" b="1" dirty="0">
                  <a:solidFill>
                    <a:srgbClr val="8E0D30"/>
                  </a:solidFill>
                  <a:latin typeface="Times New Roman"/>
                  <a:cs typeface="Times New Roman"/>
                </a:rPr>
                <a:t> = </a:t>
              </a:r>
              <a:r>
                <a:rPr lang="en-US" sz="2800" b="1" i="1" dirty="0">
                  <a:solidFill>
                    <a:srgbClr val="8E0D30"/>
                  </a:solidFill>
                  <a:latin typeface="Times New Roman"/>
                  <a:cs typeface="Times New Roman"/>
                </a:rPr>
                <a:t>p</a:t>
              </a:r>
              <a:r>
                <a:rPr lang="en-US" sz="2800" b="1" baseline="-25000" dirty="0">
                  <a:solidFill>
                    <a:srgbClr val="8E0D30"/>
                  </a:solidFill>
                  <a:latin typeface="Times New Roman"/>
                  <a:cs typeface="Times New Roman"/>
                </a:rPr>
                <a:t>2</a:t>
              </a:r>
              <a:r>
                <a:rPr lang="en-US" sz="2800" b="1" dirty="0">
                  <a:solidFill>
                    <a:srgbClr val="8E0D30"/>
                  </a:solidFill>
                  <a:latin typeface="Times New Roman"/>
                  <a:cs typeface="Times New Roman"/>
                </a:rPr>
                <a:t> </a:t>
              </a:r>
              <a:endParaRPr lang="en-US" sz="2800" b="1" dirty="0">
                <a:solidFill>
                  <a:srgbClr val="8E0D30"/>
                </a:solidFill>
                <a:latin typeface="+mn-lt"/>
              </a:endParaRPr>
            </a:p>
          </p:txBody>
        </p:sp>
        <p:sp>
          <p:nvSpPr>
            <p:cNvPr id="31763" name="Rectangle 68"/>
            <p:cNvSpPr>
              <a:spLocks noChangeArrowheads="1"/>
            </p:cNvSpPr>
            <p:nvPr/>
          </p:nvSpPr>
          <p:spPr bwMode="auto">
            <a:xfrm>
              <a:off x="856" y="1339"/>
              <a:ext cx="126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n-US" sz="2800" b="1" i="1">
                  <a:solidFill>
                    <a:srgbClr val="8E0D30"/>
                  </a:solidFill>
                  <a:latin typeface="Times New Roman" pitchFamily="18" charset="0"/>
                  <a:cs typeface="Times New Roman" pitchFamily="18" charset="0"/>
                </a:rPr>
                <a:t>p</a:t>
              </a:r>
              <a:r>
                <a:rPr lang="en-US" sz="2800" b="1" baseline="-25000">
                  <a:solidFill>
                    <a:srgbClr val="8E0D30"/>
                  </a:solidFill>
                  <a:latin typeface="Times New Roman" pitchFamily="18" charset="0"/>
                  <a:cs typeface="Times New Roman" pitchFamily="18" charset="0"/>
                </a:rPr>
                <a:t>1</a:t>
              </a:r>
              <a:r>
                <a:rPr lang="en-US" sz="2800" b="1">
                  <a:solidFill>
                    <a:srgbClr val="8E0D30"/>
                  </a:solidFill>
                  <a:latin typeface="Times New Roman" pitchFamily="18" charset="0"/>
                  <a:cs typeface="Times New Roman" pitchFamily="18" charset="0"/>
                </a:rPr>
                <a:t> ≠ </a:t>
              </a:r>
              <a:r>
                <a:rPr lang="en-US" sz="2800" b="1" i="1">
                  <a:solidFill>
                    <a:srgbClr val="8E0D30"/>
                  </a:solidFill>
                  <a:latin typeface="Times New Roman" pitchFamily="18" charset="0"/>
                  <a:cs typeface="Times New Roman" pitchFamily="18" charset="0"/>
                </a:rPr>
                <a:t>p</a:t>
              </a:r>
              <a:r>
                <a:rPr lang="en-US" sz="2800" b="1" baseline="-25000">
                  <a:solidFill>
                    <a:srgbClr val="8E0D30"/>
                  </a:solidFill>
                  <a:latin typeface="Times New Roman" pitchFamily="18" charset="0"/>
                  <a:cs typeface="Times New Roman" pitchFamily="18" charset="0"/>
                </a:rPr>
                <a:t>2</a:t>
              </a:r>
              <a:r>
                <a:rPr lang="en-US" sz="2800" b="1">
                  <a:solidFill>
                    <a:srgbClr val="8E0D30"/>
                  </a:solidFill>
                  <a:latin typeface="Times New Roman" pitchFamily="18" charset="0"/>
                  <a:cs typeface="Times New Roman" pitchFamily="18" charset="0"/>
                </a:rPr>
                <a:t> </a:t>
              </a:r>
              <a:endParaRPr lang="en-US" sz="2800" b="1">
                <a:solidFill>
                  <a:srgbClr val="8E0D30"/>
                </a:solidFill>
              </a:endParaRPr>
            </a:p>
          </p:txBody>
        </p:sp>
      </p:grpSp>
      <p:sp>
        <p:nvSpPr>
          <p:cNvPr id="83" name="TextBox 82"/>
          <p:cNvSpPr txBox="1"/>
          <p:nvPr/>
        </p:nvSpPr>
        <p:spPr>
          <a:xfrm>
            <a:off x="884238" y="5957888"/>
            <a:ext cx="928687" cy="488950"/>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600">
              <a:solidFill>
                <a:schemeClr val="accent2"/>
              </a:solidFill>
              <a:latin typeface="Times New Roman" pitchFamily="18" charset="0"/>
            </a:endParaRPr>
          </a:p>
        </p:txBody>
      </p:sp>
      <p:sp>
        <p:nvSpPr>
          <p:cNvPr id="87" name="Rectangle 86"/>
          <p:cNvSpPr>
            <a:spLocks noChangeArrowheads="1"/>
          </p:cNvSpPr>
          <p:nvPr/>
        </p:nvSpPr>
        <p:spPr bwMode="auto">
          <a:xfrm>
            <a:off x="4476750" y="2936875"/>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88" name="Rectangle 87"/>
          <p:cNvSpPr>
            <a:spLocks noChangeArrowheads="1"/>
          </p:cNvSpPr>
          <p:nvPr/>
        </p:nvSpPr>
        <p:spPr bwMode="auto">
          <a:xfrm>
            <a:off x="4471988" y="3332163"/>
            <a:ext cx="4410075" cy="2867025"/>
          </a:xfrm>
          <a:prstGeom prst="rect">
            <a:avLst/>
          </a:prstGeom>
          <a:noFill/>
          <a:ln w="12700">
            <a:noFill/>
            <a:miter lim="800000"/>
            <a:headEnd/>
            <a:tailEnd/>
          </a:ln>
          <a:effectLst/>
        </p:spPr>
        <p:txBody>
          <a:bodyPr lIns="90488" tIns="44450" rIns="90488" bIns="44450">
            <a:spAutoFit/>
          </a:bodyPr>
          <a:lstStyle/>
          <a:p>
            <a:pPr eaLnBrk="0" hangingPunct="0"/>
            <a:r>
              <a:rPr lang="en-US" sz="2600">
                <a:latin typeface="Times New Roman" pitchFamily="18" charset="0"/>
              </a:rPr>
              <a:t>At the 10% level of significance, there is enough evidence to reject the claim that the proportion of occupants who wear seat belts is the same for passenger cars and pickup trucks.</a:t>
            </a:r>
          </a:p>
        </p:txBody>
      </p:sp>
      <p:sp>
        <p:nvSpPr>
          <p:cNvPr id="89" name="TextBox 88"/>
          <p:cNvSpPr txBox="1">
            <a:spLocks noChangeArrowheads="1"/>
          </p:cNvSpPr>
          <p:nvPr/>
        </p:nvSpPr>
        <p:spPr bwMode="auto">
          <a:xfrm>
            <a:off x="6342063" y="2947988"/>
            <a:ext cx="25431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0" indent="-3492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rgbClr val="D17230"/>
              </a:buClr>
            </a:pPr>
            <a:r>
              <a:rPr lang="en-US" sz="2600" b="1">
                <a:solidFill>
                  <a:srgbClr val="AE0337"/>
                </a:solidFill>
                <a:latin typeface="Times New Roman" pitchFamily="18" charset="0"/>
              </a:rPr>
              <a:t>Reject </a:t>
            </a:r>
            <a:r>
              <a:rPr lang="en-US" sz="2600" b="1" i="1">
                <a:solidFill>
                  <a:srgbClr val="AE0337"/>
                </a:solidFill>
                <a:latin typeface="Times New Roman" pitchFamily="18" charset="0"/>
              </a:rPr>
              <a:t>H</a:t>
            </a:r>
            <a:r>
              <a:rPr lang="en-US" sz="2600" b="1" baseline="-25000">
                <a:solidFill>
                  <a:srgbClr val="AE0337"/>
                </a:solidFill>
                <a:latin typeface="Times New Roman" pitchFamily="18" charset="0"/>
              </a:rPr>
              <a:t>0</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1485F17-1318-4F70-8DF0-194188010AAC}" type="slidenum">
              <a:rPr lang="en-US" sz="1200"/>
              <a:pPr algn="r" eaLnBrk="1" hangingPunct="1"/>
              <a:t>64</a:t>
            </a:fld>
            <a:r>
              <a:rPr lang="en-US" sz="1200"/>
              <a:t> of 70</a:t>
            </a:r>
          </a:p>
        </p:txBody>
      </p:sp>
      <p:pic>
        <p:nvPicPr>
          <p:cNvPr id="31788" name="Picture 44" descr="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488" y="4237038"/>
            <a:ext cx="2951162" cy="203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0"/>
                                          </p:stCondLst>
                                        </p:cTn>
                                        <p:tgtEl>
                                          <p:spTgt spid="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8" grpId="0" autoUpdateAnimBg="0"/>
      <p:bldP spid="8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Proportions</a:t>
            </a:r>
            <a:endParaRPr lang="en-US" dirty="0">
              <a:solidFill>
                <a:schemeClr val="accent3"/>
              </a:solidFill>
            </a:endParaRPr>
          </a:p>
        </p:txBody>
      </p:sp>
      <p:sp>
        <p:nvSpPr>
          <p:cNvPr id="3" name="Content Placeholder 2"/>
          <p:cNvSpPr>
            <a:spLocks noGrp="1"/>
          </p:cNvSpPr>
          <p:nvPr>
            <p:ph idx="1"/>
          </p:nvPr>
        </p:nvSpPr>
        <p:spPr>
          <a:xfrm>
            <a:off x="457200" y="1493838"/>
            <a:ext cx="8123238" cy="4465637"/>
          </a:xfrm>
        </p:spPr>
        <p:txBody>
          <a:bodyPr/>
          <a:lstStyle/>
          <a:p>
            <a:pPr marL="0" indent="0">
              <a:buFont typeface="Arial" charset="0"/>
              <a:buNone/>
              <a:defRPr/>
            </a:pPr>
            <a:r>
              <a:rPr lang="en-US" sz="2600" dirty="0" smtClean="0"/>
              <a:t>A medical research team conducted a study to test the effect of a cholesterol reducing medication. At the end of the study, the researchers found that of the 4700 randomly selected subjects who took the medication, 301 died of heart disease. Of the 4300 randomly selected subjects who took a placebo, 357 died of heart disease. At </a:t>
            </a:r>
            <a:r>
              <a:rPr lang="el-GR" sz="2600" dirty="0" smtClean="0">
                <a:latin typeface="Times New Roman"/>
                <a:cs typeface="Times New Roman"/>
              </a:rPr>
              <a:t>α</a:t>
            </a:r>
            <a:r>
              <a:rPr lang="en-US" sz="2600" dirty="0" smtClean="0">
                <a:latin typeface="Times New Roman"/>
                <a:cs typeface="Times New Roman"/>
              </a:rPr>
              <a:t> = 0.01</a:t>
            </a:r>
            <a:r>
              <a:rPr lang="en-US" sz="2600" dirty="0" smtClean="0"/>
              <a:t> can you conclude that the death rate due to heart disease is lower for those who took the medication than for those who took the placebo? </a:t>
            </a:r>
            <a:r>
              <a:rPr lang="en-US" sz="2600" i="1" dirty="0" smtClean="0">
                <a:solidFill>
                  <a:schemeClr val="tx2"/>
                </a:solidFill>
              </a:rPr>
              <a:t>(Adapted from New England Journal of Medicine)</a:t>
            </a:r>
          </a:p>
          <a:p>
            <a:pPr eaLnBrk="1" hangingPunct="1">
              <a:buFont typeface="Arial" charset="0"/>
              <a:buNone/>
              <a:defRPr/>
            </a:pPr>
            <a:endParaRPr lang="en-US" sz="2600" dirty="0"/>
          </a:p>
        </p:txBody>
      </p:sp>
      <p:sp>
        <p:nvSpPr>
          <p:cNvPr id="4" name="TextBox 3"/>
          <p:cNvSpPr txBox="1"/>
          <p:nvPr/>
        </p:nvSpPr>
        <p:spPr>
          <a:xfrm>
            <a:off x="593725" y="5440363"/>
            <a:ext cx="7467600" cy="946150"/>
          </a:xfrm>
          <a:prstGeom prst="rect">
            <a:avLst/>
          </a:prstGeom>
          <a:noFill/>
        </p:spPr>
        <p:txBody>
          <a:bodyPr>
            <a:spAutoFit/>
          </a:bodyPr>
          <a:lstStyle/>
          <a:p>
            <a:pPr>
              <a:defRPr/>
            </a:pPr>
            <a:r>
              <a:rPr lang="en-US" sz="2800" b="1" dirty="0">
                <a:solidFill>
                  <a:schemeClr val="accent3"/>
                </a:solidFill>
                <a:latin typeface="+mn-lt"/>
              </a:rPr>
              <a:t>Solution: </a:t>
            </a:r>
          </a:p>
          <a:p>
            <a:pPr>
              <a:defRPr/>
            </a:pPr>
            <a:r>
              <a:rPr lang="en-US" sz="2800" dirty="0">
                <a:latin typeface="+mn-lt"/>
              </a:rPr>
              <a:t>1 = Medication	2 = Placebo</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8F994553-7BB7-4ADC-819F-3C3EFDEBDB24}" type="slidenum">
              <a:rPr lang="en-US" sz="1200"/>
              <a:pPr algn="r" eaLnBrk="1" hangingPunct="1"/>
              <a:t>65</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7"/>
          <p:cNvGrpSpPr>
            <a:grpSpLocks/>
          </p:cNvGrpSpPr>
          <p:nvPr/>
        </p:nvGrpSpPr>
        <p:grpSpPr bwMode="auto">
          <a:xfrm>
            <a:off x="547688" y="4084638"/>
            <a:ext cx="3384550" cy="1689100"/>
            <a:chOff x="547688" y="4083946"/>
            <a:chExt cx="3384550" cy="1689791"/>
          </a:xfrm>
        </p:grpSpPr>
        <p:sp>
          <p:nvSpPr>
            <p:cNvPr id="36" name="Freeform 35"/>
            <p:cNvSpPr/>
            <p:nvPr/>
          </p:nvSpPr>
          <p:spPr>
            <a:xfrm>
              <a:off x="1441450" y="4083946"/>
              <a:ext cx="1970088" cy="1357867"/>
            </a:xfrm>
            <a:custGeom>
              <a:avLst/>
              <a:gdLst>
                <a:gd name="connsiteX0" fmla="*/ 0 w 1398863"/>
                <a:gd name="connsiteY0" fmla="*/ 1351966 h 1808234"/>
                <a:gd name="connsiteX1" fmla="*/ 0 w 1398863"/>
                <a:gd name="connsiteY1" fmla="*/ 1351966 h 1808234"/>
                <a:gd name="connsiteX2" fmla="*/ 0 w 1398863"/>
                <a:gd name="connsiteY2" fmla="*/ 908790 h 1808234"/>
                <a:gd name="connsiteX3" fmla="*/ 314149 w 1398863"/>
                <a:gd name="connsiteY3" fmla="*/ 359028 h 1808234"/>
                <a:gd name="connsiteX4" fmla="*/ 499273 w 1398863"/>
                <a:gd name="connsiteY4" fmla="*/ 95367 h 1808234"/>
                <a:gd name="connsiteX5" fmla="*/ 645129 w 1398863"/>
                <a:gd name="connsiteY5" fmla="*/ 0 h 1808234"/>
                <a:gd name="connsiteX6" fmla="*/ 701227 w 1398863"/>
                <a:gd name="connsiteY6" fmla="*/ 5610 h 1808234"/>
                <a:gd name="connsiteX7" fmla="*/ 819033 w 1398863"/>
                <a:gd name="connsiteY7" fmla="*/ 78537 h 1808234"/>
                <a:gd name="connsiteX8" fmla="*/ 931229 w 1398863"/>
                <a:gd name="connsiteY8" fmla="*/ 213173 h 1808234"/>
                <a:gd name="connsiteX9" fmla="*/ 1206110 w 1398863"/>
                <a:gd name="connsiteY9" fmla="*/ 701227 h 1808234"/>
                <a:gd name="connsiteX10" fmla="*/ 1396844 w 1398863"/>
                <a:gd name="connsiteY10" fmla="*/ 987328 h 1808234"/>
                <a:gd name="connsiteX11" fmla="*/ 1391234 w 1398863"/>
                <a:gd name="connsiteY11" fmla="*/ 1340746 h 1808234"/>
                <a:gd name="connsiteX12" fmla="*/ 0 w 1398863"/>
                <a:gd name="connsiteY12" fmla="*/ 1351966 h 1808234"/>
                <a:gd name="connsiteX0" fmla="*/ 0 w 1398863"/>
                <a:gd name="connsiteY0" fmla="*/ 1351966 h 1808234"/>
                <a:gd name="connsiteX1" fmla="*/ 0 w 1398863"/>
                <a:gd name="connsiteY1" fmla="*/ 1351966 h 1808234"/>
                <a:gd name="connsiteX2" fmla="*/ 0 w 1398863"/>
                <a:gd name="connsiteY2" fmla="*/ 908790 h 1808234"/>
                <a:gd name="connsiteX3" fmla="*/ 314149 w 1398863"/>
                <a:gd name="connsiteY3" fmla="*/ 359028 h 1808234"/>
                <a:gd name="connsiteX4" fmla="*/ 499273 w 1398863"/>
                <a:gd name="connsiteY4" fmla="*/ 95367 h 1808234"/>
                <a:gd name="connsiteX5" fmla="*/ 645129 w 1398863"/>
                <a:gd name="connsiteY5" fmla="*/ 0 h 1808234"/>
                <a:gd name="connsiteX6" fmla="*/ 701227 w 1398863"/>
                <a:gd name="connsiteY6" fmla="*/ 5610 h 1808234"/>
                <a:gd name="connsiteX7" fmla="*/ 819033 w 1398863"/>
                <a:gd name="connsiteY7" fmla="*/ 78537 h 1808234"/>
                <a:gd name="connsiteX8" fmla="*/ 931229 w 1398863"/>
                <a:gd name="connsiteY8" fmla="*/ 213173 h 1808234"/>
                <a:gd name="connsiteX9" fmla="*/ 1206110 w 1398863"/>
                <a:gd name="connsiteY9" fmla="*/ 701227 h 1808234"/>
                <a:gd name="connsiteX10" fmla="*/ 1396844 w 1398863"/>
                <a:gd name="connsiteY10" fmla="*/ 987328 h 1808234"/>
                <a:gd name="connsiteX11" fmla="*/ 1391234 w 1398863"/>
                <a:gd name="connsiteY11" fmla="*/ 1340746 h 1808234"/>
                <a:gd name="connsiteX12" fmla="*/ 0 w 1398863"/>
                <a:gd name="connsiteY12" fmla="*/ 1351966 h 1808234"/>
                <a:gd name="connsiteX0" fmla="*/ 0 w 1398863"/>
                <a:gd name="connsiteY0" fmla="*/ 1351966 h 1808234"/>
                <a:gd name="connsiteX1" fmla="*/ 0 w 1398863"/>
                <a:gd name="connsiteY1" fmla="*/ 1351966 h 1808234"/>
                <a:gd name="connsiteX2" fmla="*/ 0 w 1398863"/>
                <a:gd name="connsiteY2" fmla="*/ 908790 h 1808234"/>
                <a:gd name="connsiteX3" fmla="*/ 314149 w 1398863"/>
                <a:gd name="connsiteY3" fmla="*/ 359028 h 1808234"/>
                <a:gd name="connsiteX4" fmla="*/ 499273 w 1398863"/>
                <a:gd name="connsiteY4" fmla="*/ 95367 h 1808234"/>
                <a:gd name="connsiteX5" fmla="*/ 645129 w 1398863"/>
                <a:gd name="connsiteY5" fmla="*/ 0 h 1808234"/>
                <a:gd name="connsiteX6" fmla="*/ 701227 w 1398863"/>
                <a:gd name="connsiteY6" fmla="*/ 5610 h 1808234"/>
                <a:gd name="connsiteX7" fmla="*/ 819033 w 1398863"/>
                <a:gd name="connsiteY7" fmla="*/ 78537 h 1808234"/>
                <a:gd name="connsiteX8" fmla="*/ 931229 w 1398863"/>
                <a:gd name="connsiteY8" fmla="*/ 213173 h 1808234"/>
                <a:gd name="connsiteX9" fmla="*/ 1206110 w 1398863"/>
                <a:gd name="connsiteY9" fmla="*/ 701227 h 1808234"/>
                <a:gd name="connsiteX10" fmla="*/ 1396844 w 1398863"/>
                <a:gd name="connsiteY10" fmla="*/ 987328 h 1808234"/>
                <a:gd name="connsiteX11" fmla="*/ 1391234 w 1398863"/>
                <a:gd name="connsiteY11" fmla="*/ 1340746 h 1808234"/>
                <a:gd name="connsiteX12" fmla="*/ 0 w 1398863"/>
                <a:gd name="connsiteY12" fmla="*/ 1351966 h 1808234"/>
                <a:gd name="connsiteX0" fmla="*/ 0 w 1398863"/>
                <a:gd name="connsiteY0" fmla="*/ 1351966 h 1808234"/>
                <a:gd name="connsiteX1" fmla="*/ 0 w 1398863"/>
                <a:gd name="connsiteY1" fmla="*/ 1351966 h 1808234"/>
                <a:gd name="connsiteX2" fmla="*/ 0 w 1398863"/>
                <a:gd name="connsiteY2" fmla="*/ 908790 h 1808234"/>
                <a:gd name="connsiteX3" fmla="*/ 314149 w 1398863"/>
                <a:gd name="connsiteY3" fmla="*/ 359028 h 1808234"/>
                <a:gd name="connsiteX4" fmla="*/ 499273 w 1398863"/>
                <a:gd name="connsiteY4" fmla="*/ 95367 h 1808234"/>
                <a:gd name="connsiteX5" fmla="*/ 645129 w 1398863"/>
                <a:gd name="connsiteY5" fmla="*/ 0 h 1808234"/>
                <a:gd name="connsiteX6" fmla="*/ 701227 w 1398863"/>
                <a:gd name="connsiteY6" fmla="*/ 5610 h 1808234"/>
                <a:gd name="connsiteX7" fmla="*/ 819033 w 1398863"/>
                <a:gd name="connsiteY7" fmla="*/ 78537 h 1808234"/>
                <a:gd name="connsiteX8" fmla="*/ 931229 w 1398863"/>
                <a:gd name="connsiteY8" fmla="*/ 213173 h 1808234"/>
                <a:gd name="connsiteX9" fmla="*/ 1206110 w 1398863"/>
                <a:gd name="connsiteY9" fmla="*/ 701227 h 1808234"/>
                <a:gd name="connsiteX10" fmla="*/ 1396844 w 1398863"/>
                <a:gd name="connsiteY10" fmla="*/ 987328 h 1808234"/>
                <a:gd name="connsiteX11" fmla="*/ 1391234 w 1398863"/>
                <a:gd name="connsiteY11" fmla="*/ 1340746 h 1808234"/>
                <a:gd name="connsiteX12" fmla="*/ 0 w 1398863"/>
                <a:gd name="connsiteY12" fmla="*/ 1351966 h 1808234"/>
                <a:gd name="connsiteX0" fmla="*/ 0 w 1398863"/>
                <a:gd name="connsiteY0" fmla="*/ 1351966 h 1808234"/>
                <a:gd name="connsiteX1" fmla="*/ 0 w 1398863"/>
                <a:gd name="connsiteY1" fmla="*/ 908790 h 1808234"/>
                <a:gd name="connsiteX2" fmla="*/ 314149 w 1398863"/>
                <a:gd name="connsiteY2" fmla="*/ 359028 h 1808234"/>
                <a:gd name="connsiteX3" fmla="*/ 499273 w 1398863"/>
                <a:gd name="connsiteY3" fmla="*/ 95367 h 1808234"/>
                <a:gd name="connsiteX4" fmla="*/ 645129 w 1398863"/>
                <a:gd name="connsiteY4" fmla="*/ 0 h 1808234"/>
                <a:gd name="connsiteX5" fmla="*/ 701227 w 1398863"/>
                <a:gd name="connsiteY5" fmla="*/ 5610 h 1808234"/>
                <a:gd name="connsiteX6" fmla="*/ 819033 w 1398863"/>
                <a:gd name="connsiteY6" fmla="*/ 78537 h 1808234"/>
                <a:gd name="connsiteX7" fmla="*/ 931229 w 1398863"/>
                <a:gd name="connsiteY7" fmla="*/ 213173 h 1808234"/>
                <a:gd name="connsiteX8" fmla="*/ 1206110 w 1398863"/>
                <a:gd name="connsiteY8" fmla="*/ 701227 h 1808234"/>
                <a:gd name="connsiteX9" fmla="*/ 1396844 w 1398863"/>
                <a:gd name="connsiteY9" fmla="*/ 987328 h 1808234"/>
                <a:gd name="connsiteX10" fmla="*/ 1391234 w 1398863"/>
                <a:gd name="connsiteY10" fmla="*/ 1340746 h 1808234"/>
                <a:gd name="connsiteX11" fmla="*/ 0 w 1398863"/>
                <a:gd name="connsiteY11" fmla="*/ 1351966 h 1808234"/>
                <a:gd name="connsiteX0" fmla="*/ 0 w 1398863"/>
                <a:gd name="connsiteY0" fmla="*/ 1351966 h 1351966"/>
                <a:gd name="connsiteX1" fmla="*/ 0 w 1398863"/>
                <a:gd name="connsiteY1" fmla="*/ 908790 h 1351966"/>
                <a:gd name="connsiteX2" fmla="*/ 314149 w 1398863"/>
                <a:gd name="connsiteY2" fmla="*/ 359028 h 1351966"/>
                <a:gd name="connsiteX3" fmla="*/ 499273 w 1398863"/>
                <a:gd name="connsiteY3" fmla="*/ 95367 h 1351966"/>
                <a:gd name="connsiteX4" fmla="*/ 645129 w 1398863"/>
                <a:gd name="connsiteY4" fmla="*/ 0 h 1351966"/>
                <a:gd name="connsiteX5" fmla="*/ 701227 w 1398863"/>
                <a:gd name="connsiteY5" fmla="*/ 5610 h 1351966"/>
                <a:gd name="connsiteX6" fmla="*/ 819033 w 1398863"/>
                <a:gd name="connsiteY6" fmla="*/ 78537 h 1351966"/>
                <a:gd name="connsiteX7" fmla="*/ 931229 w 1398863"/>
                <a:gd name="connsiteY7" fmla="*/ 213173 h 1351966"/>
                <a:gd name="connsiteX8" fmla="*/ 1206110 w 1398863"/>
                <a:gd name="connsiteY8" fmla="*/ 701227 h 1351966"/>
                <a:gd name="connsiteX9" fmla="*/ 1396844 w 1398863"/>
                <a:gd name="connsiteY9" fmla="*/ 987328 h 1351966"/>
                <a:gd name="connsiteX10" fmla="*/ 1391234 w 1398863"/>
                <a:gd name="connsiteY10" fmla="*/ 1340746 h 1351966"/>
                <a:gd name="connsiteX11" fmla="*/ 0 w 1398863"/>
                <a:gd name="connsiteY11" fmla="*/ 1351966 h 1351966"/>
                <a:gd name="connsiteX0" fmla="*/ 0 w 1398863"/>
                <a:gd name="connsiteY0" fmla="*/ 1351966 h 1351966"/>
                <a:gd name="connsiteX1" fmla="*/ 0 w 1398863"/>
                <a:gd name="connsiteY1" fmla="*/ 908790 h 1351966"/>
                <a:gd name="connsiteX2" fmla="*/ 314149 w 1398863"/>
                <a:gd name="connsiteY2" fmla="*/ 359028 h 1351966"/>
                <a:gd name="connsiteX3" fmla="*/ 499273 w 1398863"/>
                <a:gd name="connsiteY3" fmla="*/ 95367 h 1351966"/>
                <a:gd name="connsiteX4" fmla="*/ 645129 w 1398863"/>
                <a:gd name="connsiteY4" fmla="*/ 0 h 1351966"/>
                <a:gd name="connsiteX5" fmla="*/ 701227 w 1398863"/>
                <a:gd name="connsiteY5" fmla="*/ 5610 h 1351966"/>
                <a:gd name="connsiteX6" fmla="*/ 819033 w 1398863"/>
                <a:gd name="connsiteY6" fmla="*/ 78537 h 1351966"/>
                <a:gd name="connsiteX7" fmla="*/ 931229 w 1398863"/>
                <a:gd name="connsiteY7" fmla="*/ 213173 h 1351966"/>
                <a:gd name="connsiteX8" fmla="*/ 1206110 w 1398863"/>
                <a:gd name="connsiteY8" fmla="*/ 701227 h 1351966"/>
                <a:gd name="connsiteX9" fmla="*/ 1396844 w 1398863"/>
                <a:gd name="connsiteY9" fmla="*/ 987328 h 1351966"/>
                <a:gd name="connsiteX10" fmla="*/ 1391234 w 1398863"/>
                <a:gd name="connsiteY10" fmla="*/ 1340746 h 1351966"/>
                <a:gd name="connsiteX11" fmla="*/ 0 w 1398863"/>
                <a:gd name="connsiteY11" fmla="*/ 1351966 h 1351966"/>
                <a:gd name="connsiteX0" fmla="*/ 0 w 1398863"/>
                <a:gd name="connsiteY0" fmla="*/ 1351966 h 1351966"/>
                <a:gd name="connsiteX1" fmla="*/ 0 w 1398863"/>
                <a:gd name="connsiteY1" fmla="*/ 908790 h 1351966"/>
                <a:gd name="connsiteX2" fmla="*/ 314149 w 1398863"/>
                <a:gd name="connsiteY2" fmla="*/ 359028 h 1351966"/>
                <a:gd name="connsiteX3" fmla="*/ 499273 w 1398863"/>
                <a:gd name="connsiteY3" fmla="*/ 95367 h 1351966"/>
                <a:gd name="connsiteX4" fmla="*/ 645129 w 1398863"/>
                <a:gd name="connsiteY4" fmla="*/ 0 h 1351966"/>
                <a:gd name="connsiteX5" fmla="*/ 701227 w 1398863"/>
                <a:gd name="connsiteY5" fmla="*/ 5610 h 1351966"/>
                <a:gd name="connsiteX6" fmla="*/ 819033 w 1398863"/>
                <a:gd name="connsiteY6" fmla="*/ 78537 h 1351966"/>
                <a:gd name="connsiteX7" fmla="*/ 931229 w 1398863"/>
                <a:gd name="connsiteY7" fmla="*/ 213173 h 1351966"/>
                <a:gd name="connsiteX8" fmla="*/ 1206110 w 1398863"/>
                <a:gd name="connsiteY8" fmla="*/ 701227 h 1351966"/>
                <a:gd name="connsiteX9" fmla="*/ 1396844 w 1398863"/>
                <a:gd name="connsiteY9" fmla="*/ 987328 h 1351966"/>
                <a:gd name="connsiteX10" fmla="*/ 1391234 w 1398863"/>
                <a:gd name="connsiteY10" fmla="*/ 1340746 h 1351966"/>
                <a:gd name="connsiteX11" fmla="*/ 0 w 1398863"/>
                <a:gd name="connsiteY11" fmla="*/ 1351966 h 1351966"/>
                <a:gd name="connsiteX0" fmla="*/ 0 w 1398863"/>
                <a:gd name="connsiteY0" fmla="*/ 1351966 h 1351966"/>
                <a:gd name="connsiteX1" fmla="*/ 0 w 1398863"/>
                <a:gd name="connsiteY1" fmla="*/ 908790 h 1351966"/>
                <a:gd name="connsiteX2" fmla="*/ 314149 w 1398863"/>
                <a:gd name="connsiteY2" fmla="*/ 359028 h 1351966"/>
                <a:gd name="connsiteX3" fmla="*/ 499273 w 1398863"/>
                <a:gd name="connsiteY3" fmla="*/ 95367 h 1351966"/>
                <a:gd name="connsiteX4" fmla="*/ 645129 w 1398863"/>
                <a:gd name="connsiteY4" fmla="*/ 0 h 1351966"/>
                <a:gd name="connsiteX5" fmla="*/ 701227 w 1398863"/>
                <a:gd name="connsiteY5" fmla="*/ 5610 h 1351966"/>
                <a:gd name="connsiteX6" fmla="*/ 819033 w 1398863"/>
                <a:gd name="connsiteY6" fmla="*/ 78537 h 1351966"/>
                <a:gd name="connsiteX7" fmla="*/ 931229 w 1398863"/>
                <a:gd name="connsiteY7" fmla="*/ 213173 h 1351966"/>
                <a:gd name="connsiteX8" fmla="*/ 1206110 w 1398863"/>
                <a:gd name="connsiteY8" fmla="*/ 701227 h 1351966"/>
                <a:gd name="connsiteX9" fmla="*/ 1396844 w 1398863"/>
                <a:gd name="connsiteY9" fmla="*/ 987328 h 1351966"/>
                <a:gd name="connsiteX10" fmla="*/ 1396844 w 1398863"/>
                <a:gd name="connsiteY10" fmla="*/ 1172452 h 1351966"/>
                <a:gd name="connsiteX11" fmla="*/ 1391234 w 1398863"/>
                <a:gd name="connsiteY11" fmla="*/ 1340746 h 1351966"/>
                <a:gd name="connsiteX12" fmla="*/ 0 w 1398863"/>
                <a:gd name="connsiteY12" fmla="*/ 1351966 h 1351966"/>
                <a:gd name="connsiteX0" fmla="*/ 0 w 1969045"/>
                <a:gd name="connsiteY0" fmla="*/ 1351966 h 1357576"/>
                <a:gd name="connsiteX1" fmla="*/ 0 w 1969045"/>
                <a:gd name="connsiteY1" fmla="*/ 908790 h 1357576"/>
                <a:gd name="connsiteX2" fmla="*/ 314149 w 1969045"/>
                <a:gd name="connsiteY2" fmla="*/ 359028 h 1357576"/>
                <a:gd name="connsiteX3" fmla="*/ 499273 w 1969045"/>
                <a:gd name="connsiteY3" fmla="*/ 95367 h 1357576"/>
                <a:gd name="connsiteX4" fmla="*/ 645129 w 1969045"/>
                <a:gd name="connsiteY4" fmla="*/ 0 h 1357576"/>
                <a:gd name="connsiteX5" fmla="*/ 701227 w 1969045"/>
                <a:gd name="connsiteY5" fmla="*/ 5610 h 1357576"/>
                <a:gd name="connsiteX6" fmla="*/ 819033 w 1969045"/>
                <a:gd name="connsiteY6" fmla="*/ 78537 h 1357576"/>
                <a:gd name="connsiteX7" fmla="*/ 931229 w 1969045"/>
                <a:gd name="connsiteY7" fmla="*/ 213173 h 1357576"/>
                <a:gd name="connsiteX8" fmla="*/ 1206110 w 1969045"/>
                <a:gd name="connsiteY8" fmla="*/ 701227 h 1357576"/>
                <a:gd name="connsiteX9" fmla="*/ 1396844 w 1969045"/>
                <a:gd name="connsiteY9" fmla="*/ 987328 h 1357576"/>
                <a:gd name="connsiteX10" fmla="*/ 1969045 w 1969045"/>
                <a:gd name="connsiteY10" fmla="*/ 1357576 h 1357576"/>
                <a:gd name="connsiteX11" fmla="*/ 1391234 w 1969045"/>
                <a:gd name="connsiteY11" fmla="*/ 1340746 h 1357576"/>
                <a:gd name="connsiteX12" fmla="*/ 0 w 1969045"/>
                <a:gd name="connsiteY12" fmla="*/ 1351966 h 1357576"/>
                <a:gd name="connsiteX0" fmla="*/ 0 w 1969045"/>
                <a:gd name="connsiteY0" fmla="*/ 1351966 h 1357576"/>
                <a:gd name="connsiteX1" fmla="*/ 0 w 1969045"/>
                <a:gd name="connsiteY1" fmla="*/ 908790 h 1357576"/>
                <a:gd name="connsiteX2" fmla="*/ 314149 w 1969045"/>
                <a:gd name="connsiteY2" fmla="*/ 359028 h 1357576"/>
                <a:gd name="connsiteX3" fmla="*/ 499273 w 1969045"/>
                <a:gd name="connsiteY3" fmla="*/ 95367 h 1357576"/>
                <a:gd name="connsiteX4" fmla="*/ 645129 w 1969045"/>
                <a:gd name="connsiteY4" fmla="*/ 0 h 1357576"/>
                <a:gd name="connsiteX5" fmla="*/ 701227 w 1969045"/>
                <a:gd name="connsiteY5" fmla="*/ 5610 h 1357576"/>
                <a:gd name="connsiteX6" fmla="*/ 819033 w 1969045"/>
                <a:gd name="connsiteY6" fmla="*/ 78537 h 1357576"/>
                <a:gd name="connsiteX7" fmla="*/ 931229 w 1969045"/>
                <a:gd name="connsiteY7" fmla="*/ 213173 h 1357576"/>
                <a:gd name="connsiteX8" fmla="*/ 1206110 w 1969045"/>
                <a:gd name="connsiteY8" fmla="*/ 701227 h 1357576"/>
                <a:gd name="connsiteX9" fmla="*/ 1396844 w 1969045"/>
                <a:gd name="connsiteY9" fmla="*/ 987328 h 1357576"/>
                <a:gd name="connsiteX10" fmla="*/ 1969045 w 1969045"/>
                <a:gd name="connsiteY10" fmla="*/ 1357576 h 1357576"/>
                <a:gd name="connsiteX11" fmla="*/ 1391234 w 1969045"/>
                <a:gd name="connsiteY11" fmla="*/ 1340746 h 1357576"/>
                <a:gd name="connsiteX12" fmla="*/ 0 w 1969045"/>
                <a:gd name="connsiteY12" fmla="*/ 1351966 h 1357576"/>
                <a:gd name="connsiteX0" fmla="*/ 0 w 1969045"/>
                <a:gd name="connsiteY0" fmla="*/ 1351966 h 1357576"/>
                <a:gd name="connsiteX1" fmla="*/ 0 w 1969045"/>
                <a:gd name="connsiteY1" fmla="*/ 908790 h 1357576"/>
                <a:gd name="connsiteX2" fmla="*/ 314149 w 1969045"/>
                <a:gd name="connsiteY2" fmla="*/ 359028 h 1357576"/>
                <a:gd name="connsiteX3" fmla="*/ 499273 w 1969045"/>
                <a:gd name="connsiteY3" fmla="*/ 95367 h 1357576"/>
                <a:gd name="connsiteX4" fmla="*/ 645129 w 1969045"/>
                <a:gd name="connsiteY4" fmla="*/ 0 h 1357576"/>
                <a:gd name="connsiteX5" fmla="*/ 701227 w 1969045"/>
                <a:gd name="connsiteY5" fmla="*/ 5610 h 1357576"/>
                <a:gd name="connsiteX6" fmla="*/ 819033 w 1969045"/>
                <a:gd name="connsiteY6" fmla="*/ 78537 h 1357576"/>
                <a:gd name="connsiteX7" fmla="*/ 931229 w 1969045"/>
                <a:gd name="connsiteY7" fmla="*/ 213173 h 1357576"/>
                <a:gd name="connsiteX8" fmla="*/ 1206110 w 1969045"/>
                <a:gd name="connsiteY8" fmla="*/ 701227 h 1357576"/>
                <a:gd name="connsiteX9" fmla="*/ 1396844 w 1969045"/>
                <a:gd name="connsiteY9" fmla="*/ 987328 h 1357576"/>
                <a:gd name="connsiteX10" fmla="*/ 1969045 w 1969045"/>
                <a:gd name="connsiteY10" fmla="*/ 1357576 h 1357576"/>
                <a:gd name="connsiteX11" fmla="*/ 1391234 w 1969045"/>
                <a:gd name="connsiteY11" fmla="*/ 1340746 h 1357576"/>
                <a:gd name="connsiteX12" fmla="*/ 0 w 1969045"/>
                <a:gd name="connsiteY12" fmla="*/ 1351966 h 1357576"/>
                <a:gd name="connsiteX0" fmla="*/ 0 w 1969045"/>
                <a:gd name="connsiteY0" fmla="*/ 1351966 h 1357576"/>
                <a:gd name="connsiteX1" fmla="*/ 0 w 1969045"/>
                <a:gd name="connsiteY1" fmla="*/ 908790 h 1357576"/>
                <a:gd name="connsiteX2" fmla="*/ 314149 w 1969045"/>
                <a:gd name="connsiteY2" fmla="*/ 359028 h 1357576"/>
                <a:gd name="connsiteX3" fmla="*/ 499273 w 1969045"/>
                <a:gd name="connsiteY3" fmla="*/ 95367 h 1357576"/>
                <a:gd name="connsiteX4" fmla="*/ 645129 w 1969045"/>
                <a:gd name="connsiteY4" fmla="*/ 0 h 1357576"/>
                <a:gd name="connsiteX5" fmla="*/ 701227 w 1969045"/>
                <a:gd name="connsiteY5" fmla="*/ 5610 h 1357576"/>
                <a:gd name="connsiteX6" fmla="*/ 819033 w 1969045"/>
                <a:gd name="connsiteY6" fmla="*/ 78537 h 1357576"/>
                <a:gd name="connsiteX7" fmla="*/ 931229 w 1969045"/>
                <a:gd name="connsiteY7" fmla="*/ 213173 h 1357576"/>
                <a:gd name="connsiteX8" fmla="*/ 1206110 w 1969045"/>
                <a:gd name="connsiteY8" fmla="*/ 701227 h 1357576"/>
                <a:gd name="connsiteX9" fmla="*/ 1396844 w 1969045"/>
                <a:gd name="connsiteY9" fmla="*/ 987328 h 1357576"/>
                <a:gd name="connsiteX10" fmla="*/ 1969045 w 1969045"/>
                <a:gd name="connsiteY10" fmla="*/ 1357576 h 1357576"/>
                <a:gd name="connsiteX11" fmla="*/ 1391234 w 1969045"/>
                <a:gd name="connsiteY11" fmla="*/ 1340746 h 1357576"/>
                <a:gd name="connsiteX12" fmla="*/ 0 w 1969045"/>
                <a:gd name="connsiteY12" fmla="*/ 1351966 h 135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9045" h="1357576">
                  <a:moveTo>
                    <a:pt x="0" y="1351966"/>
                  </a:moveTo>
                  <a:lnTo>
                    <a:pt x="0" y="908790"/>
                  </a:lnTo>
                  <a:lnTo>
                    <a:pt x="314149" y="359028"/>
                  </a:lnTo>
                  <a:lnTo>
                    <a:pt x="499273" y="95367"/>
                  </a:lnTo>
                  <a:lnTo>
                    <a:pt x="645129" y="0"/>
                  </a:lnTo>
                  <a:lnTo>
                    <a:pt x="701227" y="5610"/>
                  </a:lnTo>
                  <a:lnTo>
                    <a:pt x="819033" y="78537"/>
                  </a:lnTo>
                  <a:cubicBezTo>
                    <a:pt x="933509" y="227357"/>
                    <a:pt x="931229" y="285732"/>
                    <a:pt x="931229" y="213173"/>
                  </a:cubicBezTo>
                  <a:lnTo>
                    <a:pt x="1206110" y="701227"/>
                  </a:lnTo>
                  <a:cubicBezTo>
                    <a:pt x="1398863" y="1001695"/>
                    <a:pt x="1329526" y="914341"/>
                    <a:pt x="1396844" y="987328"/>
                  </a:cubicBezTo>
                  <a:cubicBezTo>
                    <a:pt x="1576358" y="1211720"/>
                    <a:pt x="1727823" y="1250989"/>
                    <a:pt x="1969045" y="1357576"/>
                  </a:cubicBezTo>
                  <a:lnTo>
                    <a:pt x="1391234" y="1340746"/>
                  </a:lnTo>
                  <a:lnTo>
                    <a:pt x="0" y="1351966"/>
                  </a:lnTo>
                  <a:close/>
                </a:path>
              </a:pathLst>
            </a:custGeom>
            <a:solidFill>
              <a:srgbClr val="EDC7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78865" name="Group 30"/>
            <p:cNvGrpSpPr>
              <a:grpSpLocks/>
            </p:cNvGrpSpPr>
            <p:nvPr/>
          </p:nvGrpSpPr>
          <p:grpSpPr bwMode="auto">
            <a:xfrm>
              <a:off x="547688" y="4084638"/>
              <a:ext cx="3384550" cy="1689099"/>
              <a:chOff x="411480" y="3674110"/>
              <a:chExt cx="3384550" cy="1688867"/>
            </a:xfrm>
          </p:grpSpPr>
          <p:sp>
            <p:nvSpPr>
              <p:cNvPr id="67" name="Freeform 66"/>
              <p:cNvSpPr/>
              <p:nvPr/>
            </p:nvSpPr>
            <p:spPr bwMode="auto">
              <a:xfrm>
                <a:off x="722630" y="4605533"/>
                <a:ext cx="582612" cy="390631"/>
              </a:xfrm>
              <a:custGeom>
                <a:avLst/>
                <a:gdLst>
                  <a:gd name="connsiteX0" fmla="*/ 583581 w 583581"/>
                  <a:gd name="connsiteY0" fmla="*/ 390292 h 390292"/>
                  <a:gd name="connsiteX1" fmla="*/ 0 w 583581"/>
                  <a:gd name="connsiteY1" fmla="*/ 390292 h 390292"/>
                  <a:gd name="connsiteX2" fmla="*/ 107795 w 583581"/>
                  <a:gd name="connsiteY2" fmla="*/ 356839 h 390292"/>
                  <a:gd name="connsiteX3" fmla="*/ 263912 w 583581"/>
                  <a:gd name="connsiteY3" fmla="*/ 293648 h 390292"/>
                  <a:gd name="connsiteX4" fmla="*/ 390293 w 583581"/>
                  <a:gd name="connsiteY4" fmla="*/ 204439 h 390292"/>
                  <a:gd name="connsiteX5" fmla="*/ 509239 w 583581"/>
                  <a:gd name="connsiteY5" fmla="*/ 81775 h 390292"/>
                  <a:gd name="connsiteX6" fmla="*/ 572429 w 583581"/>
                  <a:gd name="connsiteY6" fmla="*/ 0 h 390292"/>
                  <a:gd name="connsiteX7" fmla="*/ 583581 w 583581"/>
                  <a:gd name="connsiteY7" fmla="*/ 390292 h 390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3581" h="390292">
                    <a:moveTo>
                      <a:pt x="583581" y="390292"/>
                    </a:moveTo>
                    <a:lnTo>
                      <a:pt x="0" y="390292"/>
                    </a:lnTo>
                    <a:lnTo>
                      <a:pt x="107795" y="356839"/>
                    </a:lnTo>
                    <a:lnTo>
                      <a:pt x="263912" y="293648"/>
                    </a:lnTo>
                    <a:lnTo>
                      <a:pt x="390293" y="204439"/>
                    </a:lnTo>
                    <a:lnTo>
                      <a:pt x="509239" y="81775"/>
                    </a:lnTo>
                    <a:lnTo>
                      <a:pt x="572429" y="0"/>
                    </a:lnTo>
                    <a:lnTo>
                      <a:pt x="583581" y="390292"/>
                    </a:lnTo>
                    <a:close/>
                  </a:path>
                </a:pathLst>
              </a:custGeom>
              <a:solidFill>
                <a:srgbClr val="0070C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8867" name="Line 12"/>
              <p:cNvSpPr>
                <a:spLocks noChangeShapeType="1"/>
              </p:cNvSpPr>
              <p:nvPr/>
            </p:nvSpPr>
            <p:spPr bwMode="auto">
              <a:xfrm>
                <a:off x="1976352" y="3697931"/>
                <a:ext cx="1587" cy="13085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68" name="Freeform 14"/>
              <p:cNvSpPr>
                <a:spLocks/>
              </p:cNvSpPr>
              <p:nvPr/>
            </p:nvSpPr>
            <p:spPr bwMode="auto">
              <a:xfrm>
                <a:off x="1976352" y="3674110"/>
                <a:ext cx="1384057" cy="1330762"/>
              </a:xfrm>
              <a:custGeom>
                <a:avLst/>
                <a:gdLst>
                  <a:gd name="T0" fmla="*/ 2147483647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0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872" y="838"/>
                    </a:moveTo>
                    <a:lnTo>
                      <a:pt x="780" y="828"/>
                    </a:lnTo>
                    <a:lnTo>
                      <a:pt x="733" y="818"/>
                    </a:lnTo>
                    <a:lnTo>
                      <a:pt x="688" y="805"/>
                    </a:lnTo>
                    <a:lnTo>
                      <a:pt x="642" y="786"/>
                    </a:lnTo>
                    <a:lnTo>
                      <a:pt x="596" y="759"/>
                    </a:lnTo>
                    <a:lnTo>
                      <a:pt x="550" y="726"/>
                    </a:lnTo>
                    <a:lnTo>
                      <a:pt x="458" y="628"/>
                    </a:lnTo>
                    <a:lnTo>
                      <a:pt x="367" y="491"/>
                    </a:lnTo>
                    <a:lnTo>
                      <a:pt x="276" y="328"/>
                    </a:lnTo>
                    <a:lnTo>
                      <a:pt x="229" y="244"/>
                    </a:lnTo>
                    <a:lnTo>
                      <a:pt x="183" y="165"/>
                    </a:lnTo>
                    <a:lnTo>
                      <a:pt x="137" y="98"/>
                    </a:lnTo>
                    <a:lnTo>
                      <a:pt x="92" y="46"/>
                    </a:lnTo>
                    <a:lnTo>
                      <a:pt x="45" y="12"/>
                    </a:lnTo>
                    <a:lnTo>
                      <a:pt x="0"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8869" name="Freeform 15"/>
              <p:cNvSpPr>
                <a:spLocks/>
              </p:cNvSpPr>
              <p:nvPr/>
            </p:nvSpPr>
            <p:spPr bwMode="auto">
              <a:xfrm>
                <a:off x="592295" y="3674110"/>
                <a:ext cx="1384057" cy="1330762"/>
              </a:xfrm>
              <a:custGeom>
                <a:avLst/>
                <a:gdLst>
                  <a:gd name="T0" fmla="*/ 0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2147483647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0" y="838"/>
                    </a:moveTo>
                    <a:lnTo>
                      <a:pt x="92" y="828"/>
                    </a:lnTo>
                    <a:lnTo>
                      <a:pt x="138" y="818"/>
                    </a:lnTo>
                    <a:lnTo>
                      <a:pt x="183" y="805"/>
                    </a:lnTo>
                    <a:lnTo>
                      <a:pt x="229" y="786"/>
                    </a:lnTo>
                    <a:lnTo>
                      <a:pt x="276" y="759"/>
                    </a:lnTo>
                    <a:lnTo>
                      <a:pt x="321" y="726"/>
                    </a:lnTo>
                    <a:lnTo>
                      <a:pt x="413" y="628"/>
                    </a:lnTo>
                    <a:lnTo>
                      <a:pt x="505" y="491"/>
                    </a:lnTo>
                    <a:lnTo>
                      <a:pt x="597" y="328"/>
                    </a:lnTo>
                    <a:lnTo>
                      <a:pt x="642" y="244"/>
                    </a:lnTo>
                    <a:lnTo>
                      <a:pt x="688" y="165"/>
                    </a:lnTo>
                    <a:lnTo>
                      <a:pt x="734" y="98"/>
                    </a:lnTo>
                    <a:lnTo>
                      <a:pt x="780" y="46"/>
                    </a:lnTo>
                    <a:lnTo>
                      <a:pt x="826" y="12"/>
                    </a:lnTo>
                    <a:lnTo>
                      <a:pt x="872"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Rectangle 37"/>
              <p:cNvSpPr>
                <a:spLocks noChangeArrowheads="1"/>
              </p:cNvSpPr>
              <p:nvPr/>
            </p:nvSpPr>
            <p:spPr bwMode="auto">
              <a:xfrm flipH="1">
                <a:off x="3529330" y="4867542"/>
                <a:ext cx="266700" cy="304883"/>
              </a:xfrm>
              <a:prstGeom prst="rect">
                <a:avLst/>
              </a:prstGeom>
              <a:noFill/>
              <a:ln w="9525">
                <a:noFill/>
                <a:miter lim="800000"/>
                <a:headEnd/>
                <a:tailEnd/>
              </a:ln>
            </p:spPr>
            <p:txBody>
              <a:bodyPr lIns="0" tIns="0" rIns="0" bIns="0">
                <a:spAutoFit/>
              </a:bodyPr>
              <a:lstStyle/>
              <a:p>
                <a:pPr>
                  <a:defRPr/>
                </a:pPr>
                <a:r>
                  <a:rPr lang="en-US" sz="2000" i="1" dirty="0">
                    <a:latin typeface="+mn-lt"/>
                  </a:rPr>
                  <a:t>z</a:t>
                </a:r>
              </a:p>
            </p:txBody>
          </p:sp>
          <p:sp>
            <p:nvSpPr>
              <p:cNvPr id="72" name="Rectangle 38"/>
              <p:cNvSpPr>
                <a:spLocks noChangeArrowheads="1"/>
              </p:cNvSpPr>
              <p:nvPr/>
            </p:nvSpPr>
            <p:spPr bwMode="auto">
              <a:xfrm>
                <a:off x="1879917" y="4997753"/>
                <a:ext cx="152400" cy="365224"/>
              </a:xfrm>
              <a:prstGeom prst="rect">
                <a:avLst/>
              </a:prstGeom>
              <a:noFill/>
              <a:ln w="9525">
                <a:noFill/>
                <a:miter lim="800000"/>
                <a:headEnd/>
                <a:tailEnd/>
              </a:ln>
            </p:spPr>
            <p:txBody>
              <a:bodyPr wrap="none" lIns="0" tIns="0" rIns="0" bIns="0">
                <a:spAutoFit/>
              </a:bodyPr>
              <a:lstStyle/>
              <a:p>
                <a:pPr>
                  <a:defRPr/>
                </a:pPr>
                <a:r>
                  <a:rPr lang="en-US" sz="2400" dirty="0">
                    <a:latin typeface="+mn-lt"/>
                  </a:rPr>
                  <a:t>0</a:t>
                </a:r>
              </a:p>
            </p:txBody>
          </p:sp>
          <p:sp>
            <p:nvSpPr>
              <p:cNvPr id="73" name="Rectangle 39"/>
              <p:cNvSpPr>
                <a:spLocks noChangeArrowheads="1"/>
              </p:cNvSpPr>
              <p:nvPr/>
            </p:nvSpPr>
            <p:spPr bwMode="auto">
              <a:xfrm>
                <a:off x="886142" y="4997753"/>
                <a:ext cx="635000" cy="365224"/>
              </a:xfrm>
              <a:prstGeom prst="rect">
                <a:avLst/>
              </a:prstGeom>
              <a:noFill/>
              <a:ln w="9525">
                <a:noFill/>
                <a:miter lim="800000"/>
                <a:headEnd/>
                <a:tailEnd/>
              </a:ln>
            </p:spPr>
            <p:txBody>
              <a:bodyPr wrap="none" lIns="0" tIns="0" rIns="0" bIns="0">
                <a:spAutoFit/>
              </a:bodyPr>
              <a:lstStyle/>
              <a:p>
                <a:pPr>
                  <a:defRPr/>
                </a:pPr>
                <a:r>
                  <a:rPr lang="en-US" sz="2400" dirty="0">
                    <a:solidFill>
                      <a:schemeClr val="accent2"/>
                    </a:solidFill>
                    <a:latin typeface="+mn-lt"/>
                  </a:rPr>
                  <a:t>-2.33</a:t>
                </a:r>
              </a:p>
            </p:txBody>
          </p:sp>
          <p:cxnSp>
            <p:nvCxnSpPr>
              <p:cNvPr id="74" name="Straight Connector 73"/>
              <p:cNvCxnSpPr/>
              <p:nvPr/>
            </p:nvCxnSpPr>
            <p:spPr bwMode="auto">
              <a:xfrm>
                <a:off x="528955" y="5012044"/>
                <a:ext cx="2890837"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bwMode="auto">
              <a:xfrm rot="16200000" flipH="1">
                <a:off x="1109928" y="4808789"/>
                <a:ext cx="381104" cy="6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411480" y="4281595"/>
                <a:ext cx="960437" cy="457324"/>
              </a:xfrm>
              <a:prstGeom prst="rect">
                <a:avLst/>
              </a:prstGeom>
              <a:noFill/>
            </p:spPr>
            <p:txBody>
              <a:bodyPr>
                <a:spAutoFit/>
              </a:bodyPr>
              <a:lstStyle/>
              <a:p>
                <a:pPr>
                  <a:defRPr/>
                </a:pPr>
                <a:r>
                  <a:rPr lang="en-US" sz="2400" dirty="0">
                    <a:latin typeface="+mn-lt"/>
                  </a:rPr>
                  <a:t>0.01</a:t>
                </a:r>
              </a:p>
            </p:txBody>
          </p:sp>
          <p:cxnSp>
            <p:nvCxnSpPr>
              <p:cNvPr id="77" name="Straight Connector 76"/>
              <p:cNvCxnSpPr/>
              <p:nvPr/>
            </p:nvCxnSpPr>
            <p:spPr>
              <a:xfrm>
                <a:off x="914717" y="4662699"/>
                <a:ext cx="304800" cy="2604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78852" name="Rectangle 3"/>
          <p:cNvSpPr txBox="1">
            <a:spLocks noChangeArrowheads="1"/>
          </p:cNvSpPr>
          <p:nvPr/>
        </p:nvSpPr>
        <p:spPr bwMode="auto">
          <a:xfrm>
            <a:off x="457200" y="1600200"/>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1</a:t>
            </a:r>
            <a:r>
              <a:rPr lang="en-US" sz="2600" b="1">
                <a:latin typeface="Times New Roman" pitchFamily="18" charset="0"/>
                <a:cs typeface="Times New Roman" pitchFamily="18" charset="0"/>
              </a:rPr>
              <a:t>=         ,  </a:t>
            </a: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2</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636713"/>
            <a:ext cx="3810000" cy="466725"/>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6" name="Group 65"/>
          <p:cNvGrpSpPr>
            <a:grpSpLocks/>
          </p:cNvGrpSpPr>
          <p:nvPr/>
        </p:nvGrpSpPr>
        <p:grpSpPr bwMode="auto">
          <a:xfrm>
            <a:off x="1309688" y="2535238"/>
            <a:ext cx="2479675" cy="985837"/>
            <a:chOff x="652" y="1719"/>
            <a:chExt cx="1562" cy="621"/>
          </a:xfrm>
        </p:grpSpPr>
        <p:sp>
          <p:nvSpPr>
            <p:cNvPr id="7" name="Rectangle 6"/>
            <p:cNvSpPr>
              <a:spLocks noChangeArrowheads="1"/>
            </p:cNvSpPr>
            <p:nvPr/>
          </p:nvSpPr>
          <p:spPr bwMode="auto">
            <a:xfrm>
              <a:off x="720" y="1719"/>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0.01</a:t>
              </a:r>
            </a:p>
          </p:txBody>
        </p:sp>
        <p:sp>
          <p:nvSpPr>
            <p:cNvPr id="8" name="Rectangle 7"/>
            <p:cNvSpPr>
              <a:spLocks noChangeArrowheads="1"/>
            </p:cNvSpPr>
            <p:nvPr/>
          </p:nvSpPr>
          <p:spPr bwMode="auto">
            <a:xfrm>
              <a:off x="652" y="2013"/>
              <a:ext cx="620" cy="327"/>
            </a:xfrm>
            <a:prstGeom prst="rect">
              <a:avLst/>
            </a:prstGeom>
            <a:noFill/>
            <a:ln w="12700">
              <a:noFill/>
              <a:miter lim="800000"/>
              <a:headEnd/>
              <a:tailEnd/>
            </a:ln>
            <a:effectLst/>
          </p:spPr>
          <p:txBody>
            <a:bodyPr wrap="none">
              <a:spAutoFit/>
            </a:bodyPr>
            <a:lstStyle/>
            <a:p>
              <a:pPr>
                <a:defRPr/>
              </a:pPr>
              <a:r>
                <a:rPr lang="en-US" sz="2800" b="1" dirty="0">
                  <a:solidFill>
                    <a:srgbClr val="8E0D30"/>
                  </a:solidFill>
                  <a:latin typeface="+mn-lt"/>
                </a:rPr>
                <a:t>4700 </a:t>
              </a:r>
            </a:p>
          </p:txBody>
        </p:sp>
        <p:sp>
          <p:nvSpPr>
            <p:cNvPr id="9" name="Rectangle 8"/>
            <p:cNvSpPr>
              <a:spLocks noChangeArrowheads="1"/>
            </p:cNvSpPr>
            <p:nvPr/>
          </p:nvSpPr>
          <p:spPr bwMode="auto">
            <a:xfrm>
              <a:off x="1650" y="2012"/>
              <a:ext cx="564" cy="327"/>
            </a:xfrm>
            <a:prstGeom prst="rect">
              <a:avLst/>
            </a:prstGeom>
            <a:noFill/>
            <a:ln w="12700">
              <a:noFill/>
              <a:miter lim="800000"/>
              <a:headEnd/>
              <a:tailEnd/>
            </a:ln>
            <a:effectLst/>
          </p:spPr>
          <p:txBody>
            <a:bodyPr wrap="none">
              <a:spAutoFit/>
            </a:bodyPr>
            <a:lstStyle/>
            <a:p>
              <a:pPr>
                <a:defRPr/>
              </a:pPr>
              <a:r>
                <a:rPr lang="en-US" sz="2800" b="1" dirty="0">
                  <a:solidFill>
                    <a:srgbClr val="8E0D30"/>
                  </a:solidFill>
                  <a:latin typeface="+mn-lt"/>
                </a:rPr>
                <a:t>4300</a:t>
              </a:r>
            </a:p>
          </p:txBody>
        </p:sp>
      </p:grpSp>
      <p:grpSp>
        <p:nvGrpSpPr>
          <p:cNvPr id="10" name="Group 69"/>
          <p:cNvGrpSpPr>
            <a:grpSpLocks/>
          </p:cNvGrpSpPr>
          <p:nvPr/>
        </p:nvGrpSpPr>
        <p:grpSpPr bwMode="auto">
          <a:xfrm>
            <a:off x="1450975" y="1677988"/>
            <a:ext cx="1322388" cy="896937"/>
            <a:chOff x="856" y="1047"/>
            <a:chExt cx="134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defRPr/>
              </a:pPr>
              <a:r>
                <a:rPr lang="en-US" sz="2800" b="1" i="1" dirty="0">
                  <a:solidFill>
                    <a:srgbClr val="8E0D30"/>
                  </a:solidFill>
                  <a:latin typeface="Times New Roman"/>
                  <a:cs typeface="Times New Roman"/>
                </a:rPr>
                <a:t>p</a:t>
              </a:r>
              <a:r>
                <a:rPr lang="en-US" sz="2800" b="1" baseline="-25000" dirty="0">
                  <a:solidFill>
                    <a:srgbClr val="8E0D30"/>
                  </a:solidFill>
                  <a:latin typeface="Times New Roman"/>
                  <a:cs typeface="Times New Roman"/>
                </a:rPr>
                <a:t>1</a:t>
              </a:r>
              <a:r>
                <a:rPr lang="en-US" sz="2800" b="1" dirty="0">
                  <a:solidFill>
                    <a:srgbClr val="8E0D30"/>
                  </a:solidFill>
                  <a:latin typeface="Times New Roman"/>
                  <a:cs typeface="Times New Roman"/>
                </a:rPr>
                <a:t> ≥ </a:t>
              </a:r>
              <a:r>
                <a:rPr lang="en-US" sz="2800" b="1" i="1" dirty="0">
                  <a:solidFill>
                    <a:srgbClr val="8E0D30"/>
                  </a:solidFill>
                  <a:latin typeface="Times New Roman"/>
                  <a:cs typeface="Times New Roman"/>
                </a:rPr>
                <a:t>p</a:t>
              </a:r>
              <a:r>
                <a:rPr lang="en-US" sz="2800" b="1" baseline="-25000" dirty="0">
                  <a:solidFill>
                    <a:srgbClr val="8E0D30"/>
                  </a:solidFill>
                  <a:latin typeface="Times New Roman"/>
                  <a:cs typeface="Times New Roman"/>
                </a:rPr>
                <a:t>2</a:t>
              </a:r>
              <a:r>
                <a:rPr lang="en-US" sz="2800" b="1" dirty="0">
                  <a:solidFill>
                    <a:srgbClr val="8E0D30"/>
                  </a:solidFill>
                  <a:latin typeface="Times New Roman"/>
                  <a:cs typeface="Times New Roman"/>
                </a:rPr>
                <a:t> </a:t>
              </a:r>
              <a:endParaRPr lang="en-US" sz="2800" b="1" dirty="0">
                <a:solidFill>
                  <a:srgbClr val="8E0D30"/>
                </a:solidFill>
                <a:latin typeface="+mn-lt"/>
              </a:endParaRPr>
            </a:p>
          </p:txBody>
        </p:sp>
        <p:sp>
          <p:nvSpPr>
            <p:cNvPr id="78860" name="Rectangle 68"/>
            <p:cNvSpPr>
              <a:spLocks noChangeArrowheads="1"/>
            </p:cNvSpPr>
            <p:nvPr/>
          </p:nvSpPr>
          <p:spPr bwMode="auto">
            <a:xfrm>
              <a:off x="856" y="1339"/>
              <a:ext cx="126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n-US" sz="2800" b="1" i="1">
                  <a:solidFill>
                    <a:srgbClr val="8E0D30"/>
                  </a:solidFill>
                  <a:latin typeface="Times New Roman" pitchFamily="18" charset="0"/>
                  <a:cs typeface="Times New Roman" pitchFamily="18" charset="0"/>
                </a:rPr>
                <a:t>p</a:t>
              </a:r>
              <a:r>
                <a:rPr lang="en-US" sz="2800" b="1" baseline="-25000">
                  <a:solidFill>
                    <a:srgbClr val="8E0D30"/>
                  </a:solidFill>
                  <a:latin typeface="Times New Roman" pitchFamily="18" charset="0"/>
                  <a:cs typeface="Times New Roman" pitchFamily="18" charset="0"/>
                </a:rPr>
                <a:t>1</a:t>
              </a:r>
              <a:r>
                <a:rPr lang="en-US" sz="2800" b="1">
                  <a:solidFill>
                    <a:srgbClr val="8E0D30"/>
                  </a:solidFill>
                  <a:latin typeface="Times New Roman" pitchFamily="18" charset="0"/>
                  <a:cs typeface="Times New Roman" pitchFamily="18" charset="0"/>
                </a:rPr>
                <a:t> &lt; </a:t>
              </a:r>
              <a:r>
                <a:rPr lang="en-US" sz="2800" b="1" i="1">
                  <a:solidFill>
                    <a:srgbClr val="8E0D30"/>
                  </a:solidFill>
                  <a:latin typeface="Times New Roman" pitchFamily="18" charset="0"/>
                  <a:cs typeface="Times New Roman" pitchFamily="18" charset="0"/>
                </a:rPr>
                <a:t>p</a:t>
              </a:r>
              <a:r>
                <a:rPr lang="en-US" sz="2800" b="1" baseline="-25000">
                  <a:solidFill>
                    <a:srgbClr val="8E0D30"/>
                  </a:solidFill>
                  <a:latin typeface="Times New Roman" pitchFamily="18" charset="0"/>
                  <a:cs typeface="Times New Roman" pitchFamily="18" charset="0"/>
                </a:rPr>
                <a:t>2</a:t>
              </a:r>
              <a:r>
                <a:rPr lang="en-US" sz="2800" b="1">
                  <a:solidFill>
                    <a:srgbClr val="8E0D30"/>
                  </a:solidFill>
                  <a:latin typeface="Times New Roman" pitchFamily="18" charset="0"/>
                  <a:cs typeface="Times New Roman" pitchFamily="18" charset="0"/>
                </a:rPr>
                <a:t> </a:t>
              </a:r>
              <a:endParaRPr lang="en-US" sz="2800" b="1">
                <a:solidFill>
                  <a:srgbClr val="8E0D30"/>
                </a:solidFill>
              </a:endParaRPr>
            </a:p>
          </p:txBody>
        </p:sp>
      </p:grpSp>
      <p:sp>
        <p:nvSpPr>
          <p:cNvPr id="87" name="Rectangle 86"/>
          <p:cNvSpPr>
            <a:spLocks noChangeArrowheads="1"/>
          </p:cNvSpPr>
          <p:nvPr/>
        </p:nvSpPr>
        <p:spPr bwMode="auto">
          <a:xfrm>
            <a:off x="4476750" y="3546475"/>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3228423-985A-4BDF-97AF-D8DF46893F80}" type="slidenum">
              <a:rPr lang="en-US" sz="1200"/>
              <a:pPr algn="r" eaLnBrk="1" hangingPunct="1"/>
              <a:t>66</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graphicFrame>
        <p:nvGraphicFramePr>
          <p:cNvPr id="107522" name="Object 2">
            <a:hlinkClick r:id="" action="ppaction://ole?verb=0"/>
          </p:cNvPr>
          <p:cNvGraphicFramePr>
            <a:graphicFrameLocks/>
          </p:cNvGraphicFramePr>
          <p:nvPr/>
        </p:nvGraphicFramePr>
        <p:xfrm>
          <a:off x="1854200" y="2747963"/>
          <a:ext cx="4754563" cy="842962"/>
        </p:xfrm>
        <a:graphic>
          <a:graphicData uri="http://schemas.openxmlformats.org/presentationml/2006/ole">
            <mc:AlternateContent xmlns:mc="http://schemas.openxmlformats.org/markup-compatibility/2006">
              <mc:Choice xmlns:v="urn:schemas-microsoft-com:vml" Requires="v">
                <p:oleObj spid="_x0000_s32786" name="Equation" r:id="rId3" imgW="2273040" imgH="444240" progId="Equation.DSMT4">
                  <p:embed/>
                </p:oleObj>
              </mc:Choice>
              <mc:Fallback>
                <p:oleObj name="Equation" r:id="rId3" imgW="2273040" imgH="444240" progId="Equation.DSMT4">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4200" y="2747963"/>
                        <a:ext cx="4754563"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1" name="Object 4"/>
          <p:cNvGraphicFramePr>
            <a:graphicFrameLocks noChangeAspect="1"/>
          </p:cNvGraphicFramePr>
          <p:nvPr/>
        </p:nvGraphicFramePr>
        <p:xfrm>
          <a:off x="1273175" y="1679575"/>
          <a:ext cx="3016250" cy="895350"/>
        </p:xfrm>
        <a:graphic>
          <a:graphicData uri="http://schemas.openxmlformats.org/presentationml/2006/ole">
            <mc:AlternateContent xmlns:mc="http://schemas.openxmlformats.org/markup-compatibility/2006">
              <mc:Choice xmlns:v="urn:schemas-microsoft-com:vml" Requires="v">
                <p:oleObj spid="_x0000_s32787" name="Equation" r:id="rId5" imgW="1498320" imgH="444240" progId="Equation.DSMT4">
                  <p:embed/>
                </p:oleObj>
              </mc:Choice>
              <mc:Fallback>
                <p:oleObj name="Equation" r:id="rId5" imgW="1498320" imgH="44424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3175" y="1679575"/>
                        <a:ext cx="3016250" cy="895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2" name="Object 5"/>
          <p:cNvGraphicFramePr>
            <a:graphicFrameLocks noChangeAspect="1"/>
          </p:cNvGraphicFramePr>
          <p:nvPr/>
        </p:nvGraphicFramePr>
        <p:xfrm>
          <a:off x="2105025" y="3860800"/>
          <a:ext cx="3860800" cy="406400"/>
        </p:xfrm>
        <a:graphic>
          <a:graphicData uri="http://schemas.openxmlformats.org/presentationml/2006/ole">
            <mc:AlternateContent xmlns:mc="http://schemas.openxmlformats.org/markup-compatibility/2006">
              <mc:Choice xmlns:v="urn:schemas-microsoft-com:vml" Requires="v">
                <p:oleObj spid="_x0000_s32788" name="Equation" r:id="rId7" imgW="1930320" imgH="203040" progId="Equation.DSMT4">
                  <p:embed/>
                </p:oleObj>
              </mc:Choice>
              <mc:Fallback>
                <p:oleObj name="Equation" r:id="rId7" imgW="1930320" imgH="20304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5025" y="3860800"/>
                        <a:ext cx="3860800"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3" name="Object 6"/>
          <p:cNvGraphicFramePr>
            <a:graphicFrameLocks noChangeAspect="1"/>
          </p:cNvGraphicFramePr>
          <p:nvPr/>
        </p:nvGraphicFramePr>
        <p:xfrm>
          <a:off x="4508500" y="1679575"/>
          <a:ext cx="3067050" cy="895350"/>
        </p:xfrm>
        <a:graphic>
          <a:graphicData uri="http://schemas.openxmlformats.org/presentationml/2006/ole">
            <mc:AlternateContent xmlns:mc="http://schemas.openxmlformats.org/markup-compatibility/2006">
              <mc:Choice xmlns:v="urn:schemas-microsoft-com:vml" Requires="v">
                <p:oleObj spid="_x0000_s32789" name="Equation" r:id="rId9" imgW="1523880" imgH="444240" progId="Equation.DSMT4">
                  <p:embed/>
                </p:oleObj>
              </mc:Choice>
              <mc:Fallback>
                <p:oleObj name="Equation" r:id="rId9" imgW="1523880" imgH="44424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0" y="1679575"/>
                        <a:ext cx="3067050" cy="895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4840" name="Object 8"/>
          <p:cNvGraphicFramePr>
            <a:graphicFrameLocks noChangeAspect="1"/>
          </p:cNvGraphicFramePr>
          <p:nvPr/>
        </p:nvGraphicFramePr>
        <p:xfrm>
          <a:off x="1390650" y="4652963"/>
          <a:ext cx="5980113" cy="1298575"/>
        </p:xfrm>
        <a:graphic>
          <a:graphicData uri="http://schemas.openxmlformats.org/presentationml/2006/ole">
            <mc:AlternateContent xmlns:mc="http://schemas.openxmlformats.org/markup-compatibility/2006">
              <mc:Choice xmlns:v="urn:schemas-microsoft-com:vml" Requires="v">
                <p:oleObj spid="_x0000_s32790" name="Equation" r:id="rId11" imgW="5879880" imgH="1269720" progId="Equation.DSMT4">
                  <p:embed/>
                </p:oleObj>
              </mc:Choice>
              <mc:Fallback>
                <p:oleObj name="Equation" r:id="rId11" imgW="5879880" imgH="1269720" progId="Equation.DSMT4">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90650" y="4652963"/>
                        <a:ext cx="5980113" cy="129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F3E9A59-EBDB-47EF-8962-83E9FFA8BAB4}" type="slidenum">
              <a:rPr lang="en-US" sz="1200"/>
              <a:pPr algn="r" eaLnBrk="1" hangingPunct="1"/>
              <a:t>67</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448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graphicFrame>
        <p:nvGraphicFramePr>
          <p:cNvPr id="107523" name="Object 3">
            <a:hlinkClick r:id="" action="ppaction://ole?verb=0"/>
          </p:cNvPr>
          <p:cNvGraphicFramePr>
            <a:graphicFrameLocks/>
          </p:cNvGraphicFramePr>
          <p:nvPr/>
        </p:nvGraphicFramePr>
        <p:xfrm>
          <a:off x="500063" y="2047875"/>
          <a:ext cx="8156575" cy="1828800"/>
        </p:xfrm>
        <a:graphic>
          <a:graphicData uri="http://schemas.openxmlformats.org/presentationml/2006/ole">
            <mc:AlternateContent xmlns:mc="http://schemas.openxmlformats.org/markup-compatibility/2006">
              <mc:Choice xmlns:v="urn:schemas-microsoft-com:vml" Requires="v">
                <p:oleObj spid="_x0000_s33802" name="Equation" r:id="rId3" imgW="4063680" imgH="965160" progId="Equation.DSMT4">
                  <p:embed/>
                </p:oleObj>
              </mc:Choice>
              <mc:Fallback>
                <p:oleObj name="Equation" r:id="rId3" imgW="4063680" imgH="965160" progId="Equation.DSMT4">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3" y="2047875"/>
                        <a:ext cx="815657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F50CEA8-CC13-4DE1-896C-31EAAABC67DC}" type="slidenum">
              <a:rPr lang="en-US" sz="1200"/>
              <a:pPr algn="r" eaLnBrk="1" hangingPunct="1"/>
              <a:t>68</a:t>
            </a:fld>
            <a:r>
              <a:rPr lang="en-US" sz="1200"/>
              <a:t> of 70</a:t>
            </a:r>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9" name="Group 37"/>
          <p:cNvGrpSpPr>
            <a:grpSpLocks/>
          </p:cNvGrpSpPr>
          <p:nvPr/>
        </p:nvGrpSpPr>
        <p:grpSpPr bwMode="auto">
          <a:xfrm>
            <a:off x="547688" y="4084638"/>
            <a:ext cx="3384550" cy="1689100"/>
            <a:chOff x="547688" y="4083946"/>
            <a:chExt cx="3384550" cy="1689791"/>
          </a:xfrm>
        </p:grpSpPr>
        <p:sp>
          <p:nvSpPr>
            <p:cNvPr id="36" name="Freeform 35"/>
            <p:cNvSpPr/>
            <p:nvPr/>
          </p:nvSpPr>
          <p:spPr>
            <a:xfrm>
              <a:off x="1441450" y="4083946"/>
              <a:ext cx="1903413" cy="1351515"/>
            </a:xfrm>
            <a:custGeom>
              <a:avLst/>
              <a:gdLst>
                <a:gd name="connsiteX0" fmla="*/ 0 w 1398863"/>
                <a:gd name="connsiteY0" fmla="*/ 1351966 h 1808234"/>
                <a:gd name="connsiteX1" fmla="*/ 0 w 1398863"/>
                <a:gd name="connsiteY1" fmla="*/ 1351966 h 1808234"/>
                <a:gd name="connsiteX2" fmla="*/ 0 w 1398863"/>
                <a:gd name="connsiteY2" fmla="*/ 908790 h 1808234"/>
                <a:gd name="connsiteX3" fmla="*/ 314149 w 1398863"/>
                <a:gd name="connsiteY3" fmla="*/ 359028 h 1808234"/>
                <a:gd name="connsiteX4" fmla="*/ 499273 w 1398863"/>
                <a:gd name="connsiteY4" fmla="*/ 95367 h 1808234"/>
                <a:gd name="connsiteX5" fmla="*/ 645129 w 1398863"/>
                <a:gd name="connsiteY5" fmla="*/ 0 h 1808234"/>
                <a:gd name="connsiteX6" fmla="*/ 701227 w 1398863"/>
                <a:gd name="connsiteY6" fmla="*/ 5610 h 1808234"/>
                <a:gd name="connsiteX7" fmla="*/ 819033 w 1398863"/>
                <a:gd name="connsiteY7" fmla="*/ 78537 h 1808234"/>
                <a:gd name="connsiteX8" fmla="*/ 931229 w 1398863"/>
                <a:gd name="connsiteY8" fmla="*/ 213173 h 1808234"/>
                <a:gd name="connsiteX9" fmla="*/ 1206110 w 1398863"/>
                <a:gd name="connsiteY9" fmla="*/ 701227 h 1808234"/>
                <a:gd name="connsiteX10" fmla="*/ 1396844 w 1398863"/>
                <a:gd name="connsiteY10" fmla="*/ 987328 h 1808234"/>
                <a:gd name="connsiteX11" fmla="*/ 1391234 w 1398863"/>
                <a:gd name="connsiteY11" fmla="*/ 1340746 h 1808234"/>
                <a:gd name="connsiteX12" fmla="*/ 0 w 1398863"/>
                <a:gd name="connsiteY12" fmla="*/ 1351966 h 1808234"/>
                <a:gd name="connsiteX0" fmla="*/ 0 w 1398863"/>
                <a:gd name="connsiteY0" fmla="*/ 1351966 h 1808234"/>
                <a:gd name="connsiteX1" fmla="*/ 0 w 1398863"/>
                <a:gd name="connsiteY1" fmla="*/ 1351966 h 1808234"/>
                <a:gd name="connsiteX2" fmla="*/ 0 w 1398863"/>
                <a:gd name="connsiteY2" fmla="*/ 908790 h 1808234"/>
                <a:gd name="connsiteX3" fmla="*/ 314149 w 1398863"/>
                <a:gd name="connsiteY3" fmla="*/ 359028 h 1808234"/>
                <a:gd name="connsiteX4" fmla="*/ 499273 w 1398863"/>
                <a:gd name="connsiteY4" fmla="*/ 95367 h 1808234"/>
                <a:gd name="connsiteX5" fmla="*/ 645129 w 1398863"/>
                <a:gd name="connsiteY5" fmla="*/ 0 h 1808234"/>
                <a:gd name="connsiteX6" fmla="*/ 701227 w 1398863"/>
                <a:gd name="connsiteY6" fmla="*/ 5610 h 1808234"/>
                <a:gd name="connsiteX7" fmla="*/ 819033 w 1398863"/>
                <a:gd name="connsiteY7" fmla="*/ 78537 h 1808234"/>
                <a:gd name="connsiteX8" fmla="*/ 931229 w 1398863"/>
                <a:gd name="connsiteY8" fmla="*/ 213173 h 1808234"/>
                <a:gd name="connsiteX9" fmla="*/ 1206110 w 1398863"/>
                <a:gd name="connsiteY9" fmla="*/ 701227 h 1808234"/>
                <a:gd name="connsiteX10" fmla="*/ 1396844 w 1398863"/>
                <a:gd name="connsiteY10" fmla="*/ 987328 h 1808234"/>
                <a:gd name="connsiteX11" fmla="*/ 1391234 w 1398863"/>
                <a:gd name="connsiteY11" fmla="*/ 1340746 h 1808234"/>
                <a:gd name="connsiteX12" fmla="*/ 0 w 1398863"/>
                <a:gd name="connsiteY12" fmla="*/ 1351966 h 1808234"/>
                <a:gd name="connsiteX0" fmla="*/ 0 w 1398863"/>
                <a:gd name="connsiteY0" fmla="*/ 1351966 h 1808234"/>
                <a:gd name="connsiteX1" fmla="*/ 0 w 1398863"/>
                <a:gd name="connsiteY1" fmla="*/ 1351966 h 1808234"/>
                <a:gd name="connsiteX2" fmla="*/ 0 w 1398863"/>
                <a:gd name="connsiteY2" fmla="*/ 908790 h 1808234"/>
                <a:gd name="connsiteX3" fmla="*/ 314149 w 1398863"/>
                <a:gd name="connsiteY3" fmla="*/ 359028 h 1808234"/>
                <a:gd name="connsiteX4" fmla="*/ 499273 w 1398863"/>
                <a:gd name="connsiteY4" fmla="*/ 95367 h 1808234"/>
                <a:gd name="connsiteX5" fmla="*/ 645129 w 1398863"/>
                <a:gd name="connsiteY5" fmla="*/ 0 h 1808234"/>
                <a:gd name="connsiteX6" fmla="*/ 701227 w 1398863"/>
                <a:gd name="connsiteY6" fmla="*/ 5610 h 1808234"/>
                <a:gd name="connsiteX7" fmla="*/ 819033 w 1398863"/>
                <a:gd name="connsiteY7" fmla="*/ 78537 h 1808234"/>
                <a:gd name="connsiteX8" fmla="*/ 931229 w 1398863"/>
                <a:gd name="connsiteY8" fmla="*/ 213173 h 1808234"/>
                <a:gd name="connsiteX9" fmla="*/ 1206110 w 1398863"/>
                <a:gd name="connsiteY9" fmla="*/ 701227 h 1808234"/>
                <a:gd name="connsiteX10" fmla="*/ 1396844 w 1398863"/>
                <a:gd name="connsiteY10" fmla="*/ 987328 h 1808234"/>
                <a:gd name="connsiteX11" fmla="*/ 1391234 w 1398863"/>
                <a:gd name="connsiteY11" fmla="*/ 1340746 h 1808234"/>
                <a:gd name="connsiteX12" fmla="*/ 0 w 1398863"/>
                <a:gd name="connsiteY12" fmla="*/ 1351966 h 1808234"/>
                <a:gd name="connsiteX0" fmla="*/ 0 w 1398863"/>
                <a:gd name="connsiteY0" fmla="*/ 1351966 h 1808234"/>
                <a:gd name="connsiteX1" fmla="*/ 0 w 1398863"/>
                <a:gd name="connsiteY1" fmla="*/ 1351966 h 1808234"/>
                <a:gd name="connsiteX2" fmla="*/ 0 w 1398863"/>
                <a:gd name="connsiteY2" fmla="*/ 908790 h 1808234"/>
                <a:gd name="connsiteX3" fmla="*/ 314149 w 1398863"/>
                <a:gd name="connsiteY3" fmla="*/ 359028 h 1808234"/>
                <a:gd name="connsiteX4" fmla="*/ 499273 w 1398863"/>
                <a:gd name="connsiteY4" fmla="*/ 95367 h 1808234"/>
                <a:gd name="connsiteX5" fmla="*/ 645129 w 1398863"/>
                <a:gd name="connsiteY5" fmla="*/ 0 h 1808234"/>
                <a:gd name="connsiteX6" fmla="*/ 701227 w 1398863"/>
                <a:gd name="connsiteY6" fmla="*/ 5610 h 1808234"/>
                <a:gd name="connsiteX7" fmla="*/ 819033 w 1398863"/>
                <a:gd name="connsiteY7" fmla="*/ 78537 h 1808234"/>
                <a:gd name="connsiteX8" fmla="*/ 931229 w 1398863"/>
                <a:gd name="connsiteY8" fmla="*/ 213173 h 1808234"/>
                <a:gd name="connsiteX9" fmla="*/ 1206110 w 1398863"/>
                <a:gd name="connsiteY9" fmla="*/ 701227 h 1808234"/>
                <a:gd name="connsiteX10" fmla="*/ 1396844 w 1398863"/>
                <a:gd name="connsiteY10" fmla="*/ 987328 h 1808234"/>
                <a:gd name="connsiteX11" fmla="*/ 1391234 w 1398863"/>
                <a:gd name="connsiteY11" fmla="*/ 1340746 h 1808234"/>
                <a:gd name="connsiteX12" fmla="*/ 0 w 1398863"/>
                <a:gd name="connsiteY12" fmla="*/ 1351966 h 1808234"/>
                <a:gd name="connsiteX0" fmla="*/ 0 w 1398863"/>
                <a:gd name="connsiteY0" fmla="*/ 1351966 h 1808234"/>
                <a:gd name="connsiteX1" fmla="*/ 0 w 1398863"/>
                <a:gd name="connsiteY1" fmla="*/ 908790 h 1808234"/>
                <a:gd name="connsiteX2" fmla="*/ 314149 w 1398863"/>
                <a:gd name="connsiteY2" fmla="*/ 359028 h 1808234"/>
                <a:gd name="connsiteX3" fmla="*/ 499273 w 1398863"/>
                <a:gd name="connsiteY3" fmla="*/ 95367 h 1808234"/>
                <a:gd name="connsiteX4" fmla="*/ 645129 w 1398863"/>
                <a:gd name="connsiteY4" fmla="*/ 0 h 1808234"/>
                <a:gd name="connsiteX5" fmla="*/ 701227 w 1398863"/>
                <a:gd name="connsiteY5" fmla="*/ 5610 h 1808234"/>
                <a:gd name="connsiteX6" fmla="*/ 819033 w 1398863"/>
                <a:gd name="connsiteY6" fmla="*/ 78537 h 1808234"/>
                <a:gd name="connsiteX7" fmla="*/ 931229 w 1398863"/>
                <a:gd name="connsiteY7" fmla="*/ 213173 h 1808234"/>
                <a:gd name="connsiteX8" fmla="*/ 1206110 w 1398863"/>
                <a:gd name="connsiteY8" fmla="*/ 701227 h 1808234"/>
                <a:gd name="connsiteX9" fmla="*/ 1396844 w 1398863"/>
                <a:gd name="connsiteY9" fmla="*/ 987328 h 1808234"/>
                <a:gd name="connsiteX10" fmla="*/ 1391234 w 1398863"/>
                <a:gd name="connsiteY10" fmla="*/ 1340746 h 1808234"/>
                <a:gd name="connsiteX11" fmla="*/ 0 w 1398863"/>
                <a:gd name="connsiteY11" fmla="*/ 1351966 h 1808234"/>
                <a:gd name="connsiteX0" fmla="*/ 0 w 1398863"/>
                <a:gd name="connsiteY0" fmla="*/ 1351966 h 1351966"/>
                <a:gd name="connsiteX1" fmla="*/ 0 w 1398863"/>
                <a:gd name="connsiteY1" fmla="*/ 908790 h 1351966"/>
                <a:gd name="connsiteX2" fmla="*/ 314149 w 1398863"/>
                <a:gd name="connsiteY2" fmla="*/ 359028 h 1351966"/>
                <a:gd name="connsiteX3" fmla="*/ 499273 w 1398863"/>
                <a:gd name="connsiteY3" fmla="*/ 95367 h 1351966"/>
                <a:gd name="connsiteX4" fmla="*/ 645129 w 1398863"/>
                <a:gd name="connsiteY4" fmla="*/ 0 h 1351966"/>
                <a:gd name="connsiteX5" fmla="*/ 701227 w 1398863"/>
                <a:gd name="connsiteY5" fmla="*/ 5610 h 1351966"/>
                <a:gd name="connsiteX6" fmla="*/ 819033 w 1398863"/>
                <a:gd name="connsiteY6" fmla="*/ 78537 h 1351966"/>
                <a:gd name="connsiteX7" fmla="*/ 931229 w 1398863"/>
                <a:gd name="connsiteY7" fmla="*/ 213173 h 1351966"/>
                <a:gd name="connsiteX8" fmla="*/ 1206110 w 1398863"/>
                <a:gd name="connsiteY8" fmla="*/ 701227 h 1351966"/>
                <a:gd name="connsiteX9" fmla="*/ 1396844 w 1398863"/>
                <a:gd name="connsiteY9" fmla="*/ 987328 h 1351966"/>
                <a:gd name="connsiteX10" fmla="*/ 1391234 w 1398863"/>
                <a:gd name="connsiteY10" fmla="*/ 1340746 h 1351966"/>
                <a:gd name="connsiteX11" fmla="*/ 0 w 1398863"/>
                <a:gd name="connsiteY11" fmla="*/ 1351966 h 1351966"/>
                <a:gd name="connsiteX0" fmla="*/ 0 w 1398863"/>
                <a:gd name="connsiteY0" fmla="*/ 1351966 h 1351966"/>
                <a:gd name="connsiteX1" fmla="*/ 0 w 1398863"/>
                <a:gd name="connsiteY1" fmla="*/ 908790 h 1351966"/>
                <a:gd name="connsiteX2" fmla="*/ 314149 w 1398863"/>
                <a:gd name="connsiteY2" fmla="*/ 359028 h 1351966"/>
                <a:gd name="connsiteX3" fmla="*/ 499273 w 1398863"/>
                <a:gd name="connsiteY3" fmla="*/ 95367 h 1351966"/>
                <a:gd name="connsiteX4" fmla="*/ 645129 w 1398863"/>
                <a:gd name="connsiteY4" fmla="*/ 0 h 1351966"/>
                <a:gd name="connsiteX5" fmla="*/ 701227 w 1398863"/>
                <a:gd name="connsiteY5" fmla="*/ 5610 h 1351966"/>
                <a:gd name="connsiteX6" fmla="*/ 819033 w 1398863"/>
                <a:gd name="connsiteY6" fmla="*/ 78537 h 1351966"/>
                <a:gd name="connsiteX7" fmla="*/ 931229 w 1398863"/>
                <a:gd name="connsiteY7" fmla="*/ 213173 h 1351966"/>
                <a:gd name="connsiteX8" fmla="*/ 1206110 w 1398863"/>
                <a:gd name="connsiteY8" fmla="*/ 701227 h 1351966"/>
                <a:gd name="connsiteX9" fmla="*/ 1396844 w 1398863"/>
                <a:gd name="connsiteY9" fmla="*/ 987328 h 1351966"/>
                <a:gd name="connsiteX10" fmla="*/ 1391234 w 1398863"/>
                <a:gd name="connsiteY10" fmla="*/ 1340746 h 1351966"/>
                <a:gd name="connsiteX11" fmla="*/ 0 w 1398863"/>
                <a:gd name="connsiteY11" fmla="*/ 1351966 h 1351966"/>
                <a:gd name="connsiteX0" fmla="*/ 0 w 1398863"/>
                <a:gd name="connsiteY0" fmla="*/ 1351966 h 1351966"/>
                <a:gd name="connsiteX1" fmla="*/ 0 w 1398863"/>
                <a:gd name="connsiteY1" fmla="*/ 908790 h 1351966"/>
                <a:gd name="connsiteX2" fmla="*/ 314149 w 1398863"/>
                <a:gd name="connsiteY2" fmla="*/ 359028 h 1351966"/>
                <a:gd name="connsiteX3" fmla="*/ 499273 w 1398863"/>
                <a:gd name="connsiteY3" fmla="*/ 95367 h 1351966"/>
                <a:gd name="connsiteX4" fmla="*/ 645129 w 1398863"/>
                <a:gd name="connsiteY4" fmla="*/ 0 h 1351966"/>
                <a:gd name="connsiteX5" fmla="*/ 701227 w 1398863"/>
                <a:gd name="connsiteY5" fmla="*/ 5610 h 1351966"/>
                <a:gd name="connsiteX6" fmla="*/ 819033 w 1398863"/>
                <a:gd name="connsiteY6" fmla="*/ 78537 h 1351966"/>
                <a:gd name="connsiteX7" fmla="*/ 931229 w 1398863"/>
                <a:gd name="connsiteY7" fmla="*/ 213173 h 1351966"/>
                <a:gd name="connsiteX8" fmla="*/ 1206110 w 1398863"/>
                <a:gd name="connsiteY8" fmla="*/ 701227 h 1351966"/>
                <a:gd name="connsiteX9" fmla="*/ 1396844 w 1398863"/>
                <a:gd name="connsiteY9" fmla="*/ 987328 h 1351966"/>
                <a:gd name="connsiteX10" fmla="*/ 1391234 w 1398863"/>
                <a:gd name="connsiteY10" fmla="*/ 1340746 h 1351966"/>
                <a:gd name="connsiteX11" fmla="*/ 0 w 1398863"/>
                <a:gd name="connsiteY11" fmla="*/ 1351966 h 1351966"/>
                <a:gd name="connsiteX0" fmla="*/ 0 w 1398863"/>
                <a:gd name="connsiteY0" fmla="*/ 1351966 h 1351966"/>
                <a:gd name="connsiteX1" fmla="*/ 0 w 1398863"/>
                <a:gd name="connsiteY1" fmla="*/ 908790 h 1351966"/>
                <a:gd name="connsiteX2" fmla="*/ 314149 w 1398863"/>
                <a:gd name="connsiteY2" fmla="*/ 359028 h 1351966"/>
                <a:gd name="connsiteX3" fmla="*/ 499273 w 1398863"/>
                <a:gd name="connsiteY3" fmla="*/ 95367 h 1351966"/>
                <a:gd name="connsiteX4" fmla="*/ 645129 w 1398863"/>
                <a:gd name="connsiteY4" fmla="*/ 0 h 1351966"/>
                <a:gd name="connsiteX5" fmla="*/ 701227 w 1398863"/>
                <a:gd name="connsiteY5" fmla="*/ 5610 h 1351966"/>
                <a:gd name="connsiteX6" fmla="*/ 819033 w 1398863"/>
                <a:gd name="connsiteY6" fmla="*/ 78537 h 1351966"/>
                <a:gd name="connsiteX7" fmla="*/ 931229 w 1398863"/>
                <a:gd name="connsiteY7" fmla="*/ 213173 h 1351966"/>
                <a:gd name="connsiteX8" fmla="*/ 1206110 w 1398863"/>
                <a:gd name="connsiteY8" fmla="*/ 701227 h 1351966"/>
                <a:gd name="connsiteX9" fmla="*/ 1396844 w 1398863"/>
                <a:gd name="connsiteY9" fmla="*/ 987328 h 1351966"/>
                <a:gd name="connsiteX10" fmla="*/ 1396817 w 1398863"/>
                <a:gd name="connsiteY10" fmla="*/ 1216107 h 1351966"/>
                <a:gd name="connsiteX11" fmla="*/ 1391234 w 1398863"/>
                <a:gd name="connsiteY11" fmla="*/ 1340746 h 1351966"/>
                <a:gd name="connsiteX12" fmla="*/ 0 w 1398863"/>
                <a:gd name="connsiteY12" fmla="*/ 1351966 h 1351966"/>
                <a:gd name="connsiteX0" fmla="*/ 0 w 1903863"/>
                <a:gd name="connsiteY0" fmla="*/ 1351966 h 1351966"/>
                <a:gd name="connsiteX1" fmla="*/ 0 w 1903863"/>
                <a:gd name="connsiteY1" fmla="*/ 908790 h 1351966"/>
                <a:gd name="connsiteX2" fmla="*/ 314149 w 1903863"/>
                <a:gd name="connsiteY2" fmla="*/ 359028 h 1351966"/>
                <a:gd name="connsiteX3" fmla="*/ 499273 w 1903863"/>
                <a:gd name="connsiteY3" fmla="*/ 95367 h 1351966"/>
                <a:gd name="connsiteX4" fmla="*/ 645129 w 1903863"/>
                <a:gd name="connsiteY4" fmla="*/ 0 h 1351966"/>
                <a:gd name="connsiteX5" fmla="*/ 701227 w 1903863"/>
                <a:gd name="connsiteY5" fmla="*/ 5610 h 1351966"/>
                <a:gd name="connsiteX6" fmla="*/ 819033 w 1903863"/>
                <a:gd name="connsiteY6" fmla="*/ 78537 h 1351966"/>
                <a:gd name="connsiteX7" fmla="*/ 931229 w 1903863"/>
                <a:gd name="connsiteY7" fmla="*/ 213173 h 1351966"/>
                <a:gd name="connsiteX8" fmla="*/ 1206110 w 1903863"/>
                <a:gd name="connsiteY8" fmla="*/ 701227 h 1351966"/>
                <a:gd name="connsiteX9" fmla="*/ 1396844 w 1903863"/>
                <a:gd name="connsiteY9" fmla="*/ 987328 h 1351966"/>
                <a:gd name="connsiteX10" fmla="*/ 1903854 w 1903863"/>
                <a:gd name="connsiteY10" fmla="*/ 1350450 h 1351966"/>
                <a:gd name="connsiteX11" fmla="*/ 1391234 w 1903863"/>
                <a:gd name="connsiteY11" fmla="*/ 1340746 h 1351966"/>
                <a:gd name="connsiteX12" fmla="*/ 0 w 1903863"/>
                <a:gd name="connsiteY12" fmla="*/ 1351966 h 1351966"/>
                <a:gd name="connsiteX0" fmla="*/ 0 w 1903854"/>
                <a:gd name="connsiteY0" fmla="*/ 1351966 h 1351966"/>
                <a:gd name="connsiteX1" fmla="*/ 0 w 1903854"/>
                <a:gd name="connsiteY1" fmla="*/ 908790 h 1351966"/>
                <a:gd name="connsiteX2" fmla="*/ 314149 w 1903854"/>
                <a:gd name="connsiteY2" fmla="*/ 359028 h 1351966"/>
                <a:gd name="connsiteX3" fmla="*/ 499273 w 1903854"/>
                <a:gd name="connsiteY3" fmla="*/ 95367 h 1351966"/>
                <a:gd name="connsiteX4" fmla="*/ 645129 w 1903854"/>
                <a:gd name="connsiteY4" fmla="*/ 0 h 1351966"/>
                <a:gd name="connsiteX5" fmla="*/ 701227 w 1903854"/>
                <a:gd name="connsiteY5" fmla="*/ 5610 h 1351966"/>
                <a:gd name="connsiteX6" fmla="*/ 819033 w 1903854"/>
                <a:gd name="connsiteY6" fmla="*/ 78537 h 1351966"/>
                <a:gd name="connsiteX7" fmla="*/ 931229 w 1903854"/>
                <a:gd name="connsiteY7" fmla="*/ 213173 h 1351966"/>
                <a:gd name="connsiteX8" fmla="*/ 1206110 w 1903854"/>
                <a:gd name="connsiteY8" fmla="*/ 701227 h 1351966"/>
                <a:gd name="connsiteX9" fmla="*/ 1396844 w 1903854"/>
                <a:gd name="connsiteY9" fmla="*/ 987328 h 1351966"/>
                <a:gd name="connsiteX10" fmla="*/ 1903854 w 1903854"/>
                <a:gd name="connsiteY10" fmla="*/ 1350450 h 1351966"/>
                <a:gd name="connsiteX11" fmla="*/ 1391234 w 1903854"/>
                <a:gd name="connsiteY11" fmla="*/ 1340746 h 1351966"/>
                <a:gd name="connsiteX12" fmla="*/ 0 w 1903854"/>
                <a:gd name="connsiteY12" fmla="*/ 1351966 h 1351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03854" h="1351966">
                  <a:moveTo>
                    <a:pt x="0" y="1351966"/>
                  </a:moveTo>
                  <a:lnTo>
                    <a:pt x="0" y="908790"/>
                  </a:lnTo>
                  <a:lnTo>
                    <a:pt x="314149" y="359028"/>
                  </a:lnTo>
                  <a:lnTo>
                    <a:pt x="499273" y="95367"/>
                  </a:lnTo>
                  <a:lnTo>
                    <a:pt x="645129" y="0"/>
                  </a:lnTo>
                  <a:lnTo>
                    <a:pt x="701227" y="5610"/>
                  </a:lnTo>
                  <a:lnTo>
                    <a:pt x="819033" y="78537"/>
                  </a:lnTo>
                  <a:cubicBezTo>
                    <a:pt x="933509" y="227357"/>
                    <a:pt x="931229" y="285732"/>
                    <a:pt x="931229" y="213173"/>
                  </a:cubicBezTo>
                  <a:lnTo>
                    <a:pt x="1206110" y="701227"/>
                  </a:lnTo>
                  <a:cubicBezTo>
                    <a:pt x="1398863" y="1001695"/>
                    <a:pt x="1329526" y="914341"/>
                    <a:pt x="1396844" y="987328"/>
                  </a:cubicBezTo>
                  <a:cubicBezTo>
                    <a:pt x="1396835" y="1063588"/>
                    <a:pt x="1730517" y="1287190"/>
                    <a:pt x="1903854" y="1350450"/>
                  </a:cubicBezTo>
                  <a:lnTo>
                    <a:pt x="1391234" y="1340746"/>
                  </a:lnTo>
                  <a:lnTo>
                    <a:pt x="0" y="1351966"/>
                  </a:lnTo>
                  <a:close/>
                </a:path>
              </a:pathLst>
            </a:custGeom>
            <a:solidFill>
              <a:srgbClr val="EDC7A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4839" name="Group 30"/>
            <p:cNvGrpSpPr>
              <a:grpSpLocks/>
            </p:cNvGrpSpPr>
            <p:nvPr/>
          </p:nvGrpSpPr>
          <p:grpSpPr bwMode="auto">
            <a:xfrm>
              <a:off x="547688" y="4084638"/>
              <a:ext cx="3384550" cy="1689099"/>
              <a:chOff x="411480" y="3674110"/>
              <a:chExt cx="3384550" cy="1688867"/>
            </a:xfrm>
          </p:grpSpPr>
          <p:sp>
            <p:nvSpPr>
              <p:cNvPr id="67" name="Freeform 66"/>
              <p:cNvSpPr/>
              <p:nvPr/>
            </p:nvSpPr>
            <p:spPr bwMode="auto">
              <a:xfrm>
                <a:off x="722630" y="4605533"/>
                <a:ext cx="582612" cy="390631"/>
              </a:xfrm>
              <a:custGeom>
                <a:avLst/>
                <a:gdLst>
                  <a:gd name="connsiteX0" fmla="*/ 583581 w 583581"/>
                  <a:gd name="connsiteY0" fmla="*/ 390292 h 390292"/>
                  <a:gd name="connsiteX1" fmla="*/ 0 w 583581"/>
                  <a:gd name="connsiteY1" fmla="*/ 390292 h 390292"/>
                  <a:gd name="connsiteX2" fmla="*/ 107795 w 583581"/>
                  <a:gd name="connsiteY2" fmla="*/ 356839 h 390292"/>
                  <a:gd name="connsiteX3" fmla="*/ 263912 w 583581"/>
                  <a:gd name="connsiteY3" fmla="*/ 293648 h 390292"/>
                  <a:gd name="connsiteX4" fmla="*/ 390293 w 583581"/>
                  <a:gd name="connsiteY4" fmla="*/ 204439 h 390292"/>
                  <a:gd name="connsiteX5" fmla="*/ 509239 w 583581"/>
                  <a:gd name="connsiteY5" fmla="*/ 81775 h 390292"/>
                  <a:gd name="connsiteX6" fmla="*/ 572429 w 583581"/>
                  <a:gd name="connsiteY6" fmla="*/ 0 h 390292"/>
                  <a:gd name="connsiteX7" fmla="*/ 583581 w 583581"/>
                  <a:gd name="connsiteY7" fmla="*/ 390292 h 390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3581" h="390292">
                    <a:moveTo>
                      <a:pt x="583581" y="390292"/>
                    </a:moveTo>
                    <a:lnTo>
                      <a:pt x="0" y="390292"/>
                    </a:lnTo>
                    <a:lnTo>
                      <a:pt x="107795" y="356839"/>
                    </a:lnTo>
                    <a:lnTo>
                      <a:pt x="263912" y="293648"/>
                    </a:lnTo>
                    <a:lnTo>
                      <a:pt x="390293" y="204439"/>
                    </a:lnTo>
                    <a:lnTo>
                      <a:pt x="509239" y="81775"/>
                    </a:lnTo>
                    <a:lnTo>
                      <a:pt x="572429" y="0"/>
                    </a:lnTo>
                    <a:lnTo>
                      <a:pt x="583581" y="390292"/>
                    </a:lnTo>
                    <a:close/>
                  </a:path>
                </a:pathLst>
              </a:custGeom>
              <a:solidFill>
                <a:srgbClr val="0070C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841" name="Line 12"/>
              <p:cNvSpPr>
                <a:spLocks noChangeShapeType="1"/>
              </p:cNvSpPr>
              <p:nvPr/>
            </p:nvSpPr>
            <p:spPr bwMode="auto">
              <a:xfrm>
                <a:off x="1976352" y="3697931"/>
                <a:ext cx="1587" cy="130853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2" name="Freeform 14"/>
              <p:cNvSpPr>
                <a:spLocks/>
              </p:cNvSpPr>
              <p:nvPr/>
            </p:nvSpPr>
            <p:spPr bwMode="auto">
              <a:xfrm>
                <a:off x="1976352" y="3674110"/>
                <a:ext cx="1384057" cy="1330762"/>
              </a:xfrm>
              <a:custGeom>
                <a:avLst/>
                <a:gdLst>
                  <a:gd name="T0" fmla="*/ 2147483647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0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872" y="838"/>
                    </a:moveTo>
                    <a:lnTo>
                      <a:pt x="780" y="828"/>
                    </a:lnTo>
                    <a:lnTo>
                      <a:pt x="733" y="818"/>
                    </a:lnTo>
                    <a:lnTo>
                      <a:pt x="688" y="805"/>
                    </a:lnTo>
                    <a:lnTo>
                      <a:pt x="642" y="786"/>
                    </a:lnTo>
                    <a:lnTo>
                      <a:pt x="596" y="759"/>
                    </a:lnTo>
                    <a:lnTo>
                      <a:pt x="550" y="726"/>
                    </a:lnTo>
                    <a:lnTo>
                      <a:pt x="458" y="628"/>
                    </a:lnTo>
                    <a:lnTo>
                      <a:pt x="367" y="491"/>
                    </a:lnTo>
                    <a:lnTo>
                      <a:pt x="276" y="328"/>
                    </a:lnTo>
                    <a:lnTo>
                      <a:pt x="229" y="244"/>
                    </a:lnTo>
                    <a:lnTo>
                      <a:pt x="183" y="165"/>
                    </a:lnTo>
                    <a:lnTo>
                      <a:pt x="137" y="98"/>
                    </a:lnTo>
                    <a:lnTo>
                      <a:pt x="92" y="46"/>
                    </a:lnTo>
                    <a:lnTo>
                      <a:pt x="45" y="12"/>
                    </a:lnTo>
                    <a:lnTo>
                      <a:pt x="0"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43" name="Freeform 15"/>
              <p:cNvSpPr>
                <a:spLocks/>
              </p:cNvSpPr>
              <p:nvPr/>
            </p:nvSpPr>
            <p:spPr bwMode="auto">
              <a:xfrm>
                <a:off x="592295" y="3674110"/>
                <a:ext cx="1384057" cy="1330762"/>
              </a:xfrm>
              <a:custGeom>
                <a:avLst/>
                <a:gdLst>
                  <a:gd name="T0" fmla="*/ 0 w 872"/>
                  <a:gd name="T1" fmla="*/ 2147483647 h 838"/>
                  <a:gd name="T2" fmla="*/ 2147483647 w 872"/>
                  <a:gd name="T3" fmla="*/ 2147483647 h 838"/>
                  <a:gd name="T4" fmla="*/ 2147483647 w 872"/>
                  <a:gd name="T5" fmla="*/ 2147483647 h 838"/>
                  <a:gd name="T6" fmla="*/ 2147483647 w 872"/>
                  <a:gd name="T7" fmla="*/ 2147483647 h 838"/>
                  <a:gd name="T8" fmla="*/ 2147483647 w 872"/>
                  <a:gd name="T9" fmla="*/ 2147483647 h 838"/>
                  <a:gd name="T10" fmla="*/ 2147483647 w 872"/>
                  <a:gd name="T11" fmla="*/ 2147483647 h 838"/>
                  <a:gd name="T12" fmla="*/ 2147483647 w 872"/>
                  <a:gd name="T13" fmla="*/ 2147483647 h 838"/>
                  <a:gd name="T14" fmla="*/ 2147483647 w 872"/>
                  <a:gd name="T15" fmla="*/ 2147483647 h 838"/>
                  <a:gd name="T16" fmla="*/ 2147483647 w 872"/>
                  <a:gd name="T17" fmla="*/ 2147483647 h 838"/>
                  <a:gd name="T18" fmla="*/ 2147483647 w 872"/>
                  <a:gd name="T19" fmla="*/ 2147483647 h 838"/>
                  <a:gd name="T20" fmla="*/ 2147483647 w 872"/>
                  <a:gd name="T21" fmla="*/ 2147483647 h 838"/>
                  <a:gd name="T22" fmla="*/ 2147483647 w 872"/>
                  <a:gd name="T23" fmla="*/ 2147483647 h 838"/>
                  <a:gd name="T24" fmla="*/ 2147483647 w 872"/>
                  <a:gd name="T25" fmla="*/ 2147483647 h 838"/>
                  <a:gd name="T26" fmla="*/ 2147483647 w 872"/>
                  <a:gd name="T27" fmla="*/ 2147483647 h 838"/>
                  <a:gd name="T28" fmla="*/ 2147483647 w 872"/>
                  <a:gd name="T29" fmla="*/ 2147483647 h 838"/>
                  <a:gd name="T30" fmla="*/ 2147483647 w 872"/>
                  <a:gd name="T31" fmla="*/ 0 h 8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2"/>
                  <a:gd name="T49" fmla="*/ 0 h 838"/>
                  <a:gd name="T50" fmla="*/ 872 w 872"/>
                  <a:gd name="T51" fmla="*/ 838 h 8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2" h="838">
                    <a:moveTo>
                      <a:pt x="0" y="838"/>
                    </a:moveTo>
                    <a:lnTo>
                      <a:pt x="92" y="828"/>
                    </a:lnTo>
                    <a:lnTo>
                      <a:pt x="138" y="818"/>
                    </a:lnTo>
                    <a:lnTo>
                      <a:pt x="183" y="805"/>
                    </a:lnTo>
                    <a:lnTo>
                      <a:pt x="229" y="786"/>
                    </a:lnTo>
                    <a:lnTo>
                      <a:pt x="276" y="759"/>
                    </a:lnTo>
                    <a:lnTo>
                      <a:pt x="321" y="726"/>
                    </a:lnTo>
                    <a:lnTo>
                      <a:pt x="413" y="628"/>
                    </a:lnTo>
                    <a:lnTo>
                      <a:pt x="505" y="491"/>
                    </a:lnTo>
                    <a:lnTo>
                      <a:pt x="597" y="328"/>
                    </a:lnTo>
                    <a:lnTo>
                      <a:pt x="642" y="244"/>
                    </a:lnTo>
                    <a:lnTo>
                      <a:pt x="688" y="165"/>
                    </a:lnTo>
                    <a:lnTo>
                      <a:pt x="734" y="98"/>
                    </a:lnTo>
                    <a:lnTo>
                      <a:pt x="780" y="46"/>
                    </a:lnTo>
                    <a:lnTo>
                      <a:pt x="826" y="12"/>
                    </a:lnTo>
                    <a:lnTo>
                      <a:pt x="872" y="0"/>
                    </a:lnTo>
                  </a:path>
                </a:pathLst>
              </a:cu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Rectangle 37"/>
              <p:cNvSpPr>
                <a:spLocks noChangeArrowheads="1"/>
              </p:cNvSpPr>
              <p:nvPr/>
            </p:nvSpPr>
            <p:spPr bwMode="auto">
              <a:xfrm flipH="1">
                <a:off x="3529330" y="4867542"/>
                <a:ext cx="266700" cy="304883"/>
              </a:xfrm>
              <a:prstGeom prst="rect">
                <a:avLst/>
              </a:prstGeom>
              <a:noFill/>
              <a:ln w="9525">
                <a:noFill/>
                <a:miter lim="800000"/>
                <a:headEnd/>
                <a:tailEnd/>
              </a:ln>
            </p:spPr>
            <p:txBody>
              <a:bodyPr lIns="0" tIns="0" rIns="0" bIns="0">
                <a:spAutoFit/>
              </a:bodyPr>
              <a:lstStyle/>
              <a:p>
                <a:pPr>
                  <a:defRPr/>
                </a:pPr>
                <a:r>
                  <a:rPr lang="en-US" sz="2000" i="1" dirty="0">
                    <a:latin typeface="+mn-lt"/>
                  </a:rPr>
                  <a:t>z</a:t>
                </a:r>
              </a:p>
            </p:txBody>
          </p:sp>
          <p:sp>
            <p:nvSpPr>
              <p:cNvPr id="72" name="Rectangle 38"/>
              <p:cNvSpPr>
                <a:spLocks noChangeArrowheads="1"/>
              </p:cNvSpPr>
              <p:nvPr/>
            </p:nvSpPr>
            <p:spPr bwMode="auto">
              <a:xfrm>
                <a:off x="1879917" y="4997753"/>
                <a:ext cx="152400" cy="365224"/>
              </a:xfrm>
              <a:prstGeom prst="rect">
                <a:avLst/>
              </a:prstGeom>
              <a:noFill/>
              <a:ln w="9525">
                <a:noFill/>
                <a:miter lim="800000"/>
                <a:headEnd/>
                <a:tailEnd/>
              </a:ln>
            </p:spPr>
            <p:txBody>
              <a:bodyPr wrap="none" lIns="0" tIns="0" rIns="0" bIns="0">
                <a:spAutoFit/>
              </a:bodyPr>
              <a:lstStyle/>
              <a:p>
                <a:pPr>
                  <a:defRPr/>
                </a:pPr>
                <a:r>
                  <a:rPr lang="en-US" sz="2400" dirty="0">
                    <a:latin typeface="+mn-lt"/>
                  </a:rPr>
                  <a:t>0</a:t>
                </a:r>
              </a:p>
            </p:txBody>
          </p:sp>
          <p:sp>
            <p:nvSpPr>
              <p:cNvPr id="73" name="Rectangle 39"/>
              <p:cNvSpPr>
                <a:spLocks noChangeArrowheads="1"/>
              </p:cNvSpPr>
              <p:nvPr/>
            </p:nvSpPr>
            <p:spPr bwMode="auto">
              <a:xfrm>
                <a:off x="886142" y="4997753"/>
                <a:ext cx="635000" cy="365224"/>
              </a:xfrm>
              <a:prstGeom prst="rect">
                <a:avLst/>
              </a:prstGeom>
              <a:noFill/>
              <a:ln w="9525">
                <a:noFill/>
                <a:miter lim="800000"/>
                <a:headEnd/>
                <a:tailEnd/>
              </a:ln>
            </p:spPr>
            <p:txBody>
              <a:bodyPr wrap="none" lIns="0" tIns="0" rIns="0" bIns="0">
                <a:spAutoFit/>
              </a:bodyPr>
              <a:lstStyle/>
              <a:p>
                <a:pPr>
                  <a:defRPr/>
                </a:pPr>
                <a:r>
                  <a:rPr lang="en-US" sz="2400" dirty="0">
                    <a:solidFill>
                      <a:schemeClr val="accent2"/>
                    </a:solidFill>
                    <a:latin typeface="+mn-lt"/>
                  </a:rPr>
                  <a:t>-2.33</a:t>
                </a:r>
              </a:p>
            </p:txBody>
          </p:sp>
          <p:cxnSp>
            <p:nvCxnSpPr>
              <p:cNvPr id="74" name="Straight Connector 73"/>
              <p:cNvCxnSpPr/>
              <p:nvPr/>
            </p:nvCxnSpPr>
            <p:spPr bwMode="auto">
              <a:xfrm>
                <a:off x="528955" y="5012044"/>
                <a:ext cx="2890837"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bwMode="auto">
              <a:xfrm rot="16200000" flipH="1">
                <a:off x="1109928" y="4808789"/>
                <a:ext cx="381104" cy="6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411480" y="4281595"/>
                <a:ext cx="960437" cy="457324"/>
              </a:xfrm>
              <a:prstGeom prst="rect">
                <a:avLst/>
              </a:prstGeom>
              <a:noFill/>
            </p:spPr>
            <p:txBody>
              <a:bodyPr>
                <a:spAutoFit/>
              </a:bodyPr>
              <a:lstStyle/>
              <a:p>
                <a:pPr>
                  <a:defRPr/>
                </a:pPr>
                <a:r>
                  <a:rPr lang="en-US" sz="2400" dirty="0">
                    <a:latin typeface="+mn-lt"/>
                  </a:rPr>
                  <a:t>0.01</a:t>
                </a:r>
              </a:p>
            </p:txBody>
          </p:sp>
          <p:cxnSp>
            <p:nvCxnSpPr>
              <p:cNvPr id="77" name="Straight Connector 76"/>
              <p:cNvCxnSpPr/>
              <p:nvPr/>
            </p:nvCxnSpPr>
            <p:spPr>
              <a:xfrm>
                <a:off x="914717" y="4662699"/>
                <a:ext cx="304800" cy="2604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 name="Title 4"/>
          <p:cNvSpPr>
            <a:spLocks noGrp="1"/>
          </p:cNvSpPr>
          <p:nvPr>
            <p:ph type="title"/>
          </p:nvPr>
        </p:nvSpPr>
        <p:spPr/>
        <p:txBody>
          <a:bodyPr/>
          <a:lstStyle/>
          <a:p>
            <a:pPr eaLnBrk="1" hangingPunct="1">
              <a:defRPr/>
            </a:pPr>
            <a:r>
              <a:rPr lang="en-US" dirty="0" smtClean="0">
                <a:solidFill>
                  <a:schemeClr val="accent3"/>
                </a:solidFill>
              </a:rPr>
              <a:t>Solution: Two</a:t>
            </a:r>
            <a:r>
              <a:rPr lang="en-US" dirty="0" smtClean="0">
                <a:solidFill>
                  <a:schemeClr val="accent3"/>
                </a:solidFill>
                <a:latin typeface="Times New Roman" pitchFamily="18" charset="0"/>
              </a:rPr>
              <a:t>-</a:t>
            </a:r>
            <a:r>
              <a:rPr lang="en-US" dirty="0" smtClean="0">
                <a:solidFill>
                  <a:schemeClr val="accent3"/>
                </a:solidFill>
              </a:rPr>
              <a:t>Sample </a:t>
            </a:r>
            <a:r>
              <a:rPr lang="en-US" i="1" dirty="0" smtClean="0">
                <a:solidFill>
                  <a:schemeClr val="accent3"/>
                </a:solidFill>
              </a:rPr>
              <a:t>z</a:t>
            </a:r>
            <a:r>
              <a:rPr lang="en-US" dirty="0" smtClean="0">
                <a:solidFill>
                  <a:schemeClr val="accent3"/>
                </a:solidFill>
                <a:latin typeface="Times New Roman" pitchFamily="18" charset="0"/>
              </a:rPr>
              <a:t>-</a:t>
            </a:r>
            <a:r>
              <a:rPr lang="en-US" dirty="0" smtClean="0">
                <a:solidFill>
                  <a:schemeClr val="accent3"/>
                </a:solidFill>
              </a:rPr>
              <a:t>Test for the Difference Between Means</a:t>
            </a:r>
            <a:endParaRPr lang="en-US" dirty="0"/>
          </a:p>
        </p:txBody>
      </p:sp>
      <p:sp>
        <p:nvSpPr>
          <p:cNvPr id="34821" name="Rectangle 3"/>
          <p:cNvSpPr txBox="1">
            <a:spLocks noChangeArrowheads="1"/>
          </p:cNvSpPr>
          <p:nvPr/>
        </p:nvSpPr>
        <p:spPr bwMode="auto">
          <a:xfrm>
            <a:off x="457200" y="1600200"/>
            <a:ext cx="403542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0</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H</a:t>
            </a:r>
            <a:r>
              <a:rPr lang="en-US" sz="2600" b="1" baseline="-25000">
                <a:latin typeface="Times New Roman" pitchFamily="18" charset="0"/>
                <a:cs typeface="Times New Roman" pitchFamily="18" charset="0"/>
              </a:rPr>
              <a:t>a</a:t>
            </a:r>
            <a:r>
              <a:rPr lang="en-US" sz="2600" b="1">
                <a:latin typeface="Times New Roman" pitchFamily="18" charset="0"/>
                <a:cs typeface="Times New Roman" pitchFamily="18" charset="0"/>
              </a:rPr>
              <a:t>:</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r>
              <a:rPr lang="en-US" sz="2600" b="1">
                <a:latin typeface="Symbol" pitchFamily="18" charset="2"/>
                <a:cs typeface="Times New Roman" pitchFamily="18" charset="0"/>
              </a:rPr>
              <a:t></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1</a:t>
            </a:r>
            <a:r>
              <a:rPr lang="en-US" sz="2600" b="1">
                <a:latin typeface="Times New Roman" pitchFamily="18" charset="0"/>
                <a:cs typeface="Times New Roman" pitchFamily="18" charset="0"/>
              </a:rPr>
              <a:t>=          ,  </a:t>
            </a:r>
            <a:r>
              <a:rPr lang="en-US" sz="2600" b="1" i="1">
                <a:latin typeface="Times New Roman" pitchFamily="18" charset="0"/>
                <a:cs typeface="Times New Roman" pitchFamily="18" charset="0"/>
              </a:rPr>
              <a:t>n</a:t>
            </a:r>
            <a:r>
              <a:rPr lang="en-US" sz="2600" b="1" baseline="-25000">
                <a:latin typeface="Times New Roman" pitchFamily="18" charset="0"/>
                <a:cs typeface="Times New Roman" pitchFamily="18" charset="0"/>
              </a:rPr>
              <a:t>2</a:t>
            </a:r>
            <a:r>
              <a:rPr lang="en-US" sz="2600" b="1">
                <a:latin typeface="Times New Roman" pitchFamily="18" charset="0"/>
                <a:cs typeface="Times New Roman" pitchFamily="18" charset="0"/>
              </a:rPr>
              <a:t> =</a:t>
            </a:r>
          </a:p>
          <a:p>
            <a:pPr eaLnBrk="1" hangingPunct="1">
              <a:spcBef>
                <a:spcPct val="20000"/>
              </a:spcBef>
              <a:buClr>
                <a:schemeClr val="accent1"/>
              </a:buClr>
              <a:buFont typeface="Arial" charset="0"/>
              <a:buChar char="•"/>
            </a:pPr>
            <a:r>
              <a:rPr lang="en-US" sz="2600" b="1">
                <a:latin typeface="Times New Roman" pitchFamily="18" charset="0"/>
                <a:cs typeface="Times New Roman" pitchFamily="18" charset="0"/>
              </a:rPr>
              <a:t>Rejection Region:</a:t>
            </a:r>
          </a:p>
          <a:p>
            <a:pPr eaLnBrk="1" hangingPunct="1">
              <a:spcBef>
                <a:spcPct val="20000"/>
              </a:spcBef>
              <a:buClr>
                <a:schemeClr val="accent1"/>
              </a:buClr>
              <a:buFont typeface="Arial" charset="0"/>
              <a:buChar char="•"/>
            </a:pPr>
            <a:endParaRPr lang="en-US" sz="2600" b="1">
              <a:latin typeface="Times New Roman" pitchFamily="18" charset="0"/>
              <a:cs typeface="Times New Roman" pitchFamily="18" charset="0"/>
            </a:endParaRPr>
          </a:p>
        </p:txBody>
      </p:sp>
      <p:sp>
        <p:nvSpPr>
          <p:cNvPr id="4" name="Rectangle 4"/>
          <p:cNvSpPr>
            <a:spLocks noChangeArrowheads="1"/>
          </p:cNvSpPr>
          <p:nvPr/>
        </p:nvSpPr>
        <p:spPr bwMode="auto">
          <a:xfrm>
            <a:off x="4587875" y="1636713"/>
            <a:ext cx="3810000" cy="466725"/>
          </a:xfrm>
          <a:prstGeom prst="rect">
            <a:avLst/>
          </a:prstGeom>
          <a:noFill/>
          <a:ln w="12700">
            <a:noFill/>
            <a:miter lim="800000"/>
            <a:headEnd/>
            <a:tailEnd/>
          </a:ln>
          <a:effectLst/>
        </p:spPr>
        <p:txBody>
          <a:bodyPr lIns="90488" tIns="44450" rIns="90488" bIns="44450"/>
          <a:lstStyle/>
          <a:p>
            <a:pPr marL="347663" indent="-347663" eaLnBrk="0" hangingPunct="0">
              <a:spcBef>
                <a:spcPct val="20000"/>
              </a:spcBef>
              <a:buClr>
                <a:schemeClr val="accent1"/>
              </a:buClr>
              <a:buFont typeface="Arial" pitchFamily="34" charset="0"/>
              <a:buChar char="•"/>
              <a:defRPr/>
            </a:pPr>
            <a:r>
              <a:rPr lang="en-US" sz="2600" b="1" dirty="0">
                <a:latin typeface="+mn-lt"/>
              </a:rPr>
              <a:t>Test Statistic: </a:t>
            </a:r>
          </a:p>
        </p:txBody>
      </p:sp>
      <p:grpSp>
        <p:nvGrpSpPr>
          <p:cNvPr id="34823" name="Group 65"/>
          <p:cNvGrpSpPr>
            <a:grpSpLocks/>
          </p:cNvGrpSpPr>
          <p:nvPr/>
        </p:nvGrpSpPr>
        <p:grpSpPr bwMode="auto">
          <a:xfrm>
            <a:off x="1309688" y="2535238"/>
            <a:ext cx="2570162" cy="985837"/>
            <a:chOff x="652" y="1719"/>
            <a:chExt cx="1619" cy="621"/>
          </a:xfrm>
        </p:grpSpPr>
        <p:sp>
          <p:nvSpPr>
            <p:cNvPr id="7" name="Rectangle 6"/>
            <p:cNvSpPr>
              <a:spLocks noChangeArrowheads="1"/>
            </p:cNvSpPr>
            <p:nvPr/>
          </p:nvSpPr>
          <p:spPr bwMode="auto">
            <a:xfrm>
              <a:off x="720" y="1719"/>
              <a:ext cx="624" cy="327"/>
            </a:xfrm>
            <a:prstGeom prst="rect">
              <a:avLst/>
            </a:prstGeom>
            <a:noFill/>
            <a:ln w="12700">
              <a:noFill/>
              <a:miter lim="800000"/>
              <a:headEnd/>
              <a:tailEnd/>
            </a:ln>
            <a:effectLst/>
          </p:spPr>
          <p:txBody>
            <a:bodyPr>
              <a:spAutoFit/>
            </a:bodyPr>
            <a:lstStyle/>
            <a:p>
              <a:pPr>
                <a:defRPr/>
              </a:pPr>
              <a:r>
                <a:rPr lang="en-US" sz="2800" b="1" dirty="0">
                  <a:solidFill>
                    <a:srgbClr val="8E0D30"/>
                  </a:solidFill>
                  <a:latin typeface="+mn-lt"/>
                </a:rPr>
                <a:t> 0.01</a:t>
              </a:r>
            </a:p>
          </p:txBody>
        </p:sp>
        <p:sp>
          <p:nvSpPr>
            <p:cNvPr id="8" name="Rectangle 7"/>
            <p:cNvSpPr>
              <a:spLocks noChangeArrowheads="1"/>
            </p:cNvSpPr>
            <p:nvPr/>
          </p:nvSpPr>
          <p:spPr bwMode="auto">
            <a:xfrm>
              <a:off x="652" y="2013"/>
              <a:ext cx="620" cy="327"/>
            </a:xfrm>
            <a:prstGeom prst="rect">
              <a:avLst/>
            </a:prstGeom>
            <a:noFill/>
            <a:ln w="12700">
              <a:noFill/>
              <a:miter lim="800000"/>
              <a:headEnd/>
              <a:tailEnd/>
            </a:ln>
            <a:effectLst/>
          </p:spPr>
          <p:txBody>
            <a:bodyPr wrap="none">
              <a:spAutoFit/>
            </a:bodyPr>
            <a:lstStyle/>
            <a:p>
              <a:pPr>
                <a:defRPr/>
              </a:pPr>
              <a:r>
                <a:rPr lang="en-US" sz="2800" b="1" dirty="0">
                  <a:solidFill>
                    <a:srgbClr val="8E0D30"/>
                  </a:solidFill>
                  <a:latin typeface="+mn-lt"/>
                </a:rPr>
                <a:t>4700 </a:t>
              </a:r>
            </a:p>
          </p:txBody>
        </p:sp>
        <p:sp>
          <p:nvSpPr>
            <p:cNvPr id="9" name="Rectangle 8"/>
            <p:cNvSpPr>
              <a:spLocks noChangeArrowheads="1"/>
            </p:cNvSpPr>
            <p:nvPr/>
          </p:nvSpPr>
          <p:spPr bwMode="auto">
            <a:xfrm>
              <a:off x="1707" y="2012"/>
              <a:ext cx="564" cy="327"/>
            </a:xfrm>
            <a:prstGeom prst="rect">
              <a:avLst/>
            </a:prstGeom>
            <a:noFill/>
            <a:ln w="12700">
              <a:noFill/>
              <a:miter lim="800000"/>
              <a:headEnd/>
              <a:tailEnd/>
            </a:ln>
            <a:effectLst/>
          </p:spPr>
          <p:txBody>
            <a:bodyPr wrap="none">
              <a:spAutoFit/>
            </a:bodyPr>
            <a:lstStyle/>
            <a:p>
              <a:pPr>
                <a:defRPr/>
              </a:pPr>
              <a:r>
                <a:rPr lang="en-US" sz="2800" b="1" dirty="0">
                  <a:solidFill>
                    <a:srgbClr val="8E0D30"/>
                  </a:solidFill>
                  <a:latin typeface="+mn-lt"/>
                </a:rPr>
                <a:t>4300</a:t>
              </a:r>
            </a:p>
          </p:txBody>
        </p:sp>
      </p:grpSp>
      <p:graphicFrame>
        <p:nvGraphicFramePr>
          <p:cNvPr id="10" name="Object 3"/>
          <p:cNvGraphicFramePr>
            <a:graphicFrameLocks noChangeAspect="1"/>
          </p:cNvGraphicFramePr>
          <p:nvPr/>
        </p:nvGraphicFramePr>
        <p:xfrm>
          <a:off x="5434013" y="2238375"/>
          <a:ext cx="1395412" cy="390525"/>
        </p:xfrm>
        <a:graphic>
          <a:graphicData uri="http://schemas.openxmlformats.org/presentationml/2006/ole">
            <mc:AlternateContent xmlns:mc="http://schemas.openxmlformats.org/markup-compatibility/2006">
              <mc:Choice xmlns:v="urn:schemas-microsoft-com:vml" Requires="v">
                <p:oleObj spid="_x0000_s34855" name="Equation" r:id="rId3" imgW="634680" imgH="177480" progId="Equation.DSMT4">
                  <p:embed/>
                </p:oleObj>
              </mc:Choice>
              <mc:Fallback>
                <p:oleObj name="Equation" r:id="rId3" imgW="634680" imgH="17748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4013" y="2238375"/>
                        <a:ext cx="1395412"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4824" name="Group 69"/>
          <p:cNvGrpSpPr>
            <a:grpSpLocks/>
          </p:cNvGrpSpPr>
          <p:nvPr/>
        </p:nvGrpSpPr>
        <p:grpSpPr bwMode="auto">
          <a:xfrm>
            <a:off x="1450975" y="1677988"/>
            <a:ext cx="1322388" cy="896937"/>
            <a:chOff x="856" y="1047"/>
            <a:chExt cx="1340" cy="565"/>
          </a:xfrm>
        </p:grpSpPr>
        <p:sp>
          <p:nvSpPr>
            <p:cNvPr id="63" name="Rectangle 5"/>
            <p:cNvSpPr>
              <a:spLocks noChangeArrowheads="1"/>
            </p:cNvSpPr>
            <p:nvPr/>
          </p:nvSpPr>
          <p:spPr bwMode="auto">
            <a:xfrm>
              <a:off x="856" y="1047"/>
              <a:ext cx="1340" cy="273"/>
            </a:xfrm>
            <a:prstGeom prst="rect">
              <a:avLst/>
            </a:prstGeom>
            <a:noFill/>
            <a:ln w="12700">
              <a:noFill/>
              <a:miter lim="800000"/>
              <a:headEnd/>
              <a:tailEnd/>
            </a:ln>
            <a:effectLst/>
          </p:spPr>
          <p:txBody>
            <a:bodyPr>
              <a:spAutoFit/>
            </a:bodyPr>
            <a:lstStyle/>
            <a:p>
              <a:pPr>
                <a:lnSpc>
                  <a:spcPct val="80000"/>
                </a:lnSpc>
                <a:defRPr/>
              </a:pPr>
              <a:r>
                <a:rPr lang="en-US" sz="2800" b="1" i="1" dirty="0">
                  <a:solidFill>
                    <a:srgbClr val="8E0D30"/>
                  </a:solidFill>
                  <a:latin typeface="Times New Roman"/>
                  <a:cs typeface="Times New Roman"/>
                </a:rPr>
                <a:t>p</a:t>
              </a:r>
              <a:r>
                <a:rPr lang="en-US" sz="2800" b="1" baseline="-25000" dirty="0">
                  <a:solidFill>
                    <a:srgbClr val="8E0D30"/>
                  </a:solidFill>
                  <a:latin typeface="Times New Roman"/>
                  <a:cs typeface="Times New Roman"/>
                </a:rPr>
                <a:t>1</a:t>
              </a:r>
              <a:r>
                <a:rPr lang="en-US" sz="2800" b="1" dirty="0">
                  <a:solidFill>
                    <a:srgbClr val="8E0D30"/>
                  </a:solidFill>
                  <a:latin typeface="Times New Roman"/>
                  <a:cs typeface="Times New Roman"/>
                </a:rPr>
                <a:t> ≥ </a:t>
              </a:r>
              <a:r>
                <a:rPr lang="en-US" sz="2800" b="1" i="1" dirty="0">
                  <a:solidFill>
                    <a:srgbClr val="8E0D30"/>
                  </a:solidFill>
                  <a:latin typeface="Times New Roman"/>
                  <a:cs typeface="Times New Roman"/>
                </a:rPr>
                <a:t>p</a:t>
              </a:r>
              <a:r>
                <a:rPr lang="en-US" sz="2800" b="1" baseline="-25000" dirty="0">
                  <a:solidFill>
                    <a:srgbClr val="8E0D30"/>
                  </a:solidFill>
                  <a:latin typeface="Times New Roman"/>
                  <a:cs typeface="Times New Roman"/>
                </a:rPr>
                <a:t>2</a:t>
              </a:r>
              <a:r>
                <a:rPr lang="en-US" sz="2800" b="1" dirty="0">
                  <a:solidFill>
                    <a:srgbClr val="8E0D30"/>
                  </a:solidFill>
                  <a:latin typeface="Times New Roman"/>
                  <a:cs typeface="Times New Roman"/>
                </a:rPr>
                <a:t> </a:t>
              </a:r>
              <a:endParaRPr lang="en-US" sz="2800" b="1" dirty="0">
                <a:solidFill>
                  <a:srgbClr val="8E0D30"/>
                </a:solidFill>
                <a:latin typeface="+mn-lt"/>
              </a:endParaRPr>
            </a:p>
          </p:txBody>
        </p:sp>
        <p:sp>
          <p:nvSpPr>
            <p:cNvPr id="34834" name="Rectangle 68"/>
            <p:cNvSpPr>
              <a:spLocks noChangeArrowheads="1"/>
            </p:cNvSpPr>
            <p:nvPr/>
          </p:nvSpPr>
          <p:spPr bwMode="auto">
            <a:xfrm>
              <a:off x="856" y="1339"/>
              <a:ext cx="1268"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ct val="80000"/>
                </a:lnSpc>
              </a:pPr>
              <a:r>
                <a:rPr lang="en-US" sz="2800" b="1" i="1">
                  <a:solidFill>
                    <a:srgbClr val="8E0D30"/>
                  </a:solidFill>
                  <a:latin typeface="Times New Roman" pitchFamily="18" charset="0"/>
                  <a:cs typeface="Times New Roman" pitchFamily="18" charset="0"/>
                </a:rPr>
                <a:t>p</a:t>
              </a:r>
              <a:r>
                <a:rPr lang="en-US" sz="2800" b="1" baseline="-25000">
                  <a:solidFill>
                    <a:srgbClr val="8E0D30"/>
                  </a:solidFill>
                  <a:latin typeface="Times New Roman" pitchFamily="18" charset="0"/>
                  <a:cs typeface="Times New Roman" pitchFamily="18" charset="0"/>
                </a:rPr>
                <a:t>1</a:t>
              </a:r>
              <a:r>
                <a:rPr lang="en-US" sz="2800" b="1">
                  <a:solidFill>
                    <a:srgbClr val="8E0D30"/>
                  </a:solidFill>
                  <a:latin typeface="Times New Roman" pitchFamily="18" charset="0"/>
                  <a:cs typeface="Times New Roman" pitchFamily="18" charset="0"/>
                </a:rPr>
                <a:t> &lt; </a:t>
              </a:r>
              <a:r>
                <a:rPr lang="en-US" sz="2800" b="1" i="1">
                  <a:solidFill>
                    <a:srgbClr val="8E0D30"/>
                  </a:solidFill>
                  <a:latin typeface="Times New Roman" pitchFamily="18" charset="0"/>
                  <a:cs typeface="Times New Roman" pitchFamily="18" charset="0"/>
                </a:rPr>
                <a:t>p</a:t>
              </a:r>
              <a:r>
                <a:rPr lang="en-US" sz="2800" b="1" baseline="-25000">
                  <a:solidFill>
                    <a:srgbClr val="8E0D30"/>
                  </a:solidFill>
                  <a:latin typeface="Times New Roman" pitchFamily="18" charset="0"/>
                  <a:cs typeface="Times New Roman" pitchFamily="18" charset="0"/>
                </a:rPr>
                <a:t>2</a:t>
              </a:r>
              <a:r>
                <a:rPr lang="en-US" sz="2800" b="1">
                  <a:solidFill>
                    <a:srgbClr val="8E0D30"/>
                  </a:solidFill>
                  <a:latin typeface="Times New Roman" pitchFamily="18" charset="0"/>
                  <a:cs typeface="Times New Roman" pitchFamily="18" charset="0"/>
                </a:rPr>
                <a:t> </a:t>
              </a:r>
              <a:endParaRPr lang="en-US" sz="2800" b="1">
                <a:solidFill>
                  <a:srgbClr val="8E0D30"/>
                </a:solidFill>
              </a:endParaRPr>
            </a:p>
          </p:txBody>
        </p:sp>
      </p:grpSp>
      <p:sp>
        <p:nvSpPr>
          <p:cNvPr id="81" name="Rectangle 39"/>
          <p:cNvSpPr>
            <a:spLocks noChangeArrowheads="1"/>
          </p:cNvSpPr>
          <p:nvPr/>
        </p:nvSpPr>
        <p:spPr bwMode="auto">
          <a:xfrm>
            <a:off x="1022350" y="5408613"/>
            <a:ext cx="635000" cy="365125"/>
          </a:xfrm>
          <a:prstGeom prst="rect">
            <a:avLst/>
          </a:prstGeom>
          <a:noFill/>
          <a:ln w="9525">
            <a:noFill/>
            <a:miter lim="800000"/>
            <a:headEnd/>
            <a:tailEnd/>
          </a:ln>
        </p:spPr>
        <p:txBody>
          <a:bodyPr wrap="none" lIns="0" tIns="0" rIns="0" bIns="0">
            <a:spAutoFit/>
          </a:bodyPr>
          <a:lstStyle/>
          <a:p>
            <a:pPr>
              <a:defRPr/>
            </a:pPr>
            <a:r>
              <a:rPr lang="en-US" sz="2400" dirty="0">
                <a:latin typeface="+mn-lt"/>
              </a:rPr>
              <a:t>-2.33</a:t>
            </a:r>
          </a:p>
        </p:txBody>
      </p:sp>
      <p:sp>
        <p:nvSpPr>
          <p:cNvPr id="83" name="TextBox 82"/>
          <p:cNvSpPr txBox="1"/>
          <p:nvPr/>
        </p:nvSpPr>
        <p:spPr>
          <a:xfrm>
            <a:off x="381000" y="5759450"/>
            <a:ext cx="928688" cy="488950"/>
          </a:xfrm>
          <a:prstGeom prst="rect">
            <a:avLst/>
          </a:prstGeom>
          <a:noFill/>
        </p:spPr>
        <p:txBody>
          <a:bodyPr>
            <a:spAutoFit/>
          </a:bodyPr>
          <a:lstStyle/>
          <a:p>
            <a:pPr>
              <a:defRPr/>
            </a:pPr>
            <a:r>
              <a:rPr lang="en-US" sz="2600" dirty="0">
                <a:solidFill>
                  <a:schemeClr val="accent2"/>
                </a:solidFill>
                <a:latin typeface="+mn-lt"/>
              </a:rPr>
              <a:t>-3.46</a:t>
            </a:r>
          </a:p>
        </p:txBody>
      </p:sp>
      <p:cxnSp>
        <p:nvCxnSpPr>
          <p:cNvPr id="84" name="Straight Connector 83"/>
          <p:cNvCxnSpPr/>
          <p:nvPr/>
        </p:nvCxnSpPr>
        <p:spPr>
          <a:xfrm rot="5400000" flipH="1" flipV="1">
            <a:off x="594519" y="5607844"/>
            <a:ext cx="4873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ectangle 86"/>
          <p:cNvSpPr>
            <a:spLocks noChangeArrowheads="1"/>
          </p:cNvSpPr>
          <p:nvPr/>
        </p:nvSpPr>
        <p:spPr bwMode="auto">
          <a:xfrm>
            <a:off x="4476750" y="2936875"/>
            <a:ext cx="2011363" cy="485775"/>
          </a:xfrm>
          <a:prstGeom prst="rect">
            <a:avLst/>
          </a:prstGeom>
          <a:noFill/>
          <a:ln w="12700">
            <a:noFill/>
            <a:miter lim="800000"/>
            <a:headEnd/>
            <a:tailEnd/>
          </a:ln>
          <a:effectLst/>
        </p:spPr>
        <p:txBody>
          <a:bodyPr lIns="90488" tIns="44450" rIns="90488" bIns="44450">
            <a:spAutoFit/>
          </a:bodyPr>
          <a:lstStyle/>
          <a:p>
            <a:pPr marL="349250" indent="-349250" eaLnBrk="0" hangingPunct="0">
              <a:buClr>
                <a:schemeClr val="accent1"/>
              </a:buClr>
              <a:buFont typeface="Arial" pitchFamily="34" charset="0"/>
              <a:buChar char="•"/>
              <a:defRPr/>
            </a:pPr>
            <a:r>
              <a:rPr lang="en-US" sz="2600" b="1" dirty="0">
                <a:latin typeface="+mn-lt"/>
              </a:rPr>
              <a:t>Decision:</a:t>
            </a:r>
            <a:endParaRPr lang="en-US" sz="2600" b="1" baseline="-25000" dirty="0">
              <a:solidFill>
                <a:schemeClr val="accent2"/>
              </a:solidFill>
              <a:latin typeface="+mn-lt"/>
            </a:endParaRPr>
          </a:p>
        </p:txBody>
      </p:sp>
      <p:sp>
        <p:nvSpPr>
          <p:cNvPr id="88" name="Rectangle 87"/>
          <p:cNvSpPr>
            <a:spLocks noChangeArrowheads="1"/>
          </p:cNvSpPr>
          <p:nvPr/>
        </p:nvSpPr>
        <p:spPr bwMode="auto">
          <a:xfrm>
            <a:off x="4471988" y="3332163"/>
            <a:ext cx="4410075" cy="2867025"/>
          </a:xfrm>
          <a:prstGeom prst="rect">
            <a:avLst/>
          </a:prstGeom>
          <a:noFill/>
          <a:ln w="12700">
            <a:noFill/>
            <a:miter lim="800000"/>
            <a:headEnd/>
            <a:tailEnd/>
          </a:ln>
          <a:effectLst/>
        </p:spPr>
        <p:txBody>
          <a:bodyPr lIns="90488" tIns="44450" rIns="90488" bIns="44450">
            <a:spAutoFit/>
          </a:bodyPr>
          <a:lstStyle/>
          <a:p>
            <a:pPr eaLnBrk="0" hangingPunct="0">
              <a:defRPr/>
            </a:pPr>
            <a:r>
              <a:rPr lang="en-US" sz="2600" dirty="0">
                <a:latin typeface="+mn-lt"/>
              </a:rPr>
              <a:t>At the 1% level of significance, there is enough evidence to conclude that the death rate due to heart disease is lower for those who took the medication than for those who took the placebo.</a:t>
            </a:r>
          </a:p>
        </p:txBody>
      </p:sp>
      <p:sp>
        <p:nvSpPr>
          <p:cNvPr id="89" name="TextBox 88"/>
          <p:cNvSpPr txBox="1">
            <a:spLocks noChangeArrowheads="1"/>
          </p:cNvSpPr>
          <p:nvPr/>
        </p:nvSpPr>
        <p:spPr bwMode="auto">
          <a:xfrm>
            <a:off x="6342063" y="2947988"/>
            <a:ext cx="25431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0" indent="-3492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Clr>
                <a:srgbClr val="D17230"/>
              </a:buClr>
            </a:pPr>
            <a:r>
              <a:rPr lang="en-US" sz="2600" b="1">
                <a:solidFill>
                  <a:srgbClr val="AE0337"/>
                </a:solidFill>
                <a:latin typeface="Times New Roman" pitchFamily="18" charset="0"/>
              </a:rPr>
              <a:t>Reject </a:t>
            </a:r>
            <a:r>
              <a:rPr lang="en-US" sz="2600" b="1" i="1">
                <a:solidFill>
                  <a:srgbClr val="AE0337"/>
                </a:solidFill>
                <a:latin typeface="Times New Roman" pitchFamily="18" charset="0"/>
              </a:rPr>
              <a:t>H</a:t>
            </a:r>
            <a:r>
              <a:rPr lang="en-US" sz="2600" b="1" baseline="-25000">
                <a:solidFill>
                  <a:srgbClr val="AE0337"/>
                </a:solidFill>
                <a:latin typeface="Times New Roman" pitchFamily="18" charset="0"/>
              </a:rPr>
              <a:t>0</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690047F-CFE3-4851-8C95-C157929F891C}" type="slidenum">
              <a:rPr lang="en-US" sz="1200"/>
              <a:pPr algn="r" eaLnBrk="1" hangingPunct="1"/>
              <a:t>69</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down)">
                                      <p:cBhvr>
                                        <p:cTn id="7" dur="500"/>
                                        <p:tgtEl>
                                          <p:spTgt spid="8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8" grpId="0" autoUpdateAnimBg="0"/>
      <p:bldP spid="8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Independent and Dependent Samples</a:t>
            </a:r>
            <a:endParaRPr lang="en-US" dirty="0">
              <a:solidFill>
                <a:schemeClr val="accent3"/>
              </a:solidFill>
            </a:endParaRPr>
          </a:p>
        </p:txBody>
      </p:sp>
      <p:sp>
        <p:nvSpPr>
          <p:cNvPr id="3" name="Content Placeholder 2"/>
          <p:cNvSpPr>
            <a:spLocks noGrp="1"/>
          </p:cNvSpPr>
          <p:nvPr>
            <p:ph idx="1"/>
          </p:nvPr>
        </p:nvSpPr>
        <p:spPr/>
        <p:txBody>
          <a:bodyPr/>
          <a:lstStyle/>
          <a:p>
            <a:pPr marL="0" indent="0" eaLnBrk="1" hangingPunct="1">
              <a:buFont typeface="Arial" charset="0"/>
              <a:buNone/>
            </a:pPr>
            <a:r>
              <a:rPr lang="en-US" smtClean="0"/>
              <a:t>Classify the pair of samples as independent or dependent.</a:t>
            </a:r>
          </a:p>
          <a:p>
            <a:pPr marL="0" indent="0" eaLnBrk="1" hangingPunct="1"/>
            <a:r>
              <a:rPr lang="en-US" smtClean="0"/>
              <a:t>Sample 1: Weights of 65 college students before their freshman year begins.</a:t>
            </a:r>
          </a:p>
          <a:p>
            <a:pPr marL="0" indent="0" eaLnBrk="1" hangingPunct="1"/>
            <a:r>
              <a:rPr lang="en-US" smtClean="0"/>
              <a:t>Sample 2: Weights of the same 65 college students after their freshmen year.</a:t>
            </a:r>
          </a:p>
        </p:txBody>
      </p:sp>
      <p:sp>
        <p:nvSpPr>
          <p:cNvPr id="4" name="TextBox 3"/>
          <p:cNvSpPr txBox="1"/>
          <p:nvPr/>
        </p:nvSpPr>
        <p:spPr>
          <a:xfrm>
            <a:off x="381000" y="4648200"/>
            <a:ext cx="8382000" cy="1373188"/>
          </a:xfrm>
          <a:prstGeom prst="rect">
            <a:avLst/>
          </a:prstGeom>
          <a:noFill/>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83BB35"/>
                </a:solidFill>
                <a:latin typeface="Times New Roman" pitchFamily="18" charset="0"/>
              </a:rPr>
              <a:t>Solution:</a:t>
            </a:r>
            <a:r>
              <a:rPr lang="en-US" sz="2800">
                <a:latin typeface="Times New Roman" pitchFamily="18" charset="0"/>
              </a:rPr>
              <a:t/>
            </a:r>
            <a:br>
              <a:rPr lang="en-US" sz="2800">
                <a:latin typeface="Times New Roman" pitchFamily="18" charset="0"/>
              </a:rPr>
            </a:br>
            <a:r>
              <a:rPr lang="en-US" sz="2800" b="1">
                <a:solidFill>
                  <a:schemeClr val="accent2"/>
                </a:solidFill>
                <a:latin typeface="Times New Roman" pitchFamily="18" charset="0"/>
              </a:rPr>
              <a:t>Dependent Samples </a:t>
            </a:r>
            <a:r>
              <a:rPr lang="en-US" sz="2800">
                <a:latin typeface="Times New Roman" pitchFamily="18" charset="0"/>
              </a:rPr>
              <a:t>(The samples can be paired with respect to each student)</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B3B2DF3-EE80-4E3B-BCF7-407985B2929B}" type="slidenum">
              <a:rPr lang="en-US" sz="1200"/>
              <a:pPr algn="r" eaLnBrk="1" hangingPunct="1"/>
              <a:t>7</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smtClean="0"/>
              <a:t>Section 8.4 Summary</a:t>
            </a:r>
          </a:p>
        </p:txBody>
      </p:sp>
      <p:sp>
        <p:nvSpPr>
          <p:cNvPr id="79875" name="Content Placeholder 2"/>
          <p:cNvSpPr>
            <a:spLocks noGrp="1"/>
          </p:cNvSpPr>
          <p:nvPr>
            <p:ph idx="1"/>
          </p:nvPr>
        </p:nvSpPr>
        <p:spPr/>
        <p:txBody>
          <a:bodyPr/>
          <a:lstStyle/>
          <a:p>
            <a:pPr eaLnBrk="1" hangingPunct="1"/>
            <a:r>
              <a:rPr lang="en-US" dirty="0" smtClean="0"/>
              <a:t>Performed a </a:t>
            </a:r>
            <a:r>
              <a:rPr lang="en-US" i="1" dirty="0" smtClean="0"/>
              <a:t>z</a:t>
            </a:r>
            <a:r>
              <a:rPr lang="en-US" dirty="0" smtClean="0"/>
              <a:t>-test for the difference between two population proportions </a:t>
            </a:r>
            <a:r>
              <a:rPr lang="en-US" i="1" dirty="0" smtClean="0"/>
              <a:t>p</a:t>
            </a:r>
            <a:r>
              <a:rPr lang="en-US" baseline="-25000" dirty="0" smtClean="0"/>
              <a:t>1</a:t>
            </a:r>
            <a:r>
              <a:rPr lang="en-US" dirty="0" smtClean="0"/>
              <a:t> and </a:t>
            </a:r>
            <a:r>
              <a:rPr lang="en-US" i="1" dirty="0" smtClean="0"/>
              <a:t>p</a:t>
            </a:r>
            <a:r>
              <a:rPr lang="en-US" baseline="-25000" dirty="0" smtClean="0"/>
              <a:t>2</a:t>
            </a:r>
          </a:p>
          <a:p>
            <a:pPr eaLnBrk="1" hangingPunct="1"/>
            <a:endParaRPr lang="en-US" baseline="-25000" dirty="0" smtClean="0"/>
          </a:p>
          <a:p>
            <a:pPr eaLnBrk="1" hangingPunct="1"/>
            <a:endParaRPr lang="en-US" baseline="-25000" dirty="0" smtClean="0"/>
          </a:p>
          <a:p>
            <a:pPr eaLnBrk="1" hangingPunct="1"/>
            <a:endParaRPr lang="en-US" baseline="-25000" dirty="0" smtClean="0"/>
          </a:p>
          <a:p>
            <a:pPr eaLnBrk="1" hangingPunct="1"/>
            <a:endParaRPr lang="en-US" baseline="-25000" dirty="0" smtClean="0"/>
          </a:p>
          <a:p>
            <a:pPr eaLnBrk="1" hangingPunct="1"/>
            <a:endParaRPr lang="en-US" baseline="-25000" dirty="0" smtClean="0"/>
          </a:p>
          <a:p>
            <a:pPr eaLnBrk="1" hangingPunct="1"/>
            <a:endParaRPr lang="en-US" dirty="0" smtClean="0"/>
          </a:p>
          <a:p>
            <a:pPr eaLnBrk="1" hangingPunct="1"/>
            <a:r>
              <a:rPr lang="en-US" sz="3200" dirty="0" smtClean="0">
                <a:solidFill>
                  <a:schemeClr val="folHlink"/>
                </a:solidFill>
              </a:rPr>
              <a:t>Homework: Page </a:t>
            </a:r>
            <a:r>
              <a:rPr lang="en-US" sz="3200" dirty="0" smtClean="0">
                <a:solidFill>
                  <a:schemeClr val="folHlink"/>
                </a:solidFill>
              </a:rPr>
              <a:t>465</a:t>
            </a:r>
            <a:r>
              <a:rPr lang="en-US" sz="3200" smtClean="0">
                <a:solidFill>
                  <a:schemeClr val="folHlink"/>
                </a:solidFill>
              </a:rPr>
              <a:t>: 10-18 </a:t>
            </a:r>
            <a:r>
              <a:rPr lang="en-US" sz="3200" dirty="0" smtClean="0">
                <a:solidFill>
                  <a:schemeClr val="folHlink"/>
                </a:solidFill>
              </a:rPr>
              <a:t>even</a:t>
            </a:r>
          </a:p>
          <a:p>
            <a:pPr eaLnBrk="1" hangingPunct="1"/>
            <a:endParaRPr lang="en-US" baseline="-25000" dirty="0" smtClean="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0FC8925-0754-48A4-8A38-B18952CAA1BA}" type="slidenum">
              <a:rPr lang="en-US" sz="1200"/>
              <a:pPr algn="r" eaLnBrk="1" hangingPunct="1"/>
              <a:t>70</a:t>
            </a:fld>
            <a:r>
              <a:rPr lang="en-US" sz="1200"/>
              <a:t> of 70</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Independent and Dependent Samples</a:t>
            </a:r>
            <a:endParaRPr lang="en-US" dirty="0">
              <a:solidFill>
                <a:schemeClr val="accent3"/>
              </a:solidFill>
            </a:endParaRPr>
          </a:p>
        </p:txBody>
      </p:sp>
      <p:sp>
        <p:nvSpPr>
          <p:cNvPr id="3" name="Content Placeholder 2"/>
          <p:cNvSpPr>
            <a:spLocks noGrp="1"/>
          </p:cNvSpPr>
          <p:nvPr>
            <p:ph idx="1"/>
          </p:nvPr>
        </p:nvSpPr>
        <p:spPr>
          <a:xfrm>
            <a:off x="457199" y="1600200"/>
            <a:ext cx="8531225" cy="4525963"/>
          </a:xfrm>
        </p:spPr>
        <p:txBody>
          <a:bodyPr/>
          <a:lstStyle/>
          <a:p>
            <a:pPr marL="0" indent="0" eaLnBrk="1" hangingPunct="1">
              <a:buFont typeface="Arial" charset="0"/>
              <a:buNone/>
            </a:pPr>
            <a:r>
              <a:rPr lang="en-US" dirty="0" smtClean="0"/>
              <a:t>Classify the pair of samples as independent or dependent.</a:t>
            </a:r>
          </a:p>
          <a:p>
            <a:pPr marL="0" indent="0" eaLnBrk="1" hangingPunct="1"/>
            <a:r>
              <a:rPr lang="en-US" dirty="0" smtClean="0"/>
              <a:t>Sample 1: Scores for 38 adults males on a psycho- logical screening test for attention-deficit hyperactivity disorder.</a:t>
            </a:r>
          </a:p>
          <a:p>
            <a:pPr marL="0" indent="0" eaLnBrk="1" hangingPunct="1"/>
            <a:r>
              <a:rPr lang="en-US" dirty="0" smtClean="0"/>
              <a:t>Sample 2: Scores for 50 adult females on a psycho- logical screening test for attention-deficit hyperactivity disorder.</a:t>
            </a:r>
          </a:p>
        </p:txBody>
      </p:sp>
      <p:sp>
        <p:nvSpPr>
          <p:cNvPr id="4" name="TextBox 3"/>
          <p:cNvSpPr txBox="1"/>
          <p:nvPr/>
        </p:nvSpPr>
        <p:spPr>
          <a:xfrm>
            <a:off x="304800" y="4395788"/>
            <a:ext cx="8382000" cy="2227262"/>
          </a:xfrm>
          <a:prstGeom prst="rect">
            <a:avLst/>
          </a:prstGeom>
          <a:noFill/>
        </p:spPr>
        <p:txBody>
          <a:bodyPr>
            <a:spAutoFit/>
          </a:bodyPr>
          <a:lstStyle/>
          <a:p>
            <a:pPr fontAlgn="auto">
              <a:spcBef>
                <a:spcPts val="0"/>
              </a:spcBef>
              <a:spcAft>
                <a:spcPts val="0"/>
              </a:spcAft>
              <a:defRPr/>
            </a:pPr>
            <a:r>
              <a:rPr lang="en-US" sz="2800" dirty="0">
                <a:latin typeface="+mn-lt"/>
                <a:cs typeface="+mn-cs"/>
              </a:rPr>
              <a:t/>
            </a:r>
            <a:br>
              <a:rPr lang="en-US" sz="2800" dirty="0">
                <a:latin typeface="+mn-lt"/>
                <a:cs typeface="+mn-cs"/>
              </a:rPr>
            </a:br>
            <a:r>
              <a:rPr lang="en-US" sz="2800" b="1" dirty="0">
                <a:solidFill>
                  <a:schemeClr val="accent2"/>
                </a:solidFill>
                <a:latin typeface="+mn-lt"/>
                <a:cs typeface="+mn-cs"/>
              </a:rPr>
              <a:t>Independent Samples </a:t>
            </a:r>
            <a:r>
              <a:rPr lang="en-US" sz="2800" dirty="0">
                <a:latin typeface="+mn-lt"/>
                <a:cs typeface="+mn-cs"/>
              </a:rPr>
              <a:t>(Not possible to form a pairing between the members of the samples; the sample sizes are different, and the data represent scores for different individuals.)</a:t>
            </a:r>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251A00B-5E6C-41C9-BE2A-8898651B7B5F}" type="slidenum">
              <a:rPr lang="en-US" sz="1200"/>
              <a:pPr algn="r" eaLnBrk="1" hangingPunct="1"/>
              <a:t>8</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3"/>
          <p:cNvSpPr>
            <a:spLocks noGrp="1" noChangeArrowheads="1"/>
          </p:cNvSpPr>
          <p:nvPr>
            <p:ph type="title"/>
          </p:nvPr>
        </p:nvSpPr>
        <p:spPr>
          <a:noFill/>
        </p:spPr>
        <p:txBody>
          <a:bodyPr/>
          <a:lstStyle/>
          <a:p>
            <a:pPr eaLnBrk="1" hangingPunct="1"/>
            <a:r>
              <a:rPr lang="en-US" smtClean="0"/>
              <a:t>Two Sample Hypothesis Test with Independent Samples</a:t>
            </a:r>
          </a:p>
        </p:txBody>
      </p:sp>
      <p:sp>
        <p:nvSpPr>
          <p:cNvPr id="778312" name="Text Box 72"/>
          <p:cNvSpPr>
            <a:spLocks noGrp="1" noChangeArrowheads="1"/>
          </p:cNvSpPr>
          <p:nvPr>
            <p:ph idx="1"/>
          </p:nvPr>
        </p:nvSpPr>
        <p:spPr/>
        <p:txBody>
          <a:bodyPr/>
          <a:lstStyle/>
          <a:p>
            <a:pPr marL="533400" indent="-533400" eaLnBrk="1" hangingPunct="1">
              <a:buFont typeface="Wingdings" pitchFamily="2" charset="2"/>
              <a:buAutoNum type="arabicPeriod"/>
            </a:pPr>
            <a:r>
              <a:rPr lang="en-US" b="1" smtClean="0">
                <a:solidFill>
                  <a:schemeClr val="accent2"/>
                </a:solidFill>
              </a:rPr>
              <a:t>Null hypothesis </a:t>
            </a:r>
            <a:r>
              <a:rPr lang="en-US" b="1" i="1" smtClean="0">
                <a:solidFill>
                  <a:schemeClr val="accent2"/>
                </a:solidFill>
              </a:rPr>
              <a:t>H</a:t>
            </a:r>
            <a:r>
              <a:rPr lang="en-US" b="1" baseline="-25000" smtClean="0">
                <a:solidFill>
                  <a:schemeClr val="accent2"/>
                </a:solidFill>
              </a:rPr>
              <a:t>0</a:t>
            </a:r>
            <a:r>
              <a:rPr lang="en-US" smtClean="0">
                <a:solidFill>
                  <a:schemeClr val="accent2"/>
                </a:solidFill>
              </a:rPr>
              <a:t> </a:t>
            </a:r>
          </a:p>
          <a:p>
            <a:pPr marL="933450" lvl="1" indent="-533400" eaLnBrk="1" hangingPunct="1"/>
            <a:r>
              <a:rPr lang="en-US" smtClean="0"/>
              <a:t>A statistical hypothesis that usually states there is no difference between the parameters of two populations.  </a:t>
            </a:r>
          </a:p>
          <a:p>
            <a:pPr marL="933450" lvl="1" indent="-533400" eaLnBrk="1" hangingPunct="1"/>
            <a:r>
              <a:rPr lang="en-US" smtClean="0"/>
              <a:t>Always contains the symbol </a:t>
            </a:r>
            <a:r>
              <a:rPr lang="en-US" altLang="en-US" smtClean="0">
                <a:sym typeface="Symbol" pitchFamily="18" charset="2"/>
              </a:rPr>
              <a:t>, =, or .</a:t>
            </a:r>
          </a:p>
          <a:p>
            <a:pPr marL="533400" indent="-533400" eaLnBrk="1" hangingPunct="1">
              <a:buFont typeface="Wingdings" pitchFamily="2" charset="2"/>
              <a:buAutoNum type="arabicPeriod"/>
            </a:pPr>
            <a:r>
              <a:rPr lang="en-US" altLang="en-US" b="1" smtClean="0">
                <a:solidFill>
                  <a:schemeClr val="accent2"/>
                </a:solidFill>
                <a:sym typeface="Symbol" pitchFamily="18" charset="2"/>
              </a:rPr>
              <a:t>Alternative </a:t>
            </a:r>
            <a:r>
              <a:rPr lang="en-US" b="1" smtClean="0">
                <a:solidFill>
                  <a:schemeClr val="accent2"/>
                </a:solidFill>
              </a:rPr>
              <a:t>hypothesis </a:t>
            </a:r>
            <a:r>
              <a:rPr lang="en-US" b="1" i="1" smtClean="0">
                <a:solidFill>
                  <a:schemeClr val="accent2"/>
                </a:solidFill>
              </a:rPr>
              <a:t>H</a:t>
            </a:r>
            <a:r>
              <a:rPr lang="en-US" b="1" baseline="-25000" smtClean="0">
                <a:solidFill>
                  <a:schemeClr val="accent2"/>
                </a:solidFill>
              </a:rPr>
              <a:t>a</a:t>
            </a:r>
            <a:r>
              <a:rPr lang="en-US" smtClean="0">
                <a:solidFill>
                  <a:schemeClr val="accent2"/>
                </a:solidFill>
              </a:rPr>
              <a:t> </a:t>
            </a:r>
          </a:p>
          <a:p>
            <a:pPr marL="933450" lvl="1" indent="-533400" eaLnBrk="1" hangingPunct="1"/>
            <a:r>
              <a:rPr lang="en-US" smtClean="0"/>
              <a:t>A statistical hypothesis that is true when </a:t>
            </a:r>
            <a:r>
              <a:rPr lang="en-US" i="1" smtClean="0"/>
              <a:t>H</a:t>
            </a:r>
            <a:r>
              <a:rPr lang="en-US" baseline="-25000" smtClean="0"/>
              <a:t>0</a:t>
            </a:r>
            <a:r>
              <a:rPr lang="en-US" smtClean="0"/>
              <a:t> is false. </a:t>
            </a:r>
          </a:p>
          <a:p>
            <a:pPr marL="933450" lvl="1" indent="-533400" eaLnBrk="1" hangingPunct="1"/>
            <a:r>
              <a:rPr lang="en-US" smtClean="0"/>
              <a:t>Always contains the symbol </a:t>
            </a:r>
            <a:r>
              <a:rPr lang="en-US" altLang="en-US" smtClean="0"/>
              <a:t>&gt;, </a:t>
            </a:r>
            <a:r>
              <a:rPr lang="en-US" altLang="en-US" smtClean="0">
                <a:sym typeface="Symbol" pitchFamily="18" charset="2"/>
              </a:rPr>
              <a:t>, or &lt;.</a:t>
            </a:r>
            <a:endParaRPr lang="en-US" smtClean="0"/>
          </a:p>
        </p:txBody>
      </p:sp>
      <p:sp>
        <p:nvSpPr>
          <p:cNvPr id="9220" name="Footer Placeholder 2"/>
          <p:cNvSpPr txBox="1">
            <a:spLocks noGrp="1"/>
          </p:cNvSpPr>
          <p:nvPr/>
        </p:nvSpPr>
        <p:spPr bwMode="auto">
          <a:xfrm>
            <a:off x="228600" y="6416675"/>
            <a:ext cx="4343400" cy="365125"/>
          </a:xfrm>
          <a:prstGeom prst="rect">
            <a:avLst/>
          </a:prstGeom>
          <a:noFill/>
          <a:ln>
            <a:miter lim="800000"/>
            <a:headEnd/>
            <a:tailEnd/>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 2012 Pearson Education, Inc. All rights reserved.</a:t>
            </a:r>
          </a:p>
        </p:txBody>
      </p:sp>
      <p:sp>
        <p:nvSpPr>
          <p:cNvPr id="9221" name="Slide Number Placeholder 3"/>
          <p:cNvSpPr txBox="1">
            <a:spLocks noGrp="1"/>
          </p:cNvSpPr>
          <p:nvPr/>
        </p:nvSpPr>
        <p:spPr bwMode="auto">
          <a:xfrm>
            <a:off x="6854825" y="6416675"/>
            <a:ext cx="2133600" cy="365125"/>
          </a:xfrm>
          <a:prstGeom prst="rect">
            <a:avLst/>
          </a:prstGeom>
          <a:noFill/>
          <a:ln>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830C5DBE-45E5-4175-AF9C-6531A0768671}" type="slidenum">
              <a:rPr lang="en-US" sz="1200"/>
              <a:pPr algn="r" eaLnBrk="1" hangingPunct="1"/>
              <a:t>9</a:t>
            </a:fld>
            <a:r>
              <a:rPr lang="en-US" sz="1200"/>
              <a:t> of 70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31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31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8312">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83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12" grpId="0" build="p"/>
    </p:bldLst>
  </p:timing>
</p:sld>
</file>

<file path=ppt/theme/theme1.xml><?xml version="1.0" encoding="utf-8"?>
<a:theme xmlns:a="http://schemas.openxmlformats.org/drawingml/2006/main" name="lf4template">
  <a:themeElements>
    <a:clrScheme name="Custom 1">
      <a:dk1>
        <a:sysClr val="windowText" lastClr="000000"/>
      </a:dk1>
      <a:lt1>
        <a:srgbClr val="FFFFFF"/>
      </a:lt1>
      <a:dk2>
        <a:srgbClr val="004988"/>
      </a:dk2>
      <a:lt2>
        <a:srgbClr val="EEECE1"/>
      </a:lt2>
      <a:accent1>
        <a:srgbClr val="D17230"/>
      </a:accent1>
      <a:accent2>
        <a:srgbClr val="AE0337"/>
      </a:accent2>
      <a:accent3>
        <a:srgbClr val="83BB35"/>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lf4template</Template>
  <TotalTime>1025</TotalTime>
  <Words>4501</Words>
  <Application>Microsoft Office PowerPoint</Application>
  <PresentationFormat>On-screen Show (4:3)</PresentationFormat>
  <Paragraphs>725</Paragraphs>
  <Slides>70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70</vt:i4>
      </vt:variant>
    </vt:vector>
  </HeadingPairs>
  <TitlesOfParts>
    <vt:vector size="78" baseType="lpstr">
      <vt:lpstr>Arial</vt:lpstr>
      <vt:lpstr>Times New Roman</vt:lpstr>
      <vt:lpstr>Wingdings</vt:lpstr>
      <vt:lpstr>Calibri</vt:lpstr>
      <vt:lpstr>Symbol</vt:lpstr>
      <vt:lpstr>lf4template</vt:lpstr>
      <vt:lpstr>MathType 5.0 Equation</vt:lpstr>
      <vt:lpstr>MathType 6.0 Equation</vt:lpstr>
      <vt:lpstr>PowerPoint Presentation</vt:lpstr>
      <vt:lpstr>Chapter Outline</vt:lpstr>
      <vt:lpstr>Section 8.1</vt:lpstr>
      <vt:lpstr>Section 8.1 Objectives</vt:lpstr>
      <vt:lpstr>Two Sample Hypothesis Test</vt:lpstr>
      <vt:lpstr>Independent and Dependent Samples</vt:lpstr>
      <vt:lpstr>Example: Independent and Dependent Samples</vt:lpstr>
      <vt:lpstr>Example: Independent and Dependent Samples</vt:lpstr>
      <vt:lpstr>Two Sample Hypothesis Test with Independent Samples</vt:lpstr>
      <vt:lpstr>Two Sample Hypothesis Test with Independent Samples</vt:lpstr>
      <vt:lpstr>Two Sample z-Test for the Difference Between Means</vt:lpstr>
      <vt:lpstr>Two Sample z-Test for the Difference Between Means</vt:lpstr>
      <vt:lpstr>Two Sample z-Test for the Difference Between Means</vt:lpstr>
      <vt:lpstr>Using a Two-Sample z-Test for the Difference Between Means (Large Independent Samples)</vt:lpstr>
      <vt:lpstr>Using a Two-Sample z-Test for the Difference Between Means (Large Independent Samples)</vt:lpstr>
      <vt:lpstr>Example: Two-Sample z-Test for the Difference Between Means</vt:lpstr>
      <vt:lpstr>Solution: Two-Sample z-Test for the Difference Between Means</vt:lpstr>
      <vt:lpstr>Example: Using Technology to Perform a Two-Sample z-Test</vt:lpstr>
      <vt:lpstr>Solution: Using Technology to Perform a Two-Sample z-Test</vt:lpstr>
      <vt:lpstr>Solution: Using Technology to Perform a Two-Sample z-Test</vt:lpstr>
      <vt:lpstr>Section 8.1 Summary</vt:lpstr>
      <vt:lpstr>Section 8.2</vt:lpstr>
      <vt:lpstr>Section 8.2 Objectives</vt:lpstr>
      <vt:lpstr>Two Sample t-Test for the Difference Between Means</vt:lpstr>
      <vt:lpstr>Two Sample t-Test for the Difference Between Means</vt:lpstr>
      <vt:lpstr>Two Sample t-Test for the Difference Between Means</vt:lpstr>
      <vt:lpstr>Two Sample t-Test for the Difference Between Means</vt:lpstr>
      <vt:lpstr>Normal or t-Distribution?</vt:lpstr>
      <vt:lpstr>Two-Sample t-Test for the Difference Between Means (Small Independent Samples)</vt:lpstr>
      <vt:lpstr>Two-Sample t-Test for the Difference Between Means (Small Independent Samples)</vt:lpstr>
      <vt:lpstr>Example: Two-Sample t-Test for the Difference Between Means</vt:lpstr>
      <vt:lpstr>Solution: Two-Sample t-Test for the Difference Between Means</vt:lpstr>
      <vt:lpstr>Example: Two-Sample t-Test for the Difference Between Means</vt:lpstr>
      <vt:lpstr>Solution: Two-Sample t-Test for the Difference Between Means</vt:lpstr>
      <vt:lpstr>Solution: Two-Sample t-Test for the Difference Between Means</vt:lpstr>
      <vt:lpstr>Solution: Two-Sample t-Test for the Difference Between Means</vt:lpstr>
      <vt:lpstr>Section 8.2 Summary</vt:lpstr>
      <vt:lpstr>Section 8.3</vt:lpstr>
      <vt:lpstr>Section 8.3 Objectives</vt:lpstr>
      <vt:lpstr>t-Test for the Difference Between Means</vt:lpstr>
      <vt:lpstr>t-Test for the Difference Between Means</vt:lpstr>
      <vt:lpstr>Symbols used for the t-Test for μd</vt:lpstr>
      <vt:lpstr>Symbols used for the t-Test for μd</vt:lpstr>
      <vt:lpstr>t-Test for the Difference Between Means</vt:lpstr>
      <vt:lpstr>t-Test for the Difference Between Means (Dependent Samples)</vt:lpstr>
      <vt:lpstr>t-Test for the Difference Between Means (Dependent Samples)</vt:lpstr>
      <vt:lpstr>t-Test for the Difference Between Means (Dependent Samples)</vt:lpstr>
      <vt:lpstr>Example: t-Test for the Difference Between Means</vt:lpstr>
      <vt:lpstr>Solution: Two-Sample t-Test for the Difference Between Means</vt:lpstr>
      <vt:lpstr>Solution: Two-Sample t-Test for the Difference Between Means</vt:lpstr>
      <vt:lpstr>Solution: Two-Sample t-Test for the Difference Between Means</vt:lpstr>
      <vt:lpstr>Section 8.3 Summary</vt:lpstr>
      <vt:lpstr>Section 8.4</vt:lpstr>
      <vt:lpstr>Section 8.4 Objectives</vt:lpstr>
      <vt:lpstr>Two-Sample z-Test for Proportions</vt:lpstr>
      <vt:lpstr>Two-Sample z-Test for the Difference Between Proportions</vt:lpstr>
      <vt:lpstr>Two-Sample z-Test for the Difference Between Proportions</vt:lpstr>
      <vt:lpstr>Two-Sample z-Test for the Difference Between Proportions</vt:lpstr>
      <vt:lpstr>Two-Sample z-Test for the Difference Between Proportions</vt:lpstr>
      <vt:lpstr>Example: Two-Sample z-Test for the Difference Between Proportions</vt:lpstr>
      <vt:lpstr>Solution: Two-Sample z-Test for the Difference Between Means</vt:lpstr>
      <vt:lpstr>Solution: Two-Sample z-Test for the Difference Between Means</vt:lpstr>
      <vt:lpstr>Solution: Two-Sample z-Test for the Difference Between Means</vt:lpstr>
      <vt:lpstr>Solution: Two-Sample z-Test for the Difference Between Means</vt:lpstr>
      <vt:lpstr>Example: Two-Sample z-Test for the Difference Between Proportions</vt:lpstr>
      <vt:lpstr>Solution: Two-Sample z-Test for the Difference Between Means</vt:lpstr>
      <vt:lpstr>Solution: Two-Sample z-Test for the Difference Between Means</vt:lpstr>
      <vt:lpstr>Solution: Two-Sample z-Test for the Difference Between Means</vt:lpstr>
      <vt:lpstr>Solution: Two-Sample z-Test for the Difference Between Means</vt:lpstr>
      <vt:lpstr>Section 8.4 Summary</vt:lpstr>
    </vt:vector>
  </TitlesOfParts>
  <Company>© 2012 Pearson Prentice Hall. All rights reserved.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subject>Hypothesis Testing with Two Samples</dc:subject>
  <dc:creator>Ron Larson, Betsy Farber</dc:creator>
  <cp:lastModifiedBy>Test4520</cp:lastModifiedBy>
  <cp:revision>122</cp:revision>
  <dcterms:created xsi:type="dcterms:W3CDTF">2007-09-06T01:55:55Z</dcterms:created>
  <dcterms:modified xsi:type="dcterms:W3CDTF">2014-04-24T17:50:47Z</dcterms:modified>
</cp:coreProperties>
</file>