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256" r:id="rId2"/>
    <p:sldId id="304" r:id="rId3"/>
    <p:sldId id="301" r:id="rId4"/>
    <p:sldId id="302" r:id="rId5"/>
    <p:sldId id="303" r:id="rId6"/>
    <p:sldId id="260" r:id="rId7"/>
    <p:sldId id="261" r:id="rId8"/>
    <p:sldId id="262" r:id="rId9"/>
    <p:sldId id="265" r:id="rId10"/>
    <p:sldId id="305" r:id="rId11"/>
    <p:sldId id="357" r:id="rId12"/>
    <p:sldId id="269" r:id="rId13"/>
    <p:sldId id="307" r:id="rId14"/>
    <p:sldId id="324" r:id="rId15"/>
    <p:sldId id="330" r:id="rId16"/>
    <p:sldId id="325" r:id="rId17"/>
    <p:sldId id="327" r:id="rId18"/>
    <p:sldId id="326" r:id="rId19"/>
    <p:sldId id="328" r:id="rId20"/>
    <p:sldId id="308" r:id="rId21"/>
    <p:sldId id="309" r:id="rId22"/>
    <p:sldId id="274" r:id="rId23"/>
    <p:sldId id="310" r:id="rId24"/>
    <p:sldId id="276" r:id="rId25"/>
    <p:sldId id="333" r:id="rId26"/>
    <p:sldId id="342" r:id="rId27"/>
    <p:sldId id="334" r:id="rId28"/>
    <p:sldId id="278" r:id="rId29"/>
    <p:sldId id="335" r:id="rId30"/>
    <p:sldId id="336" r:id="rId31"/>
    <p:sldId id="337" r:id="rId32"/>
    <p:sldId id="338" r:id="rId33"/>
    <p:sldId id="280" r:id="rId34"/>
    <p:sldId id="281" r:id="rId35"/>
    <p:sldId id="339" r:id="rId36"/>
    <p:sldId id="311" r:id="rId37"/>
    <p:sldId id="340" r:id="rId38"/>
    <p:sldId id="283" r:id="rId39"/>
    <p:sldId id="285" r:id="rId40"/>
    <p:sldId id="287" r:id="rId41"/>
    <p:sldId id="313" r:id="rId42"/>
    <p:sldId id="343" r:id="rId43"/>
    <p:sldId id="344" r:id="rId44"/>
    <p:sldId id="345" r:id="rId45"/>
    <p:sldId id="346" r:id="rId46"/>
    <p:sldId id="288" r:id="rId47"/>
    <p:sldId id="314" r:id="rId48"/>
    <p:sldId id="348" r:id="rId49"/>
    <p:sldId id="347" r:id="rId50"/>
    <p:sldId id="349" r:id="rId51"/>
    <p:sldId id="350" r:id="rId52"/>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C7AC"/>
    <a:srgbClr val="0070C0"/>
    <a:srgbClr val="FD7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231" autoAdjust="0"/>
  </p:normalViewPr>
  <p:slideViewPr>
    <p:cSldViewPr snapToGrid="0">
      <p:cViewPr varScale="1">
        <p:scale>
          <a:sx n="65" d="100"/>
          <a:sy n="65" d="100"/>
        </p:scale>
        <p:origin x="-1428" y="-114"/>
      </p:cViewPr>
      <p:guideLst>
        <p:guide orient="horz" pos="2160"/>
        <p:guide pos="2880"/>
      </p:guideLst>
    </p:cSldViewPr>
  </p:slideViewPr>
  <p:notesTextViewPr>
    <p:cViewPr>
      <p:scale>
        <a:sx n="100" d="100"/>
        <a:sy n="100" d="100"/>
      </p:scale>
      <p:origin x="0" y="0"/>
    </p:cViewPr>
  </p:notesTextViewPr>
  <p:notesViewPr>
    <p:cSldViewPr snapToGrid="0">
      <p:cViewPr varScale="1">
        <p:scale>
          <a:sx n="53" d="100"/>
          <a:sy n="53" d="100"/>
        </p:scale>
        <p:origin x="-2586" y="-8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31.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5" Type="http://schemas.openxmlformats.org/officeDocument/2006/relationships/image" Target="../media/image66.wmf"/><Relationship Id="rId4" Type="http://schemas.openxmlformats.org/officeDocument/2006/relationships/image" Target="../media/image6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8.wmf"/><Relationship Id="rId1" Type="http://schemas.openxmlformats.org/officeDocument/2006/relationships/image" Target="../media/image6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atin typeface="Arial" charset="0"/>
                <a:cs typeface="Arial" charset="0"/>
              </a:defRPr>
            </a:lvl1pPr>
          </a:lstStyle>
          <a:p>
            <a:pPr>
              <a:defRPr/>
            </a:pPr>
            <a:r>
              <a:rPr lang="en-US"/>
              <a:t>Chapter 6</a:t>
            </a:r>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atin typeface="Arial" charset="0"/>
                <a:cs typeface="Arial" charset="0"/>
              </a:defRPr>
            </a:lvl1pPr>
          </a:lstStyle>
          <a:p>
            <a:pPr>
              <a:defRPr/>
            </a:pPr>
            <a:r>
              <a:rPr lang="en-US"/>
              <a:t>Larson/Farber 4</a:t>
            </a:r>
            <a:r>
              <a:rPr lang="en-US" baseline="30000"/>
              <a:t>th</a:t>
            </a:r>
            <a:r>
              <a:rPr lang="en-US"/>
              <a:t> </a:t>
            </a:r>
            <a:r>
              <a:rPr lang="en-US" err="1"/>
              <a:t>ed</a:t>
            </a:r>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6716D007-3DCF-4DDB-9A75-6C6D9EE338CF}" type="slidenum">
              <a:rPr lang="en-US"/>
              <a:pPr>
                <a:defRPr/>
              </a:pPr>
              <a:t>‹#›</a:t>
            </a:fld>
            <a:endParaRPr lang="en-US"/>
          </a:p>
        </p:txBody>
      </p:sp>
    </p:spTree>
    <p:extLst>
      <p:ext uri="{BB962C8B-B14F-4D97-AF65-F5344CB8AC3E}">
        <p14:creationId xmlns:p14="http://schemas.microsoft.com/office/powerpoint/2010/main" val="2467761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r>
              <a:rPr lang="en-US"/>
              <a:t>Chapter 6</a:t>
            </a:r>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658443"/>
            <a:ext cx="4029282" cy="35076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r>
              <a:rPr lang="en-US"/>
              <a:t>Larson/Faber 4</a:t>
            </a:r>
            <a:r>
              <a:rPr lang="en-US" baseline="30000"/>
              <a:t>th</a:t>
            </a:r>
            <a:r>
              <a:rPr lang="en-US"/>
              <a:t> </a:t>
            </a:r>
            <a:r>
              <a:rPr lang="en-US" err="1"/>
              <a:t>ed</a:t>
            </a:r>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D2609CD6-762C-4251-A110-052CCF541AC8}" type="slidenum">
              <a:rPr lang="en-US"/>
              <a:pPr>
                <a:defRPr/>
              </a:pPr>
              <a:t>‹#›</a:t>
            </a:fld>
            <a:endParaRPr lang="en-US"/>
          </a:p>
        </p:txBody>
      </p:sp>
    </p:spTree>
    <p:extLst>
      <p:ext uri="{BB962C8B-B14F-4D97-AF65-F5344CB8AC3E}">
        <p14:creationId xmlns:p14="http://schemas.microsoft.com/office/powerpoint/2010/main" val="1593923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A14E0C-2674-4C5B-B528-E54032A44642}" type="slidenum">
              <a:rPr lang="en-US" smtClean="0"/>
              <a:pPr fontAlgn="base">
                <a:spcBef>
                  <a:spcPct val="0"/>
                </a:spcBef>
                <a:spcAft>
                  <a:spcPct val="0"/>
                </a:spcAft>
                <a:defRPr/>
              </a:pPr>
              <a:t>5</a:t>
            </a:fld>
            <a:endParaRPr lang="en-US" dirty="0" smtClean="0"/>
          </a:p>
        </p:txBody>
      </p:sp>
      <p:sp>
        <p:nvSpPr>
          <p:cNvPr id="9523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C67048-ED6B-4A22-BE3E-16503890E61B}" type="slidenum">
              <a:rPr lang="en-US" smtClean="0"/>
              <a:pPr fontAlgn="base">
                <a:spcBef>
                  <a:spcPct val="0"/>
                </a:spcBef>
                <a:spcAft>
                  <a:spcPct val="0"/>
                </a:spcAft>
                <a:defRPr/>
              </a:pPr>
              <a:t>15</a:t>
            </a:fld>
            <a:endParaRPr lang="en-US" smtClean="0"/>
          </a:p>
        </p:txBody>
      </p:sp>
      <p:sp>
        <p:nvSpPr>
          <p:cNvPr id="1105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AA48A9-2098-4DB3-8F0F-1C4F850C0FCC}" type="slidenum">
              <a:rPr lang="en-US" smtClean="0"/>
              <a:pPr fontAlgn="base">
                <a:spcBef>
                  <a:spcPct val="0"/>
                </a:spcBef>
                <a:spcAft>
                  <a:spcPct val="0"/>
                </a:spcAft>
                <a:defRPr/>
              </a:pPr>
              <a:t>22</a:t>
            </a:fld>
            <a:endParaRPr lang="en-US" smtClean="0"/>
          </a:p>
        </p:txBody>
      </p:sp>
      <p:sp>
        <p:nvSpPr>
          <p:cNvPr id="11571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BC6722-897D-4BF7-9DD6-9AC779D7E9E0}" type="slidenum">
              <a:rPr lang="en-US" smtClean="0"/>
              <a:pPr fontAlgn="base">
                <a:spcBef>
                  <a:spcPct val="0"/>
                </a:spcBef>
                <a:spcAft>
                  <a:spcPct val="0"/>
                </a:spcAft>
                <a:defRPr/>
              </a:pPr>
              <a:t>23</a:t>
            </a:fld>
            <a:endParaRPr lang="en-US" smtClean="0"/>
          </a:p>
        </p:txBody>
      </p:sp>
      <p:sp>
        <p:nvSpPr>
          <p:cNvPr id="11673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0"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FA57FA-9D14-430D-8B82-F728A58BF330}" type="slidenum">
              <a:rPr lang="en-US" smtClean="0"/>
              <a:pPr fontAlgn="base">
                <a:spcBef>
                  <a:spcPct val="0"/>
                </a:spcBef>
                <a:spcAft>
                  <a:spcPct val="0"/>
                </a:spcAft>
                <a:defRPr/>
              </a:pPr>
              <a:t>24</a:t>
            </a:fld>
            <a:endParaRPr lang="en-US" smtClean="0"/>
          </a:p>
        </p:txBody>
      </p:sp>
      <p:sp>
        <p:nvSpPr>
          <p:cNvPr id="11878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6B958F-D411-4E05-9AFA-57AE9F9D8408}" type="slidenum">
              <a:rPr lang="en-US" smtClean="0"/>
              <a:pPr fontAlgn="base">
                <a:spcBef>
                  <a:spcPct val="0"/>
                </a:spcBef>
                <a:spcAft>
                  <a:spcPct val="0"/>
                </a:spcAft>
                <a:defRPr/>
              </a:pPr>
              <a:t>25</a:t>
            </a:fld>
            <a:endParaRPr lang="en-US" smtClean="0"/>
          </a:p>
        </p:txBody>
      </p:sp>
      <p:sp>
        <p:nvSpPr>
          <p:cNvPr id="11981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08BD8A-2589-400E-9D2D-17B467710CE6}" type="slidenum">
              <a:rPr lang="en-US" smtClean="0"/>
              <a:pPr fontAlgn="base">
                <a:spcBef>
                  <a:spcPct val="0"/>
                </a:spcBef>
                <a:spcAft>
                  <a:spcPct val="0"/>
                </a:spcAft>
                <a:defRPr/>
              </a:pPr>
              <a:t>26</a:t>
            </a:fld>
            <a:endParaRPr lang="en-US" smtClean="0"/>
          </a:p>
        </p:txBody>
      </p:sp>
      <p:sp>
        <p:nvSpPr>
          <p:cNvPr id="12083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560F8C-A0AC-4D68-B969-BBD03ACABC8F}" type="slidenum">
              <a:rPr lang="en-US" smtClean="0"/>
              <a:pPr fontAlgn="base">
                <a:spcBef>
                  <a:spcPct val="0"/>
                </a:spcBef>
                <a:spcAft>
                  <a:spcPct val="0"/>
                </a:spcAft>
                <a:defRPr/>
              </a:pPr>
              <a:t>27</a:t>
            </a:fld>
            <a:endParaRPr lang="en-US" smtClean="0"/>
          </a:p>
        </p:txBody>
      </p:sp>
      <p:sp>
        <p:nvSpPr>
          <p:cNvPr id="12185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0"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C29244-9589-4B39-80EC-A9E12DB5B8ED}" type="slidenum">
              <a:rPr lang="en-US" smtClean="0"/>
              <a:pPr fontAlgn="base">
                <a:spcBef>
                  <a:spcPct val="0"/>
                </a:spcBef>
                <a:spcAft>
                  <a:spcPct val="0"/>
                </a:spcAft>
                <a:defRPr/>
              </a:pPr>
              <a:t>28</a:t>
            </a:fld>
            <a:endParaRPr lang="en-US" smtClean="0"/>
          </a:p>
        </p:txBody>
      </p:sp>
      <p:sp>
        <p:nvSpPr>
          <p:cNvPr id="12288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4"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2FC2C3-1A5B-4120-8144-296164BE1763}" type="slidenum">
              <a:rPr lang="en-US" smtClean="0"/>
              <a:pPr fontAlgn="base">
                <a:spcBef>
                  <a:spcPct val="0"/>
                </a:spcBef>
                <a:spcAft>
                  <a:spcPct val="0"/>
                </a:spcAft>
                <a:defRPr/>
              </a:pPr>
              <a:t>33</a:t>
            </a:fld>
            <a:endParaRPr lang="en-US" smtClean="0"/>
          </a:p>
        </p:txBody>
      </p:sp>
      <p:sp>
        <p:nvSpPr>
          <p:cNvPr id="1239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8"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4EB06C-61B2-4DC3-AD2C-0D28EDC79A56}" type="slidenum">
              <a:rPr lang="en-US" smtClean="0"/>
              <a:pPr fontAlgn="base">
                <a:spcBef>
                  <a:spcPct val="0"/>
                </a:spcBef>
                <a:spcAft>
                  <a:spcPct val="0"/>
                </a:spcAft>
                <a:defRPr/>
              </a:pPr>
              <a:t>34</a:t>
            </a:fld>
            <a:endParaRPr lang="en-US" smtClean="0"/>
          </a:p>
        </p:txBody>
      </p:sp>
      <p:sp>
        <p:nvSpPr>
          <p:cNvPr id="12493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2"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E1D5DA-7863-4616-84D9-BC1C4DD37CA8}" type="slidenum">
              <a:rPr lang="en-US" smtClean="0"/>
              <a:pPr fontAlgn="base">
                <a:spcBef>
                  <a:spcPct val="0"/>
                </a:spcBef>
                <a:spcAft>
                  <a:spcPct val="0"/>
                </a:spcAft>
                <a:defRPr/>
              </a:pPr>
              <a:t>6</a:t>
            </a:fld>
            <a:endParaRPr lang="en-US" dirty="0" smtClean="0"/>
          </a:p>
        </p:txBody>
      </p:sp>
      <p:sp>
        <p:nvSpPr>
          <p:cNvPr id="983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4FE497-FA66-4A8B-814C-CAD70B3B7E37}" type="slidenum">
              <a:rPr lang="en-US" smtClean="0"/>
              <a:pPr fontAlgn="base">
                <a:spcBef>
                  <a:spcPct val="0"/>
                </a:spcBef>
                <a:spcAft>
                  <a:spcPct val="0"/>
                </a:spcAft>
                <a:defRPr/>
              </a:pPr>
              <a:t>38</a:t>
            </a:fld>
            <a:endParaRPr lang="en-US" smtClean="0"/>
          </a:p>
        </p:txBody>
      </p:sp>
      <p:sp>
        <p:nvSpPr>
          <p:cNvPr id="1259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361CBC-1292-4E8C-AFCA-EFDA941865E9}" type="slidenum">
              <a:rPr lang="en-US" smtClean="0"/>
              <a:pPr fontAlgn="base">
                <a:spcBef>
                  <a:spcPct val="0"/>
                </a:spcBef>
                <a:spcAft>
                  <a:spcPct val="0"/>
                </a:spcAft>
                <a:defRPr/>
              </a:pPr>
              <a:t>39</a:t>
            </a:fld>
            <a:endParaRPr lang="en-US" smtClean="0"/>
          </a:p>
        </p:txBody>
      </p:sp>
      <p:sp>
        <p:nvSpPr>
          <p:cNvPr id="12800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F398EE-1F49-4902-91A0-6607CD6CA861}" type="slidenum">
              <a:rPr lang="en-US" smtClean="0"/>
              <a:pPr fontAlgn="base">
                <a:spcBef>
                  <a:spcPct val="0"/>
                </a:spcBef>
                <a:spcAft>
                  <a:spcPct val="0"/>
                </a:spcAft>
                <a:defRPr/>
              </a:pPr>
              <a:t>40</a:t>
            </a:fld>
            <a:endParaRPr lang="en-US" smtClean="0"/>
          </a:p>
        </p:txBody>
      </p:sp>
      <p:sp>
        <p:nvSpPr>
          <p:cNvPr id="12902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8"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124E1E-30DC-4BC8-AE69-E8D1F5EC7D9C}" type="slidenum">
              <a:rPr lang="en-US" smtClean="0"/>
              <a:pPr fontAlgn="base">
                <a:spcBef>
                  <a:spcPct val="0"/>
                </a:spcBef>
                <a:spcAft>
                  <a:spcPct val="0"/>
                </a:spcAft>
                <a:defRPr/>
              </a:pPr>
              <a:t>41</a:t>
            </a:fld>
            <a:endParaRPr lang="en-US" smtClean="0"/>
          </a:p>
        </p:txBody>
      </p:sp>
      <p:sp>
        <p:nvSpPr>
          <p:cNvPr id="13005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2"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B4A698-9015-4555-9073-326F3C55B4FC}" type="slidenum">
              <a:rPr lang="en-US" smtClean="0"/>
              <a:pPr fontAlgn="base">
                <a:spcBef>
                  <a:spcPct val="0"/>
                </a:spcBef>
                <a:spcAft>
                  <a:spcPct val="0"/>
                </a:spcAft>
                <a:defRPr/>
              </a:pPr>
              <a:t>46</a:t>
            </a:fld>
            <a:endParaRPr lang="en-US" smtClean="0"/>
          </a:p>
        </p:txBody>
      </p:sp>
      <p:sp>
        <p:nvSpPr>
          <p:cNvPr id="13107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8006E4-3832-481D-B028-F71DD4E2A350}" type="slidenum">
              <a:rPr lang="en-US" smtClean="0"/>
              <a:pPr fontAlgn="base">
                <a:spcBef>
                  <a:spcPct val="0"/>
                </a:spcBef>
                <a:spcAft>
                  <a:spcPct val="0"/>
                </a:spcAft>
                <a:defRPr/>
              </a:pPr>
              <a:t>47</a:t>
            </a:fld>
            <a:endParaRPr lang="en-US" smtClean="0"/>
          </a:p>
        </p:txBody>
      </p:sp>
      <p:sp>
        <p:nvSpPr>
          <p:cNvPr id="13209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0"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712090-807B-4F46-B6E6-1065EBE3ECDE}" type="slidenum">
              <a:rPr lang="en-US" smtClean="0"/>
              <a:pPr fontAlgn="base">
                <a:spcBef>
                  <a:spcPct val="0"/>
                </a:spcBef>
                <a:spcAft>
                  <a:spcPct val="0"/>
                </a:spcAft>
                <a:defRPr/>
              </a:pPr>
              <a:t>48</a:t>
            </a:fld>
            <a:endParaRPr lang="en-US" smtClean="0"/>
          </a:p>
        </p:txBody>
      </p:sp>
      <p:sp>
        <p:nvSpPr>
          <p:cNvPr id="13312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4"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49EB70-4DD1-4107-80A5-D2138CF6DAFE}" type="slidenum">
              <a:rPr lang="en-US" smtClean="0"/>
              <a:pPr fontAlgn="base">
                <a:spcBef>
                  <a:spcPct val="0"/>
                </a:spcBef>
                <a:spcAft>
                  <a:spcPct val="0"/>
                </a:spcAft>
                <a:defRPr/>
              </a:pPr>
              <a:t>49</a:t>
            </a:fld>
            <a:endParaRPr lang="en-US" smtClean="0"/>
          </a:p>
        </p:txBody>
      </p:sp>
      <p:sp>
        <p:nvSpPr>
          <p:cNvPr id="13414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8"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877EE6-4BAD-4AA8-BF99-B7A98769FFCF}" type="slidenum">
              <a:rPr lang="en-US" smtClean="0"/>
              <a:pPr fontAlgn="base">
                <a:spcBef>
                  <a:spcPct val="0"/>
                </a:spcBef>
                <a:spcAft>
                  <a:spcPct val="0"/>
                </a:spcAft>
                <a:defRPr/>
              </a:pPr>
              <a:t>50</a:t>
            </a:fld>
            <a:endParaRPr lang="en-US" smtClean="0"/>
          </a:p>
        </p:txBody>
      </p:sp>
      <p:sp>
        <p:nvSpPr>
          <p:cNvPr id="13517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2"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8C6A27-D46F-437E-A22E-023091121917}" type="slidenum">
              <a:rPr lang="en-US" smtClean="0"/>
              <a:pPr fontAlgn="base">
                <a:spcBef>
                  <a:spcPct val="0"/>
                </a:spcBef>
                <a:spcAft>
                  <a:spcPct val="0"/>
                </a:spcAft>
                <a:defRPr/>
              </a:pPr>
              <a:t>7</a:t>
            </a:fld>
            <a:endParaRPr lang="en-US" smtClean="0"/>
          </a:p>
        </p:txBody>
      </p:sp>
      <p:sp>
        <p:nvSpPr>
          <p:cNvPr id="9933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D4189D-5DD1-4359-AFD5-CEE842D8CA62}" type="slidenum">
              <a:rPr lang="en-US" smtClean="0"/>
              <a:pPr fontAlgn="base">
                <a:spcBef>
                  <a:spcPct val="0"/>
                </a:spcBef>
                <a:spcAft>
                  <a:spcPct val="0"/>
                </a:spcAft>
                <a:defRPr/>
              </a:pPr>
              <a:t>8</a:t>
            </a:fld>
            <a:endParaRPr lang="en-US" smtClean="0"/>
          </a:p>
        </p:txBody>
      </p:sp>
      <p:sp>
        <p:nvSpPr>
          <p:cNvPr id="1003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D4F1F4-7A83-419E-91E8-433CB7FA0BF0}" type="slidenum">
              <a:rPr lang="en-US" smtClean="0"/>
              <a:pPr fontAlgn="base">
                <a:spcBef>
                  <a:spcPct val="0"/>
                </a:spcBef>
                <a:spcAft>
                  <a:spcPct val="0"/>
                </a:spcAft>
                <a:defRPr/>
              </a:pPr>
              <a:t>9</a:t>
            </a:fld>
            <a:endParaRPr lang="en-US" smtClean="0"/>
          </a:p>
        </p:txBody>
      </p:sp>
      <p:sp>
        <p:nvSpPr>
          <p:cNvPr id="10137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73E6DA-121A-48D7-81C1-105B25B6DE4A}" type="slidenum">
              <a:rPr lang="en-US" smtClean="0"/>
              <a:pPr fontAlgn="base">
                <a:spcBef>
                  <a:spcPct val="0"/>
                </a:spcBef>
                <a:spcAft>
                  <a:spcPct val="0"/>
                </a:spcAft>
                <a:defRPr/>
              </a:pPr>
              <a:t>10</a:t>
            </a:fld>
            <a:endParaRPr lang="en-US" smtClean="0"/>
          </a:p>
        </p:txBody>
      </p:sp>
      <p:sp>
        <p:nvSpPr>
          <p:cNvPr id="10240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C6E740-519D-4CBA-99A0-C61D133E988E}" type="slidenum">
              <a:rPr lang="en-US" smtClean="0"/>
              <a:pPr fontAlgn="base">
                <a:spcBef>
                  <a:spcPct val="0"/>
                </a:spcBef>
                <a:spcAft>
                  <a:spcPct val="0"/>
                </a:spcAft>
                <a:defRPr/>
              </a:pPr>
              <a:t>12</a:t>
            </a:fld>
            <a:endParaRPr lang="en-US" smtClean="0"/>
          </a:p>
        </p:txBody>
      </p:sp>
      <p:sp>
        <p:nvSpPr>
          <p:cNvPr id="10547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9CCED7-A874-4B5B-B71C-2DE88CEBA2F2}" type="slidenum">
              <a:rPr lang="en-US" smtClean="0"/>
              <a:pPr fontAlgn="base">
                <a:spcBef>
                  <a:spcPct val="0"/>
                </a:spcBef>
                <a:spcAft>
                  <a:spcPct val="0"/>
                </a:spcAft>
                <a:defRPr/>
              </a:pPr>
              <a:t>13</a:t>
            </a:fld>
            <a:endParaRPr lang="en-US" smtClean="0"/>
          </a:p>
        </p:txBody>
      </p:sp>
      <p:sp>
        <p:nvSpPr>
          <p:cNvPr id="10649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0"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C1E05F-1365-4F83-B4C6-5CA98DF2DB47}" type="slidenum">
              <a:rPr lang="en-US" smtClean="0"/>
              <a:pPr fontAlgn="base">
                <a:spcBef>
                  <a:spcPct val="0"/>
                </a:spcBef>
                <a:spcAft>
                  <a:spcPct val="0"/>
                </a:spcAft>
                <a:defRPr/>
              </a:pPr>
              <a:t>14</a:t>
            </a:fld>
            <a:endParaRPr lang="en-US" smtClean="0"/>
          </a:p>
        </p:txBody>
      </p:sp>
      <p:sp>
        <p:nvSpPr>
          <p:cNvPr id="10957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2" name="Rectangle 3"/>
          <p:cNvSpPr>
            <a:spLocks noGrp="1" noChangeArrowheads="1"/>
          </p:cNvSpPr>
          <p:nvPr>
            <p:ph type="body" idx="1"/>
          </p:nvPr>
        </p:nvSpPr>
        <p:spPr bwMode="auto">
          <a:xfrm>
            <a:off x="1136789" y="3272957"/>
            <a:ext cx="6816518" cy="31532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pPr>
              <a:defRPr/>
            </a:pPr>
            <a:fld id="{6BAEC4BE-0F52-4FB5-8429-647A30865FE8}" type="slidenum">
              <a:rPr lang="en-US"/>
              <a:pPr>
                <a:defRPr/>
              </a:pPr>
              <a:t>‹#›</a:t>
            </a:fld>
            <a:endParaRPr lang="en-US"/>
          </a:p>
        </p:txBody>
      </p:sp>
    </p:spTree>
    <p:extLst>
      <p:ext uri="{BB962C8B-B14F-4D97-AF65-F5344CB8AC3E}">
        <p14:creationId xmlns:p14="http://schemas.microsoft.com/office/powerpoint/2010/main" val="7426514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pPr>
              <a:defRPr/>
            </a:pPr>
            <a:fld id="{C2AAD98C-5CDA-4142-AFDA-E8E47DE5AD6D}" type="slidenum">
              <a:rPr lang="en-US"/>
              <a:pPr>
                <a:defRPr/>
              </a:pPr>
              <a:t>‹#›</a:t>
            </a:fld>
            <a:endParaRPr lang="en-US"/>
          </a:p>
        </p:txBody>
      </p:sp>
    </p:spTree>
    <p:extLst>
      <p:ext uri="{BB962C8B-B14F-4D97-AF65-F5344CB8AC3E}">
        <p14:creationId xmlns:p14="http://schemas.microsoft.com/office/powerpoint/2010/main" val="175992560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6" name="Slide Number Placeholder 5"/>
          <p:cNvSpPr>
            <a:spLocks noGrp="1"/>
          </p:cNvSpPr>
          <p:nvPr>
            <p:ph type="sldNum" sz="quarter" idx="11"/>
          </p:nvPr>
        </p:nvSpPr>
        <p:spPr/>
        <p:txBody>
          <a:bodyPr/>
          <a:lstStyle>
            <a:lvl1pPr>
              <a:defRPr>
                <a:solidFill>
                  <a:schemeClr val="tx2"/>
                </a:solidFill>
              </a:defRPr>
            </a:lvl1pPr>
          </a:lstStyle>
          <a:p>
            <a:pPr>
              <a:defRPr/>
            </a:pPr>
            <a:fld id="{361D44AF-48E5-4839-87C7-56E09BA2F7F5}" type="slidenum">
              <a:rPr lang="en-US"/>
              <a:pPr>
                <a:defRPr/>
              </a:pPr>
              <a:t>‹#›</a:t>
            </a:fld>
            <a:endParaRPr lang="en-US"/>
          </a:p>
        </p:txBody>
      </p:sp>
    </p:spTree>
    <p:extLst>
      <p:ext uri="{BB962C8B-B14F-4D97-AF65-F5344CB8AC3E}">
        <p14:creationId xmlns:p14="http://schemas.microsoft.com/office/powerpoint/2010/main" val="96795010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8" name="Slide Number Placeholder 5"/>
          <p:cNvSpPr>
            <a:spLocks noGrp="1"/>
          </p:cNvSpPr>
          <p:nvPr>
            <p:ph type="sldNum" sz="quarter" idx="11"/>
          </p:nvPr>
        </p:nvSpPr>
        <p:spPr/>
        <p:txBody>
          <a:bodyPr/>
          <a:lstStyle>
            <a:lvl1pPr>
              <a:defRPr>
                <a:solidFill>
                  <a:schemeClr val="tx2"/>
                </a:solidFill>
              </a:defRPr>
            </a:lvl1pPr>
          </a:lstStyle>
          <a:p>
            <a:pPr>
              <a:defRPr/>
            </a:pPr>
            <a:fld id="{9B7BECB6-B500-4AA6-82B6-C544BB498003}" type="slidenum">
              <a:rPr lang="en-US"/>
              <a:pPr>
                <a:defRPr/>
              </a:pPr>
              <a:t>‹#›</a:t>
            </a:fld>
            <a:endParaRPr lang="en-US"/>
          </a:p>
        </p:txBody>
      </p:sp>
    </p:spTree>
    <p:extLst>
      <p:ext uri="{BB962C8B-B14F-4D97-AF65-F5344CB8AC3E}">
        <p14:creationId xmlns:p14="http://schemas.microsoft.com/office/powerpoint/2010/main" val="36463484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4" name="Slide Number Placeholder 5"/>
          <p:cNvSpPr>
            <a:spLocks noGrp="1"/>
          </p:cNvSpPr>
          <p:nvPr>
            <p:ph type="sldNum" sz="quarter" idx="11"/>
          </p:nvPr>
        </p:nvSpPr>
        <p:spPr/>
        <p:txBody>
          <a:bodyPr/>
          <a:lstStyle>
            <a:lvl1pPr>
              <a:defRPr>
                <a:solidFill>
                  <a:schemeClr val="tx2"/>
                </a:solidFill>
              </a:defRPr>
            </a:lvl1pPr>
          </a:lstStyle>
          <a:p>
            <a:pPr>
              <a:defRPr/>
            </a:pPr>
            <a:fld id="{790AFFDB-1F23-41E7-876D-21A750C839F7}" type="slidenum">
              <a:rPr lang="en-US"/>
              <a:pPr>
                <a:defRPr/>
              </a:pPr>
              <a:t>‹#›</a:t>
            </a:fld>
            <a:endParaRPr lang="en-US"/>
          </a:p>
        </p:txBody>
      </p:sp>
    </p:spTree>
    <p:extLst>
      <p:ext uri="{BB962C8B-B14F-4D97-AF65-F5344CB8AC3E}">
        <p14:creationId xmlns:p14="http://schemas.microsoft.com/office/powerpoint/2010/main" val="3262160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t>Larson/Farber 4th ed</a:t>
            </a:r>
          </a:p>
        </p:txBody>
      </p:sp>
      <p:sp>
        <p:nvSpPr>
          <p:cNvPr id="4" name="Slide Number Placeholder 5"/>
          <p:cNvSpPr>
            <a:spLocks noGrp="1"/>
          </p:cNvSpPr>
          <p:nvPr>
            <p:ph type="sldNum" sz="quarter" idx="14"/>
          </p:nvPr>
        </p:nvSpPr>
        <p:spPr/>
        <p:txBody>
          <a:bodyPr/>
          <a:lstStyle>
            <a:lvl1pPr>
              <a:defRPr>
                <a:solidFill>
                  <a:schemeClr val="tx2"/>
                </a:solidFill>
              </a:defRPr>
            </a:lvl1pPr>
          </a:lstStyle>
          <a:p>
            <a:pPr>
              <a:defRPr/>
            </a:pPr>
            <a:fld id="{885C59D2-1C8E-4EB1-8843-C8D050704779}" type="slidenum">
              <a:rPr lang="en-US"/>
              <a:pPr>
                <a:defRPr/>
              </a:pPr>
              <a:t>‹#›</a:t>
            </a:fld>
            <a:endParaRPr lang="en-US"/>
          </a:p>
        </p:txBody>
      </p:sp>
    </p:spTree>
    <p:extLst>
      <p:ext uri="{BB962C8B-B14F-4D97-AF65-F5344CB8AC3E}">
        <p14:creationId xmlns:p14="http://schemas.microsoft.com/office/powerpoint/2010/main" val="346109713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371600"/>
            <a:ext cx="8686800" cy="457200"/>
          </a:xfrm>
        </p:spPr>
        <p:txBody>
          <a:bodyPr/>
          <a:lstStyle/>
          <a:p>
            <a:pPr lvl="0"/>
            <a:endParaRPr lang="en-US" noProof="0"/>
          </a:p>
        </p:txBody>
      </p:sp>
    </p:spTree>
    <p:extLst>
      <p:ext uri="{BB962C8B-B14F-4D97-AF65-F5344CB8AC3E}">
        <p14:creationId xmlns:p14="http://schemas.microsoft.com/office/powerpoint/2010/main" val="180123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13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13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anchor="ctr"/>
          <a:lstStyle>
            <a:lvl1pPr algn="l" fontAlgn="auto">
              <a:spcBef>
                <a:spcPts val="0"/>
              </a:spcBef>
              <a:spcAft>
                <a:spcPts val="0"/>
              </a:spcAft>
              <a:defRPr sz="1200" i="1">
                <a:latin typeface="+mn-lt"/>
                <a:cs typeface="+mn-cs"/>
              </a:defRPr>
            </a:lvl1pPr>
          </a:lstStyle>
          <a:p>
            <a:pPr>
              <a:defRPr/>
            </a:pPr>
            <a:r>
              <a:rPr lang="en-US"/>
              <a:t>Larson/Farber 4th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a:lstStyle>
            <a:lvl1pPr algn="r" fontAlgn="auto">
              <a:spcBef>
                <a:spcPts val="0"/>
              </a:spcBef>
              <a:spcAft>
                <a:spcPts val="0"/>
              </a:spcAft>
              <a:defRPr>
                <a:latin typeface="+mn-lt"/>
                <a:cs typeface="+mn-cs"/>
              </a:defRPr>
            </a:lvl1pPr>
          </a:lstStyle>
          <a:p>
            <a:pPr>
              <a:defRPr/>
            </a:pPr>
            <a:fld id="{C6896C71-D9D5-4759-BDFC-F6DFE27A0B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Font typeface="Wingdings" pitchFamily="2" charset="2"/>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1.bin"/><Relationship Id="rId4" Type="http://schemas.openxmlformats.org/officeDocument/2006/relationships/image" Target="../media/image1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2.wmf"/><Relationship Id="rId4"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6.wmf"/><Relationship Id="rId4" Type="http://schemas.openxmlformats.org/officeDocument/2006/relationships/oleObject" Target="../embeddings/oleObject14.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6.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27.wmf"/><Relationship Id="rId4" Type="http://schemas.openxmlformats.org/officeDocument/2006/relationships/oleObject" Target="../embeddings/oleObject15.bin"/><Relationship Id="rId9" Type="http://schemas.openxmlformats.org/officeDocument/2006/relationships/image" Target="../media/image29.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7.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image" Target="../media/image30.wmf"/><Relationship Id="rId4" Type="http://schemas.openxmlformats.org/officeDocument/2006/relationships/oleObject" Target="../embeddings/oleObject18.bin"/><Relationship Id="rId9" Type="http://schemas.openxmlformats.org/officeDocument/2006/relationships/image" Target="../media/image13.wmf"/></Relationships>
</file>

<file path=ppt/slides/_rels/slide29.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4.wmf"/><Relationship Id="rId5" Type="http://schemas.openxmlformats.org/officeDocument/2006/relationships/oleObject" Target="../embeddings/oleObject22.bin"/><Relationship Id="rId4" Type="http://schemas.openxmlformats.org/officeDocument/2006/relationships/image" Target="../media/image33.wmf"/></Relationships>
</file>

<file path=ppt/slides/_rels/slide32.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9.wmf"/><Relationship Id="rId5" Type="http://schemas.openxmlformats.org/officeDocument/2006/relationships/oleObject" Target="../embeddings/oleObject25.bin"/><Relationship Id="rId4" Type="http://schemas.openxmlformats.org/officeDocument/2006/relationships/image" Target="../media/image18.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8.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8.bin"/><Relationship Id="rId5" Type="http://schemas.openxmlformats.org/officeDocument/2006/relationships/image" Target="../media/image36.wmf"/><Relationship Id="rId4" Type="http://schemas.openxmlformats.org/officeDocument/2006/relationships/oleObject" Target="../embeddings/oleObject27.bin"/><Relationship Id="rId9" Type="http://schemas.openxmlformats.org/officeDocument/2006/relationships/image" Target="../media/image38.wmf"/></Relationships>
</file>

<file path=ppt/slides/_rels/slide3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40.wmf"/><Relationship Id="rId4" Type="http://schemas.openxmlformats.org/officeDocument/2006/relationships/oleObject" Target="../embeddings/oleObject30.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1.wmf"/><Relationship Id="rId4" Type="http://schemas.openxmlformats.org/officeDocument/2006/relationships/oleObject" Target="../embeddings/oleObject3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2.xml"/><Relationship Id="rId7"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3.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44.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3.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37.bin"/><Relationship Id="rId11" Type="http://schemas.openxmlformats.org/officeDocument/2006/relationships/image" Target="../media/image49.wmf"/><Relationship Id="rId5" Type="http://schemas.openxmlformats.org/officeDocument/2006/relationships/image" Target="../media/image46.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48.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1.wmf"/><Relationship Id="rId5" Type="http://schemas.openxmlformats.org/officeDocument/2006/relationships/oleObject" Target="../embeddings/oleObject41.bin"/><Relationship Id="rId4" Type="http://schemas.openxmlformats.org/officeDocument/2006/relationships/image" Target="../media/image50.wmf"/></Relationships>
</file>

<file path=ppt/slides/_rels/slide43.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3.wmf"/><Relationship Id="rId5" Type="http://schemas.openxmlformats.org/officeDocument/2006/relationships/oleObject" Target="../embeddings/oleObject43.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45.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7.wmf"/><Relationship Id="rId5" Type="http://schemas.openxmlformats.org/officeDocument/2006/relationships/oleObject" Target="../embeddings/oleObject47.bin"/><Relationship Id="rId4" Type="http://schemas.openxmlformats.org/officeDocument/2006/relationships/image" Target="../media/image56.wmf"/></Relationships>
</file>

<file path=ppt/slides/_rels/slide45.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9.wmf"/><Relationship Id="rId5" Type="http://schemas.openxmlformats.org/officeDocument/2006/relationships/oleObject" Target="../embeddings/oleObject49.bin"/><Relationship Id="rId4" Type="http://schemas.openxmlformats.org/officeDocument/2006/relationships/image" Target="../media/image58.wmf"/><Relationship Id="rId9" Type="http://schemas.openxmlformats.org/officeDocument/2006/relationships/image" Target="../media/image61.png"/></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image" Target="../media/image66.wmf"/><Relationship Id="rId3" Type="http://schemas.openxmlformats.org/officeDocument/2006/relationships/notesSlide" Target="../notesSlides/notesSlide24.xml"/><Relationship Id="rId7" Type="http://schemas.openxmlformats.org/officeDocument/2006/relationships/image" Target="../media/image63.wmf"/><Relationship Id="rId12"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52.bin"/><Relationship Id="rId11" Type="http://schemas.openxmlformats.org/officeDocument/2006/relationships/image" Target="../media/image65.wmf"/><Relationship Id="rId5" Type="http://schemas.openxmlformats.org/officeDocument/2006/relationships/image" Target="../media/image62.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64.wmf"/></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notesSlide" Target="../notesSlides/notesSlide25.xml"/><Relationship Id="rId7" Type="http://schemas.openxmlformats.org/officeDocument/2006/relationships/image" Target="../media/image68.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57.bin"/><Relationship Id="rId5" Type="http://schemas.openxmlformats.org/officeDocument/2006/relationships/image" Target="../media/image67.wmf"/><Relationship Id="rId10" Type="http://schemas.openxmlformats.org/officeDocument/2006/relationships/image" Target="../media/image69.wmf"/><Relationship Id="rId4" Type="http://schemas.openxmlformats.org/officeDocument/2006/relationships/oleObject" Target="../embeddings/oleObject56.bin"/><Relationship Id="rId9" Type="http://schemas.openxmlformats.org/officeDocument/2006/relationships/image" Target="../media/image65.wmf"/></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70.wmf"/><Relationship Id="rId4" Type="http://schemas.openxmlformats.org/officeDocument/2006/relationships/oleObject" Target="../embeddings/oleObject59.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notesSlide" Target="../notesSlides/notesSlide27.xml"/><Relationship Id="rId7" Type="http://schemas.openxmlformats.org/officeDocument/2006/relationships/image" Target="../media/image72.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1.bin"/><Relationship Id="rId5" Type="http://schemas.openxmlformats.org/officeDocument/2006/relationships/image" Target="../media/image71.wmf"/><Relationship Id="rId10" Type="http://schemas.openxmlformats.org/officeDocument/2006/relationships/image" Target="../media/image69.wmf"/><Relationship Id="rId4" Type="http://schemas.openxmlformats.org/officeDocument/2006/relationships/oleObject" Target="../embeddings/oleObject60.bin"/><Relationship Id="rId9" Type="http://schemas.openxmlformats.org/officeDocument/2006/relationships/image" Target="../media/image73.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71.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64.bin"/><Relationship Id="rId5" Type="http://schemas.openxmlformats.org/officeDocument/2006/relationships/image" Target="../media/image74.wmf"/><Relationship Id="rId4" Type="http://schemas.openxmlformats.org/officeDocument/2006/relationships/oleObject" Target="../embeddings/oleObject63.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7" name="Picture 7" descr="Larson_0321693620_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700088"/>
            <a:ext cx="4176713" cy="5343525"/>
          </a:xfrm>
          <a:prstGeom prst="rect">
            <a:avLst/>
          </a:prstGeom>
          <a:noFill/>
          <a:extLst>
            <a:ext uri="{909E8E84-426E-40DD-AFC4-6F175D3DCCD1}">
              <a14:hiddenFill xmlns:a14="http://schemas.microsoft.com/office/drawing/2010/main">
                <a:solidFill>
                  <a:srgbClr val="FFFFFF"/>
                </a:solidFill>
              </a14:hiddenFill>
            </a:ext>
          </a:extLst>
        </p:spPr>
      </p:pic>
      <p:sp>
        <p:nvSpPr>
          <p:cNvPr id="56328" name="Rectangle 2"/>
          <p:cNvSpPr>
            <a:spLocks noChangeArrowheads="1"/>
          </p:cNvSpPr>
          <p:nvPr/>
        </p:nvSpPr>
        <p:spPr bwMode="auto">
          <a:xfrm>
            <a:off x="228600" y="533400"/>
            <a:ext cx="419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800"/>
              <a:t>Chapter</a:t>
            </a:r>
          </a:p>
        </p:txBody>
      </p:sp>
      <p:sp>
        <p:nvSpPr>
          <p:cNvPr id="56329" name="Rectangle 3"/>
          <p:cNvSpPr>
            <a:spLocks noChangeArrowheads="1"/>
          </p:cNvSpPr>
          <p:nvPr/>
        </p:nvSpPr>
        <p:spPr bwMode="auto">
          <a:xfrm>
            <a:off x="228600" y="19050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accent1"/>
              </a:buClr>
              <a:buFont typeface="Arial" charset="0"/>
              <a:buNone/>
            </a:pPr>
            <a:r>
              <a:rPr lang="en-US" sz="3200">
                <a:cs typeface="Times New Roman" pitchFamily="18" charset="0"/>
              </a:rPr>
              <a:t>Confidence Intervals</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1506144-6AD3-468A-BF07-866478F8D927}" type="slidenum">
              <a:rPr lang="en-US" sz="1200"/>
              <a:pPr algn="r" eaLnBrk="1" hangingPunct="1"/>
              <a:t>1</a:t>
            </a:fld>
            <a:r>
              <a:rPr lang="en-US" sz="1200"/>
              <a:t> of 83</a:t>
            </a:r>
          </a:p>
        </p:txBody>
      </p:sp>
      <p:pic>
        <p:nvPicPr>
          <p:cNvPr id="56331" name="Picture 11" descr="pearson_ppt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92850"/>
            <a:ext cx="1295400" cy="488950"/>
          </a:xfrm>
          <a:prstGeom prst="rect">
            <a:avLst/>
          </a:prstGeom>
          <a:noFill/>
          <a:extLst>
            <a:ext uri="{909E8E84-426E-40DD-AFC4-6F175D3DCCD1}">
              <a14:hiddenFill xmlns:a14="http://schemas.microsoft.com/office/drawing/2010/main">
                <a:solidFill>
                  <a:srgbClr val="FFFFFF"/>
                </a:solidFill>
              </a14:hiddenFill>
            </a:ext>
          </a:extLst>
        </p:spPr>
      </p:pic>
      <p:pic>
        <p:nvPicPr>
          <p:cNvPr id="56332" name="Picture 4" descr="chapter_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685800"/>
            <a:ext cx="10207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3" name="Text Box 5"/>
          <p:cNvSpPr txBox="1">
            <a:spLocks noChangeArrowheads="1"/>
          </p:cNvSpPr>
          <p:nvPr/>
        </p:nvSpPr>
        <p:spPr bwMode="auto">
          <a:xfrm>
            <a:off x="2865438" y="685800"/>
            <a:ext cx="68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600">
                <a:solidFill>
                  <a:schemeClr val="bg1"/>
                </a:solidFill>
              </a:rPr>
              <a:t>6</a:t>
            </a:r>
          </a:p>
        </p:txBody>
      </p:sp>
      <p:sp>
        <p:nvSpPr>
          <p:cNvPr id="10" name="Footer Placeholder 9"/>
          <p:cNvSpPr>
            <a:spLocks/>
          </p:cNvSpPr>
          <p:nvPr/>
        </p:nvSpPr>
        <p:spPr bwMode="auto">
          <a:xfrm>
            <a:off x="1525588" y="6307138"/>
            <a:ext cx="24717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Font typeface="Symbol" pitchFamily="18" charset="2"/>
              <a:buChar char="ã"/>
            </a:pPr>
            <a:r>
              <a:rPr lang="en-US" sz="1200">
                <a:sym typeface="Symbol" pitchFamily="18" charset="2"/>
              </a:rPr>
              <a:t> 2012 Pearson Education, Inc.</a:t>
            </a:r>
          </a:p>
          <a:p>
            <a:pPr>
              <a:buFont typeface="Symbol" pitchFamily="18" charset="2"/>
              <a:buNone/>
            </a:pPr>
            <a:r>
              <a:rPr lang="en-US" sz="1200">
                <a:sym typeface="Symbol" pitchFamily="18" charset="2"/>
              </a:rPr>
              <a:t>All rights reserved.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smtClean="0"/>
              <a:t>Margin of Error</a:t>
            </a:r>
          </a:p>
        </p:txBody>
      </p:sp>
      <p:sp>
        <p:nvSpPr>
          <p:cNvPr id="4100" name="Content Placeholder 9"/>
          <p:cNvSpPr>
            <a:spLocks noGrp="1"/>
          </p:cNvSpPr>
          <p:nvPr>
            <p:ph idx="1"/>
          </p:nvPr>
        </p:nvSpPr>
        <p:spPr>
          <a:xfrm>
            <a:off x="457200" y="1439863"/>
            <a:ext cx="8229600" cy="4525962"/>
          </a:xfrm>
        </p:spPr>
        <p:txBody>
          <a:bodyPr/>
          <a:lstStyle/>
          <a:p>
            <a:pPr eaLnBrk="1" hangingPunct="1">
              <a:buFont typeface="Arial" charset="0"/>
              <a:buNone/>
            </a:pPr>
            <a:r>
              <a:rPr lang="en-US" altLang="en-US" b="1" smtClean="0">
                <a:solidFill>
                  <a:schemeClr val="accent2"/>
                </a:solidFill>
              </a:rPr>
              <a:t>Margin of error </a:t>
            </a:r>
          </a:p>
          <a:p>
            <a:pPr eaLnBrk="1" hangingPunct="1"/>
            <a:r>
              <a:rPr lang="en-US" altLang="en-US" smtClean="0"/>
              <a:t>The greatest possible distance between the point estimate and the value of the parameter it is estimating for a given level of confidence, </a:t>
            </a:r>
            <a:r>
              <a:rPr lang="en-US" altLang="en-US" i="1" smtClean="0"/>
              <a:t>c</a:t>
            </a:r>
            <a:r>
              <a:rPr lang="en-US" altLang="en-US" smtClean="0"/>
              <a:t>.</a:t>
            </a:r>
          </a:p>
          <a:p>
            <a:pPr eaLnBrk="1" hangingPunct="1"/>
            <a:r>
              <a:rPr lang="en-US" altLang="en-US" smtClean="0"/>
              <a:t>Denoted by </a:t>
            </a:r>
            <a:r>
              <a:rPr lang="en-US" altLang="en-US" i="1" smtClean="0"/>
              <a:t>E.</a:t>
            </a:r>
          </a:p>
          <a:p>
            <a:pPr eaLnBrk="1" hangingPunct="1"/>
            <a:endParaRPr lang="en-US" altLang="en-US" smtClean="0"/>
          </a:p>
          <a:p>
            <a:pPr eaLnBrk="1" hangingPunct="1"/>
            <a:endParaRPr lang="en-US" altLang="en-US" smtClean="0"/>
          </a:p>
          <a:p>
            <a:pPr eaLnBrk="1" hangingPunct="1"/>
            <a:endParaRPr lang="en-US" altLang="en-US" smtClean="0"/>
          </a:p>
          <a:p>
            <a:pPr eaLnBrk="1" hangingPunct="1"/>
            <a:r>
              <a:rPr lang="en-US" altLang="en-US" smtClean="0"/>
              <a:t>Sometimes called the maximum error of estimate or error tolerance.</a:t>
            </a:r>
          </a:p>
          <a:p>
            <a:pPr eaLnBrk="1" hangingPunct="1"/>
            <a:endParaRPr lang="en-US" smtClean="0"/>
          </a:p>
        </p:txBody>
      </p:sp>
      <p:graphicFrame>
        <p:nvGraphicFramePr>
          <p:cNvPr id="1108002" name="Object 34"/>
          <p:cNvGraphicFramePr>
            <a:graphicFrameLocks noChangeAspect="1"/>
          </p:cNvGraphicFramePr>
          <p:nvPr/>
        </p:nvGraphicFramePr>
        <p:xfrm>
          <a:off x="1973263" y="3995738"/>
          <a:ext cx="2541587" cy="874712"/>
        </p:xfrm>
        <a:graphic>
          <a:graphicData uri="http://schemas.openxmlformats.org/presentationml/2006/ole">
            <mc:AlternateContent xmlns:mc="http://schemas.openxmlformats.org/markup-compatibility/2006">
              <mc:Choice xmlns:v="urn:schemas-microsoft-com:vml" Requires="v">
                <p:oleObj spid="_x0000_s4111" name="Equation" r:id="rId4" imgW="2070000" imgH="711000" progId="Equation.DSMT4">
                  <p:embed/>
                </p:oleObj>
              </mc:Choice>
              <mc:Fallback>
                <p:oleObj name="Equation" r:id="rId4" imgW="2070000" imgH="711000" progId="Equation.DSMT4">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3263" y="3995738"/>
                        <a:ext cx="2541587" cy="874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9"/>
          <p:cNvGrpSpPr>
            <a:grpSpLocks/>
          </p:cNvGrpSpPr>
          <p:nvPr/>
        </p:nvGrpSpPr>
        <p:grpSpPr bwMode="auto">
          <a:xfrm>
            <a:off x="4500563" y="4006850"/>
            <a:ext cx="3976687" cy="1200150"/>
            <a:chOff x="4499883" y="4007077"/>
            <a:chExt cx="3976688" cy="1200150"/>
          </a:xfrm>
        </p:grpSpPr>
        <p:sp>
          <p:nvSpPr>
            <p:cNvPr id="4104" name="Rectangle 35"/>
            <p:cNvSpPr>
              <a:spLocks noChangeArrowheads="1"/>
            </p:cNvSpPr>
            <p:nvPr/>
          </p:nvSpPr>
          <p:spPr bwMode="auto">
            <a:xfrm>
              <a:off x="4993596" y="4007077"/>
              <a:ext cx="3482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eaLnBrk="0" hangingPunct="0"/>
              <a:r>
                <a:rPr lang="en-US" altLang="en-US" sz="2400">
                  <a:solidFill>
                    <a:schemeClr val="tx2"/>
                  </a:solidFill>
                  <a:latin typeface="Times New Roman" pitchFamily="18" charset="0"/>
                </a:rPr>
                <a:t>When </a:t>
              </a:r>
              <a:r>
                <a:rPr lang="en-US" altLang="en-US" sz="2400" i="1">
                  <a:solidFill>
                    <a:schemeClr val="tx2"/>
                  </a:solidFill>
                  <a:latin typeface="Times New Roman" pitchFamily="18" charset="0"/>
                </a:rPr>
                <a:t>n</a:t>
              </a:r>
              <a:r>
                <a:rPr lang="en-US" altLang="en-US" sz="2400">
                  <a:solidFill>
                    <a:schemeClr val="tx2"/>
                  </a:solidFill>
                  <a:latin typeface="Times New Roman" pitchFamily="18" charset="0"/>
                </a:rPr>
                <a:t> </a:t>
              </a:r>
              <a:r>
                <a:rPr lang="en-US" altLang="en-US" sz="2400">
                  <a:solidFill>
                    <a:schemeClr val="tx2"/>
                  </a:solidFill>
                  <a:latin typeface="Times New Roman" pitchFamily="18" charset="0"/>
                  <a:sym typeface="Symbol" pitchFamily="18" charset="2"/>
                </a:rPr>
                <a:t> 30, the sample standard deviation, </a:t>
              </a:r>
              <a:r>
                <a:rPr lang="en-US" altLang="en-US" sz="2400" i="1">
                  <a:solidFill>
                    <a:schemeClr val="tx2"/>
                  </a:solidFill>
                  <a:latin typeface="Times New Roman" pitchFamily="18" charset="0"/>
                  <a:sym typeface="Symbol" pitchFamily="18" charset="2"/>
                </a:rPr>
                <a:t>s</a:t>
              </a:r>
              <a:r>
                <a:rPr lang="en-US" altLang="en-US" sz="2400">
                  <a:solidFill>
                    <a:schemeClr val="tx2"/>
                  </a:solidFill>
                  <a:latin typeface="Times New Roman" pitchFamily="18" charset="0"/>
                  <a:sym typeface="Symbol" pitchFamily="18" charset="2"/>
                </a:rPr>
                <a:t>, can be used for </a:t>
              </a:r>
              <a:r>
                <a:rPr lang="en-US" altLang="en-US" sz="2400" i="1">
                  <a:solidFill>
                    <a:schemeClr val="tx2"/>
                  </a:solidFill>
                  <a:latin typeface="Times New Roman" pitchFamily="18" charset="0"/>
                  <a:sym typeface="Symbol" pitchFamily="18" charset="2"/>
                </a:rPr>
                <a:t></a:t>
              </a:r>
              <a:r>
                <a:rPr lang="en-US" altLang="en-US" sz="2400">
                  <a:solidFill>
                    <a:schemeClr val="tx2"/>
                  </a:solidFill>
                  <a:latin typeface="Times New Roman" pitchFamily="18" charset="0"/>
                  <a:sym typeface="Symbol" pitchFamily="18" charset="2"/>
                </a:rPr>
                <a:t>.</a:t>
              </a:r>
            </a:p>
          </p:txBody>
        </p:sp>
        <p:cxnSp>
          <p:nvCxnSpPr>
            <p:cNvPr id="9" name="Straight Arrow Connector 8"/>
            <p:cNvCxnSpPr/>
            <p:nvPr/>
          </p:nvCxnSpPr>
          <p:spPr>
            <a:xfrm>
              <a:off x="4499883" y="4222977"/>
              <a:ext cx="55086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047C05A-0304-40C5-B002-E3E137D55D2B}" type="slidenum">
              <a:rPr lang="en-US" sz="1200"/>
              <a:pPr algn="r" eaLnBrk="1" hangingPunct="1"/>
              <a:t>10</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108002"/>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10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Calculate a Confidence Interval</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Confidence interval = </a:t>
                </a:r>
                <a:br>
                  <a:rPr lang="en-US" dirty="0" smtClean="0"/>
                </a:br>
                <a:r>
                  <a:rPr lang="en-US" dirty="0" smtClean="0"/>
                  <a:t>[point estimate (mean)] </a:t>
                </a:r>
                <a14:m>
                  <m:oMath xmlns:m="http://schemas.openxmlformats.org/officeDocument/2006/math">
                    <m:r>
                      <a:rPr lang="en-US" i="1" smtClean="0">
                        <a:latin typeface="Cambria Math"/>
                        <a:ea typeface="Cambria Math"/>
                      </a:rPr>
                      <m:t>±</m:t>
                    </m:r>
                  </m:oMath>
                </a14:m>
                <a:r>
                  <a:rPr lang="en-US" dirty="0" smtClean="0"/>
                  <a:t> [margin of error]</a:t>
                </a:r>
                <a:br>
                  <a:rPr lang="en-US" dirty="0" smtClean="0"/>
                </a:br>
                <a:endParaRPr lang="en-US" dirty="0" smtClean="0"/>
              </a:p>
              <a:p>
                <a14:m>
                  <m:oMath xmlns:m="http://schemas.openxmlformats.org/officeDocument/2006/math">
                    <m:r>
                      <a:rPr lang="en-US" b="0" i="1" smtClean="0">
                        <a:latin typeface="Cambria Math"/>
                      </a:rPr>
                      <m:t>𝐶𝑜𝑛𝑓𝑖𝑑𝑒𝑛𝑐𝑒</m:t>
                    </m:r>
                    <m:r>
                      <a:rPr lang="en-US" b="0" i="1" smtClean="0">
                        <a:latin typeface="Cambria Math"/>
                      </a:rPr>
                      <m:t> </m:t>
                    </m:r>
                    <m:r>
                      <a:rPr lang="en-US" b="0" i="1" smtClean="0">
                        <a:latin typeface="Cambria Math"/>
                      </a:rPr>
                      <m:t>𝐼𝑛𝑡𝑒𝑟𝑣𝑎𝑙</m:t>
                    </m:r>
                    <m:r>
                      <a:rPr lang="en-US" b="0" i="1" smtClean="0">
                        <a:latin typeface="Cambria Math"/>
                      </a:rPr>
                      <m:t>=</m:t>
                    </m:r>
                    <m:f>
                      <m:fPr>
                        <m:ctrlPr>
                          <a:rPr lang="en-US" b="0" i="1" smtClean="0">
                            <a:latin typeface="Cambria Math"/>
                          </a:rPr>
                        </m:ctrlPr>
                      </m:fPr>
                      <m:num>
                        <m:nary>
                          <m:naryPr>
                            <m:chr m:val="∑"/>
                            <m:subHide m:val="on"/>
                            <m:supHide m:val="on"/>
                            <m:ctrlPr>
                              <a:rPr lang="en-US" b="0" i="1" smtClean="0">
                                <a:latin typeface="Cambria Math"/>
                              </a:rPr>
                            </m:ctrlPr>
                          </m:naryPr>
                          <m:sub/>
                          <m:sup/>
                          <m:e>
                            <m:r>
                              <a:rPr lang="en-US" b="0" i="1" smtClean="0">
                                <a:latin typeface="Cambria Math"/>
                              </a:rPr>
                              <m:t>𝑥</m:t>
                            </m:r>
                          </m:e>
                        </m:nary>
                      </m:num>
                      <m:den>
                        <m:r>
                          <a:rPr lang="en-US" b="0" i="1" smtClean="0">
                            <a:latin typeface="Cambria Math"/>
                          </a:rPr>
                          <m:t>𝑛</m:t>
                        </m:r>
                      </m:den>
                    </m:f>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𝑧</m:t>
                        </m:r>
                      </m:e>
                      <m:sub>
                        <m:r>
                          <a:rPr lang="en-US" b="0" i="1" smtClean="0">
                            <a:latin typeface="Cambria Math"/>
                            <a:ea typeface="Cambria Math"/>
                          </a:rPr>
                          <m:t>𝑐</m:t>
                        </m:r>
                      </m:sub>
                    </m:sSub>
                    <m:f>
                      <m:fPr>
                        <m:ctrlPr>
                          <a:rPr lang="en-US" b="0" i="1" smtClean="0">
                            <a:latin typeface="Cambria Math"/>
                            <a:ea typeface="Cambria Math"/>
                          </a:rPr>
                        </m:ctrlPr>
                      </m:fPr>
                      <m:num>
                        <m:r>
                          <a:rPr lang="en-US" b="0" i="1" smtClean="0">
                            <a:latin typeface="Cambria Math"/>
                            <a:ea typeface="Cambria Math"/>
                          </a:rPr>
                          <m:t>𝜎</m:t>
                        </m:r>
                      </m:num>
                      <m:den>
                        <m:rad>
                          <m:radPr>
                            <m:degHide m:val="on"/>
                            <m:ctrlPr>
                              <a:rPr lang="en-US" b="0" i="1" smtClean="0">
                                <a:latin typeface="Cambria Math"/>
                                <a:ea typeface="Cambria Math"/>
                              </a:rPr>
                            </m:ctrlPr>
                          </m:radPr>
                          <m:deg/>
                          <m:e>
                            <m:r>
                              <a:rPr lang="en-US" b="0" i="1" smtClean="0">
                                <a:latin typeface="Cambria Math"/>
                                <a:ea typeface="Cambria Math"/>
                              </a:rPr>
                              <m:t>𝑛</m:t>
                            </m:r>
                          </m:e>
                        </m:rad>
                      </m:den>
                    </m:f>
                  </m:oMath>
                </a14:m>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348"/>
                </a:stretch>
              </a:blipFill>
            </p:spPr>
            <p:txBody>
              <a:bodyPr/>
              <a:lstStyle/>
              <a:p>
                <a:r>
                  <a:rPr lang="en-US">
                    <a:noFill/>
                  </a:rPr>
                  <a:t> </a:t>
                </a:r>
              </a:p>
            </p:txBody>
          </p:sp>
        </mc:Fallback>
      </mc:AlternateContent>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C2AAD98C-5CDA-4142-AFDA-E8E47DE5AD6D}" type="slidenum">
              <a:rPr lang="en-US" smtClean="0"/>
              <a:pPr>
                <a:defRPr/>
              </a:pPr>
              <a:t>11</a:t>
            </a:fld>
            <a:endParaRPr lang="en-US"/>
          </a:p>
        </p:txBody>
      </p:sp>
    </p:spTree>
    <p:extLst>
      <p:ext uri="{BB962C8B-B14F-4D97-AF65-F5344CB8AC3E}">
        <p14:creationId xmlns:p14="http://schemas.microsoft.com/office/powerpoint/2010/main" val="10047978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altLang="en-US" smtClean="0"/>
              <a:t>Constructing Confidence Intervals for </a:t>
            </a:r>
            <a:r>
              <a:rPr lang="el-GR" altLang="en-US" smtClean="0"/>
              <a:t>μ</a:t>
            </a:r>
          </a:p>
        </p:txBody>
      </p:sp>
      <p:sp>
        <p:nvSpPr>
          <p:cNvPr id="7174" name="Text Box 25"/>
          <p:cNvSpPr txBox="1">
            <a:spLocks noChangeArrowheads="1"/>
          </p:cNvSpPr>
          <p:nvPr/>
        </p:nvSpPr>
        <p:spPr bwMode="auto">
          <a:xfrm>
            <a:off x="182563" y="1393825"/>
            <a:ext cx="8778875"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Finding a Confidence Interval for a Population Mean  </a:t>
            </a:r>
            <a:br>
              <a:rPr lang="en-US" sz="2800">
                <a:latin typeface="Times New Roman" pitchFamily="18" charset="0"/>
              </a:rPr>
            </a:br>
            <a:r>
              <a:rPr lang="en-US" sz="2800">
                <a:latin typeface="Times New Roman" pitchFamily="18" charset="0"/>
              </a:rPr>
              <a:t>(</a:t>
            </a:r>
            <a:r>
              <a:rPr lang="en-US" sz="2800" i="1">
                <a:latin typeface="Times New Roman" pitchFamily="18" charset="0"/>
              </a:rPr>
              <a:t>n</a:t>
            </a:r>
            <a:r>
              <a:rPr lang="en-US" sz="2800">
                <a:latin typeface="Times New Roman" pitchFamily="18" charset="0"/>
              </a:rPr>
              <a:t> </a:t>
            </a:r>
            <a:r>
              <a:rPr lang="en-US" sz="2800">
                <a:latin typeface="Times New Roman" pitchFamily="18" charset="0"/>
                <a:sym typeface="Symbol" pitchFamily="18" charset="2"/>
              </a:rPr>
              <a:t> 30 or </a:t>
            </a:r>
            <a:r>
              <a:rPr lang="el-GR" sz="2800" i="1">
                <a:latin typeface="Times New Roman" pitchFamily="18" charset="0"/>
                <a:sym typeface="Symbol" pitchFamily="18" charset="2"/>
              </a:rPr>
              <a:t>σ</a:t>
            </a:r>
            <a:r>
              <a:rPr lang="en-US" sz="2800" i="1">
                <a:latin typeface="Times New Roman" pitchFamily="18" charset="0"/>
                <a:sym typeface="Symbol" pitchFamily="18" charset="2"/>
              </a:rPr>
              <a:t> </a:t>
            </a:r>
            <a:r>
              <a:rPr lang="en-US" sz="2800">
                <a:latin typeface="Times New Roman" pitchFamily="18" charset="0"/>
                <a:sym typeface="Symbol" pitchFamily="18" charset="2"/>
              </a:rPr>
              <a:t>known with a normally distributed population)</a:t>
            </a:r>
            <a:endParaRPr lang="el-GR" sz="2800" i="1">
              <a:latin typeface="Times New Roman" pitchFamily="18" charset="0"/>
              <a:sym typeface="Symbol" pitchFamily="18" charset="2"/>
            </a:endParaRPr>
          </a:p>
        </p:txBody>
      </p:sp>
      <p:sp>
        <p:nvSpPr>
          <p:cNvPr id="7175" name="Text Box 26"/>
          <p:cNvSpPr txBox="1">
            <a:spLocks noChangeArrowheads="1"/>
          </p:cNvSpPr>
          <p:nvPr/>
        </p:nvSpPr>
        <p:spPr bwMode="auto">
          <a:xfrm>
            <a:off x="365125" y="2506663"/>
            <a:ext cx="8242300"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1117211" name="Text Box 27"/>
          <p:cNvSpPr txBox="1">
            <a:spLocks noChangeArrowheads="1"/>
          </p:cNvSpPr>
          <p:nvPr/>
        </p:nvSpPr>
        <p:spPr bwMode="auto">
          <a:xfrm>
            <a:off x="288925" y="3070225"/>
            <a:ext cx="522605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65000"/>
              </a:spcBef>
              <a:buClr>
                <a:schemeClr val="accent1"/>
              </a:buClr>
              <a:buFontTx/>
              <a:buAutoNum type="arabicPeriod"/>
            </a:pPr>
            <a:r>
              <a:rPr lang="en-US" sz="2800" dirty="0">
                <a:latin typeface="Times New Roman" pitchFamily="18" charset="0"/>
              </a:rPr>
              <a:t>Find the </a:t>
            </a:r>
            <a:r>
              <a:rPr lang="en-US" sz="2800" u="sng" dirty="0" smtClean="0">
                <a:latin typeface="Times New Roman" pitchFamily="18" charset="0"/>
              </a:rPr>
              <a:t>mean</a:t>
            </a:r>
            <a:r>
              <a:rPr lang="en-US" sz="2800" dirty="0" smtClean="0">
                <a:latin typeface="Times New Roman" pitchFamily="18" charset="0"/>
              </a:rPr>
              <a:t> of the sample.</a:t>
            </a:r>
            <a:endParaRPr lang="en-US" sz="2800" dirty="0">
              <a:latin typeface="MS Reference Serif" pitchFamily="18" charset="0"/>
            </a:endParaRPr>
          </a:p>
          <a:p>
            <a:pPr eaLnBrk="1" hangingPunct="1">
              <a:spcBef>
                <a:spcPct val="65000"/>
              </a:spcBef>
              <a:buClr>
                <a:schemeClr val="accent1"/>
              </a:buClr>
              <a:buFontTx/>
              <a:buAutoNum type="arabicPeriod"/>
            </a:pPr>
            <a:r>
              <a:rPr lang="en-US" sz="2800" dirty="0">
                <a:latin typeface="Times New Roman" pitchFamily="18" charset="0"/>
              </a:rPr>
              <a:t>Specify </a:t>
            </a:r>
            <a:r>
              <a:rPr lang="en-US" sz="2800" i="1" dirty="0">
                <a:latin typeface="Times New Roman" pitchFamily="18" charset="0"/>
                <a:sym typeface="Symbol" pitchFamily="18" charset="2"/>
              </a:rPr>
              <a:t></a:t>
            </a:r>
            <a:r>
              <a:rPr lang="en-US" sz="2800" dirty="0">
                <a:latin typeface="Times New Roman" pitchFamily="18" charset="0"/>
                <a:sym typeface="Symbol" pitchFamily="18" charset="2"/>
              </a:rPr>
              <a:t>, if known.  Otherwise, if </a:t>
            </a:r>
            <a:r>
              <a:rPr lang="en-US" sz="2800" i="1" dirty="0">
                <a:latin typeface="Times New Roman" pitchFamily="18" charset="0"/>
                <a:sym typeface="Symbol" pitchFamily="18" charset="2"/>
              </a:rPr>
              <a:t>n</a:t>
            </a:r>
            <a:r>
              <a:rPr lang="en-US" sz="2800" dirty="0">
                <a:latin typeface="Times New Roman" pitchFamily="18" charset="0"/>
                <a:sym typeface="Symbol" pitchFamily="18" charset="2"/>
              </a:rPr>
              <a:t>  30, find the sample </a:t>
            </a:r>
            <a:r>
              <a:rPr lang="en-US" sz="2800" u="sng" dirty="0">
                <a:latin typeface="Times New Roman" pitchFamily="18" charset="0"/>
                <a:sym typeface="Symbol" pitchFamily="18" charset="2"/>
              </a:rPr>
              <a:t>standard deviation </a:t>
            </a:r>
            <a:r>
              <a:rPr lang="en-US" sz="2800" i="1" dirty="0">
                <a:latin typeface="Times New Roman" pitchFamily="18" charset="0"/>
                <a:sym typeface="Symbol" pitchFamily="18" charset="2"/>
              </a:rPr>
              <a:t>s</a:t>
            </a:r>
            <a:r>
              <a:rPr lang="en-US" sz="2800" dirty="0">
                <a:latin typeface="Times New Roman" pitchFamily="18" charset="0"/>
                <a:sym typeface="Symbol" pitchFamily="18" charset="2"/>
              </a:rPr>
              <a:t> and use it as an estimate for </a:t>
            </a:r>
            <a:r>
              <a:rPr lang="en-US" sz="2800" i="1" dirty="0">
                <a:latin typeface="Times New Roman" pitchFamily="18" charset="0"/>
                <a:sym typeface="Symbol" pitchFamily="18" charset="2"/>
              </a:rPr>
              <a:t></a:t>
            </a:r>
            <a:r>
              <a:rPr lang="en-US" sz="2800" dirty="0">
                <a:latin typeface="Times New Roman" pitchFamily="18" charset="0"/>
                <a:sym typeface="Symbol" pitchFamily="18" charset="2"/>
              </a:rPr>
              <a:t>.</a:t>
            </a:r>
          </a:p>
        </p:txBody>
      </p:sp>
      <p:graphicFrame>
        <p:nvGraphicFramePr>
          <p:cNvPr id="1117212" name="Object 28"/>
          <p:cNvGraphicFramePr>
            <a:graphicFrameLocks noChangeAspect="1"/>
          </p:cNvGraphicFramePr>
          <p:nvPr>
            <p:extLst>
              <p:ext uri="{D42A27DB-BD31-4B8C-83A1-F6EECF244321}">
                <p14:modId xmlns:p14="http://schemas.microsoft.com/office/powerpoint/2010/main" val="2637903289"/>
              </p:ext>
            </p:extLst>
          </p:nvPr>
        </p:nvGraphicFramePr>
        <p:xfrm>
          <a:off x="6532720" y="3096037"/>
          <a:ext cx="919163" cy="661988"/>
        </p:xfrm>
        <a:graphic>
          <a:graphicData uri="http://schemas.openxmlformats.org/presentationml/2006/ole">
            <mc:AlternateContent xmlns:mc="http://schemas.openxmlformats.org/markup-compatibility/2006">
              <mc:Choice xmlns:v="urn:schemas-microsoft-com:vml" Requires="v">
                <p:oleObj spid="_x0000_s7189" name="Equation" r:id="rId4" imgW="863280" imgH="622080" progId="Equation.DSMT4">
                  <p:embed/>
                </p:oleObj>
              </mc:Choice>
              <mc:Fallback>
                <p:oleObj name="Equation" r:id="rId4" imgW="863280" imgH="622080" progId="Equation.DSMT4">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2720" y="3096037"/>
                        <a:ext cx="919163" cy="66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17213" name="Object 29"/>
          <p:cNvGraphicFramePr>
            <a:graphicFrameLocks noChangeAspect="1"/>
          </p:cNvGraphicFramePr>
          <p:nvPr>
            <p:extLst>
              <p:ext uri="{D42A27DB-BD31-4B8C-83A1-F6EECF244321}">
                <p14:modId xmlns:p14="http://schemas.microsoft.com/office/powerpoint/2010/main" val="4052377156"/>
              </p:ext>
            </p:extLst>
          </p:nvPr>
        </p:nvGraphicFramePr>
        <p:xfrm>
          <a:off x="6201595" y="4230739"/>
          <a:ext cx="1838325" cy="779463"/>
        </p:xfrm>
        <a:graphic>
          <a:graphicData uri="http://schemas.openxmlformats.org/presentationml/2006/ole">
            <mc:AlternateContent xmlns:mc="http://schemas.openxmlformats.org/markup-compatibility/2006">
              <mc:Choice xmlns:v="urn:schemas-microsoft-com:vml" Requires="v">
                <p:oleObj spid="_x0000_s7190" name="Equation" r:id="rId6" imgW="1803240" imgH="761760" progId="Equation.DSMT4">
                  <p:embed/>
                </p:oleObj>
              </mc:Choice>
              <mc:Fallback>
                <p:oleObj name="Equation" r:id="rId6" imgW="1803240" imgH="761760" progId="Equation.DSMT4">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1595" y="4230739"/>
                        <a:ext cx="1838325" cy="779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2C6540E-C1A6-444D-AF38-6937282C0326}" type="slidenum">
              <a:rPr lang="en-US" sz="1200"/>
              <a:pPr algn="r" eaLnBrk="1" hangingPunct="1"/>
              <a:t>12</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211">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11721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17211">
                                            <p:txEl>
                                              <p:pRg st="1" end="1"/>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1117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2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p:txBody>
          <a:bodyPr/>
          <a:lstStyle/>
          <a:p>
            <a:pPr eaLnBrk="1" hangingPunct="1"/>
            <a:r>
              <a:rPr lang="en-US" altLang="en-US" smtClean="0"/>
              <a:t>Constructing Confidence Intervals for </a:t>
            </a:r>
            <a:r>
              <a:rPr lang="el-GR" altLang="en-US" smtClean="0"/>
              <a:t>μ</a:t>
            </a:r>
          </a:p>
        </p:txBody>
      </p:sp>
      <p:sp>
        <p:nvSpPr>
          <p:cNvPr id="1117211" name="Text Box 27"/>
          <p:cNvSpPr txBox="1">
            <a:spLocks noChangeArrowheads="1"/>
          </p:cNvSpPr>
          <p:nvPr/>
        </p:nvSpPr>
        <p:spPr bwMode="auto">
          <a:xfrm>
            <a:off x="230188" y="1808163"/>
            <a:ext cx="4864100" cy="3962400"/>
          </a:xfrm>
          <a:prstGeom prst="rect">
            <a:avLst/>
          </a:prstGeom>
          <a:noFill/>
          <a:ln w="9525" algn="ctr">
            <a:noFill/>
            <a:miter lim="800000"/>
            <a:headEnd/>
            <a:tailEnd/>
          </a:ln>
          <a:effectLst/>
        </p:spPr>
        <p:txBody>
          <a:bodyPr/>
          <a:lstStyle/>
          <a:p>
            <a:pPr marL="514350" indent="-514350" fontAlgn="auto">
              <a:spcBef>
                <a:spcPct val="65000"/>
              </a:spcBef>
              <a:spcAft>
                <a:spcPts val="0"/>
              </a:spcAft>
              <a:buClr>
                <a:schemeClr val="accent1"/>
              </a:buClr>
              <a:buFont typeface="+mj-lt"/>
              <a:buAutoNum type="arabicPeriod" startAt="3"/>
              <a:defRPr/>
            </a:pPr>
            <a:r>
              <a:rPr lang="en-US" sz="2800" dirty="0">
                <a:latin typeface="+mn-lt"/>
                <a:cs typeface="+mn-cs"/>
                <a:sym typeface="Symbol" pitchFamily="18" charset="2"/>
              </a:rPr>
              <a:t>Find the critical value </a:t>
            </a:r>
            <a:r>
              <a:rPr lang="en-US" sz="2800" i="1" dirty="0" err="1">
                <a:latin typeface="+mn-lt"/>
                <a:cs typeface="+mn-cs"/>
                <a:sym typeface="Symbol" pitchFamily="18" charset="2"/>
              </a:rPr>
              <a:t>z</a:t>
            </a:r>
            <a:r>
              <a:rPr lang="en-US" sz="2800" i="1" baseline="-25000" dirty="0" err="1">
                <a:latin typeface="+mn-lt"/>
                <a:cs typeface="+mn-cs"/>
                <a:sym typeface="Symbol" pitchFamily="18" charset="2"/>
              </a:rPr>
              <a:t>c</a:t>
            </a:r>
            <a:r>
              <a:rPr lang="en-US" sz="2800" dirty="0">
                <a:latin typeface="+mn-lt"/>
                <a:cs typeface="+mn-cs"/>
                <a:sym typeface="Symbol" pitchFamily="18" charset="2"/>
              </a:rPr>
              <a:t> that corresponds to the given level of confidence.</a:t>
            </a:r>
          </a:p>
          <a:p>
            <a:pPr marL="457200" indent="-457200" fontAlgn="auto">
              <a:spcBef>
                <a:spcPct val="65000"/>
              </a:spcBef>
              <a:spcAft>
                <a:spcPts val="0"/>
              </a:spcAft>
              <a:buClr>
                <a:schemeClr val="accent1"/>
              </a:buClr>
              <a:buFontTx/>
              <a:buAutoNum type="arabicPeriod" startAt="3"/>
              <a:defRPr/>
            </a:pPr>
            <a:r>
              <a:rPr lang="en-US" sz="2800" dirty="0">
                <a:latin typeface="+mn-lt"/>
                <a:cs typeface="+mn-cs"/>
                <a:sym typeface="Symbol" pitchFamily="18" charset="2"/>
              </a:rPr>
              <a:t>Find the margin of error </a:t>
            </a:r>
            <a:r>
              <a:rPr lang="en-US" sz="2800" i="1" dirty="0">
                <a:latin typeface="+mn-lt"/>
                <a:cs typeface="+mn-cs"/>
                <a:sym typeface="Symbol" pitchFamily="18" charset="2"/>
              </a:rPr>
              <a:t>E</a:t>
            </a:r>
            <a:r>
              <a:rPr lang="en-US" sz="2800" dirty="0">
                <a:latin typeface="+mn-lt"/>
                <a:cs typeface="+mn-cs"/>
                <a:sym typeface="Symbol" pitchFamily="18" charset="2"/>
              </a:rPr>
              <a:t>.</a:t>
            </a:r>
          </a:p>
          <a:p>
            <a:pPr marL="457200" indent="-457200" fontAlgn="auto">
              <a:spcBef>
                <a:spcPct val="65000"/>
              </a:spcBef>
              <a:spcAft>
                <a:spcPts val="0"/>
              </a:spcAft>
              <a:buClr>
                <a:schemeClr val="accent1"/>
              </a:buClr>
              <a:buFontTx/>
              <a:buAutoNum type="arabicPeriod" startAt="3"/>
              <a:defRPr/>
            </a:pPr>
            <a:r>
              <a:rPr lang="en-US" sz="2800" dirty="0">
                <a:latin typeface="+mn-lt"/>
                <a:cs typeface="+mn-cs"/>
                <a:sym typeface="Symbol" pitchFamily="18" charset="2"/>
              </a:rPr>
              <a:t>Find the left and right endpoints and form the confidence interval.</a:t>
            </a:r>
          </a:p>
        </p:txBody>
      </p:sp>
      <p:sp>
        <p:nvSpPr>
          <p:cNvPr id="1117214" name="Text Box 30"/>
          <p:cNvSpPr txBox="1">
            <a:spLocks noChangeArrowheads="1"/>
          </p:cNvSpPr>
          <p:nvPr/>
        </p:nvSpPr>
        <p:spPr bwMode="auto">
          <a:xfrm>
            <a:off x="5718175" y="1806575"/>
            <a:ext cx="2671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Use the Standard Normal Table.</a:t>
            </a:r>
          </a:p>
        </p:txBody>
      </p:sp>
      <p:sp>
        <p:nvSpPr>
          <p:cNvPr id="1117215" name="Text Box 31"/>
          <p:cNvSpPr txBox="1">
            <a:spLocks noChangeArrowheads="1"/>
          </p:cNvSpPr>
          <p:nvPr/>
        </p:nvSpPr>
        <p:spPr bwMode="auto">
          <a:xfrm>
            <a:off x="5588000" y="4223259"/>
            <a:ext cx="3375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smtClean="0">
                <a:latin typeface="Times New Roman" pitchFamily="18" charset="0"/>
                <a:sym typeface="Symbol" pitchFamily="18" charset="2"/>
              </a:rPr>
              <a:t>Interval</a:t>
            </a:r>
            <a:r>
              <a:rPr lang="en-US" sz="2800" dirty="0">
                <a:latin typeface="Times New Roman" pitchFamily="18" charset="0"/>
                <a:sym typeface="Symbol" pitchFamily="18" charset="2"/>
              </a:rPr>
              <a:t>:</a:t>
            </a:r>
          </a:p>
        </p:txBody>
      </p:sp>
      <p:graphicFrame>
        <p:nvGraphicFramePr>
          <p:cNvPr id="1117216" name="Object 32"/>
          <p:cNvGraphicFramePr>
            <a:graphicFrameLocks noChangeAspect="1"/>
          </p:cNvGraphicFramePr>
          <p:nvPr/>
        </p:nvGraphicFramePr>
        <p:xfrm>
          <a:off x="6392863" y="3292475"/>
          <a:ext cx="1352550" cy="782638"/>
        </p:xfrm>
        <a:graphic>
          <a:graphicData uri="http://schemas.openxmlformats.org/presentationml/2006/ole">
            <mc:AlternateContent xmlns:mc="http://schemas.openxmlformats.org/markup-compatibility/2006">
              <mc:Choice xmlns:v="urn:schemas-microsoft-com:vml" Requires="v">
                <p:oleObj spid="_x0000_s8216" name="Equation" r:id="rId4" imgW="1231560" imgH="711000" progId="Equation.DSMT4">
                  <p:embed/>
                </p:oleObj>
              </mc:Choice>
              <mc:Fallback>
                <p:oleObj name="Equation" r:id="rId4" imgW="1231560" imgH="711000" progId="Equation.DSMT4">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2863" y="3292475"/>
                        <a:ext cx="1352550" cy="782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7" name="Object 7"/>
          <p:cNvGraphicFramePr>
            <a:graphicFrameLocks noChangeAspect="1"/>
          </p:cNvGraphicFramePr>
          <p:nvPr>
            <p:extLst>
              <p:ext uri="{D42A27DB-BD31-4B8C-83A1-F6EECF244321}">
                <p14:modId xmlns:p14="http://schemas.microsoft.com/office/powerpoint/2010/main" val="3945846938"/>
              </p:ext>
            </p:extLst>
          </p:nvPr>
        </p:nvGraphicFramePr>
        <p:xfrm>
          <a:off x="5788025" y="4746479"/>
          <a:ext cx="2819400" cy="495300"/>
        </p:xfrm>
        <a:graphic>
          <a:graphicData uri="http://schemas.openxmlformats.org/presentationml/2006/ole">
            <mc:AlternateContent xmlns:mc="http://schemas.openxmlformats.org/markup-compatibility/2006">
              <mc:Choice xmlns:v="urn:schemas-microsoft-com:vml" Requires="v">
                <p:oleObj spid="_x0000_s8217" name="Equation" r:id="rId6" imgW="1155600" imgH="203040" progId="Equation.DSMT4">
                  <p:embed/>
                </p:oleObj>
              </mc:Choice>
              <mc:Fallback>
                <p:oleObj name="Equation" r:id="rId6" imgW="1155600" imgH="20304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88025" y="4746479"/>
                        <a:ext cx="28194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4" name="Text Box 26"/>
          <p:cNvSpPr txBox="1">
            <a:spLocks noChangeArrowheads="1"/>
          </p:cNvSpPr>
          <p:nvPr/>
        </p:nvSpPr>
        <p:spPr bwMode="auto">
          <a:xfrm>
            <a:off x="365125" y="1287463"/>
            <a:ext cx="8242300"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1514AB8-D376-48AE-8501-E6082B85A247}" type="slidenum">
              <a:rPr lang="en-US" sz="1200"/>
              <a:pPr algn="r" eaLnBrk="1" hangingPunct="1"/>
              <a:t>13</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17211">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17214"/>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17211">
                                            <p:txEl>
                                              <p:pRg st="1" end="1"/>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111721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17211">
                                            <p:txEl>
                                              <p:pRg st="2" end="2"/>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11721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211" grpId="0" build="p"/>
      <p:bldP spid="1117214" grpId="0"/>
      <p:bldP spid="11172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altLang="en-US" dirty="0" smtClean="0">
                <a:solidFill>
                  <a:schemeClr val="accent3"/>
                </a:solidFill>
              </a:rPr>
              <a:t>Example: Constructing a Confidence Interval </a:t>
            </a:r>
            <a:r>
              <a:rPr lang="el-GR" altLang="en-US" dirty="0" smtClean="0">
                <a:solidFill>
                  <a:schemeClr val="accent3"/>
                </a:solidFill>
                <a:latin typeface="Times New Roman"/>
                <a:cs typeface="Times New Roman"/>
              </a:rPr>
              <a:t>σ</a:t>
            </a:r>
            <a:r>
              <a:rPr lang="en-US" altLang="en-US" dirty="0" smtClean="0">
                <a:solidFill>
                  <a:schemeClr val="accent3"/>
                </a:solidFill>
                <a:latin typeface="Times New Roman"/>
                <a:cs typeface="Times New Roman"/>
              </a:rPr>
              <a:t> </a:t>
            </a:r>
            <a:r>
              <a:rPr lang="en-US" altLang="en-US" dirty="0" smtClean="0">
                <a:solidFill>
                  <a:schemeClr val="accent3"/>
                </a:solidFill>
                <a:cs typeface="Times New Roman"/>
              </a:rPr>
              <a:t>Known</a:t>
            </a:r>
            <a:endParaRPr lang="el-GR" altLang="en-US" dirty="0" smtClean="0">
              <a:solidFill>
                <a:schemeClr val="accent3"/>
              </a:solidFill>
              <a:cs typeface="Times New Roman"/>
            </a:endParaRPr>
          </a:p>
        </p:txBody>
      </p:sp>
      <p:sp>
        <p:nvSpPr>
          <p:cNvPr id="67587" name="Text Box 10"/>
          <p:cNvSpPr txBox="1">
            <a:spLocks noChangeArrowheads="1"/>
          </p:cNvSpPr>
          <p:nvPr/>
        </p:nvSpPr>
        <p:spPr bwMode="auto">
          <a:xfrm>
            <a:off x="365125" y="1295400"/>
            <a:ext cx="87026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67588" name="Rectangle 11"/>
          <p:cNvSpPr>
            <a:spLocks noGrp="1" noChangeArrowheads="1"/>
          </p:cNvSpPr>
          <p:nvPr>
            <p:ph idx="1"/>
          </p:nvPr>
        </p:nvSpPr>
        <p:spPr>
          <a:xfrm>
            <a:off x="457200" y="1600200"/>
            <a:ext cx="8229600" cy="3260725"/>
          </a:xfrm>
        </p:spPr>
        <p:txBody>
          <a:bodyPr/>
          <a:lstStyle/>
          <a:p>
            <a:pPr marL="0" indent="0">
              <a:buFont typeface="Arial" charset="0"/>
              <a:buNone/>
            </a:pPr>
            <a:r>
              <a:rPr lang="en-US" smtClean="0"/>
              <a:t>A college admissions director wishes to estimate the mean age of all students currently enrolled. In a random sample of 20 students, the mean age is found to be 22.9 years. From past studies, the standard deviation is  known to be 1.5 years, and the population is normally distributed. Construct a 90% confidence interval of the population mean age.</a:t>
            </a:r>
          </a:p>
          <a:p>
            <a:pPr marL="0" indent="0">
              <a:buFont typeface="Arial" charset="0"/>
              <a:buNone/>
            </a:pPr>
            <a:endParaRPr lang="en-US" altLang="en-US" smtClean="0"/>
          </a:p>
        </p:txBody>
      </p:sp>
      <p:pic>
        <p:nvPicPr>
          <p:cNvPr id="67591" name="Picture 12" descr="C:\Program Files\Microsoft Office\Media\CntCD1\ClipArt8\j034419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4763" y="4511675"/>
            <a:ext cx="2316162"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4D70639-2862-488B-AF23-95FEE5E05153}" type="slidenum">
              <a:rPr lang="en-US" sz="1200"/>
              <a:pPr algn="r" eaLnBrk="1" hangingPunct="1"/>
              <a:t>14</a:t>
            </a:fld>
            <a:r>
              <a:rPr lang="en-US" sz="1200"/>
              <a:t> of 83</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29"/>
          <p:cNvSpPr/>
          <p:nvPr/>
        </p:nvSpPr>
        <p:spPr>
          <a:xfrm>
            <a:off x="1724025" y="3754438"/>
            <a:ext cx="1389063" cy="444500"/>
          </a:xfrm>
          <a:custGeom>
            <a:avLst/>
            <a:gdLst>
              <a:gd name="connsiteX0" fmla="*/ 1389073 w 1389073"/>
              <a:gd name="connsiteY0" fmla="*/ 445552 h 445552"/>
              <a:gd name="connsiteX1" fmla="*/ 0 w 1389073"/>
              <a:gd name="connsiteY1" fmla="*/ 445552 h 445552"/>
              <a:gd name="connsiteX2" fmla="*/ 0 w 1389073"/>
              <a:gd name="connsiteY2" fmla="*/ 422255 h 445552"/>
              <a:gd name="connsiteX3" fmla="*/ 369837 w 1389073"/>
              <a:gd name="connsiteY3" fmla="*/ 396046 h 445552"/>
              <a:gd name="connsiteX4" fmla="*/ 687256 w 1389073"/>
              <a:gd name="connsiteY4" fmla="*/ 352365 h 445552"/>
              <a:gd name="connsiteX5" fmla="*/ 902752 w 1389073"/>
              <a:gd name="connsiteY5" fmla="*/ 273738 h 445552"/>
              <a:gd name="connsiteX6" fmla="*/ 1147368 w 1389073"/>
              <a:gd name="connsiteY6" fmla="*/ 165990 h 445552"/>
              <a:gd name="connsiteX7" fmla="*/ 1295886 w 1389073"/>
              <a:gd name="connsiteY7" fmla="*/ 66979 h 445552"/>
              <a:gd name="connsiteX8" fmla="*/ 1389073 w 1389073"/>
              <a:gd name="connsiteY8" fmla="*/ 0 h 445552"/>
              <a:gd name="connsiteX9" fmla="*/ 1389073 w 1389073"/>
              <a:gd name="connsiteY9" fmla="*/ 445552 h 44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9073" h="445552">
                <a:moveTo>
                  <a:pt x="1389073" y="445552"/>
                </a:moveTo>
                <a:lnTo>
                  <a:pt x="0" y="445552"/>
                </a:lnTo>
                <a:lnTo>
                  <a:pt x="0" y="422255"/>
                </a:lnTo>
                <a:lnTo>
                  <a:pt x="369837" y="396046"/>
                </a:lnTo>
                <a:lnTo>
                  <a:pt x="687256" y="352365"/>
                </a:lnTo>
                <a:lnTo>
                  <a:pt x="902752" y="273738"/>
                </a:lnTo>
                <a:lnTo>
                  <a:pt x="1147368" y="165990"/>
                </a:lnTo>
                <a:lnTo>
                  <a:pt x="1295886" y="66979"/>
                </a:lnTo>
                <a:lnTo>
                  <a:pt x="1389073" y="0"/>
                </a:lnTo>
                <a:lnTo>
                  <a:pt x="1389073" y="445552"/>
                </a:lnTo>
                <a:close/>
              </a:path>
            </a:pathLst>
          </a:custGeom>
          <a:solidFill>
            <a:srgbClr val="EDC7A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Freeform 28"/>
          <p:cNvSpPr/>
          <p:nvPr/>
        </p:nvSpPr>
        <p:spPr>
          <a:xfrm>
            <a:off x="5273675" y="3756025"/>
            <a:ext cx="1389063" cy="446088"/>
          </a:xfrm>
          <a:custGeom>
            <a:avLst/>
            <a:gdLst>
              <a:gd name="connsiteX0" fmla="*/ 0 w 1389072"/>
              <a:gd name="connsiteY0" fmla="*/ 445552 h 445552"/>
              <a:gd name="connsiteX1" fmla="*/ 2912 w 1389072"/>
              <a:gd name="connsiteY1" fmla="*/ 0 h 445552"/>
              <a:gd name="connsiteX2" fmla="*/ 235880 w 1389072"/>
              <a:gd name="connsiteY2" fmla="*/ 168902 h 445552"/>
              <a:gd name="connsiteX3" fmla="*/ 570772 w 1389072"/>
              <a:gd name="connsiteY3" fmla="*/ 305771 h 445552"/>
              <a:gd name="connsiteX4" fmla="*/ 882366 w 1389072"/>
              <a:gd name="connsiteY4" fmla="*/ 372750 h 445552"/>
              <a:gd name="connsiteX5" fmla="*/ 1112422 w 1389072"/>
              <a:gd name="connsiteY5" fmla="*/ 413519 h 445552"/>
              <a:gd name="connsiteX6" fmla="*/ 1298797 w 1389072"/>
              <a:gd name="connsiteY6" fmla="*/ 416431 h 445552"/>
              <a:gd name="connsiteX7" fmla="*/ 1386160 w 1389072"/>
              <a:gd name="connsiteY7" fmla="*/ 428079 h 445552"/>
              <a:gd name="connsiteX8" fmla="*/ 1389072 w 1389072"/>
              <a:gd name="connsiteY8" fmla="*/ 439728 h 445552"/>
              <a:gd name="connsiteX9" fmla="*/ 0 w 1389072"/>
              <a:gd name="connsiteY9" fmla="*/ 445552 h 44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9072" h="445552">
                <a:moveTo>
                  <a:pt x="0" y="445552"/>
                </a:moveTo>
                <a:cubicBezTo>
                  <a:pt x="971" y="297035"/>
                  <a:pt x="1941" y="148517"/>
                  <a:pt x="2912" y="0"/>
                </a:cubicBezTo>
                <a:lnTo>
                  <a:pt x="235880" y="168902"/>
                </a:lnTo>
                <a:lnTo>
                  <a:pt x="570772" y="305771"/>
                </a:lnTo>
                <a:lnTo>
                  <a:pt x="882366" y="372750"/>
                </a:lnTo>
                <a:lnTo>
                  <a:pt x="1112422" y="413519"/>
                </a:lnTo>
                <a:lnTo>
                  <a:pt x="1298797" y="416431"/>
                </a:lnTo>
                <a:lnTo>
                  <a:pt x="1386160" y="428079"/>
                </a:lnTo>
                <a:lnTo>
                  <a:pt x="1389072" y="439728"/>
                </a:lnTo>
                <a:lnTo>
                  <a:pt x="0" y="445552"/>
                </a:lnTo>
                <a:close/>
              </a:path>
            </a:pathLst>
          </a:custGeom>
          <a:solidFill>
            <a:srgbClr val="EDC7A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8612" name="Text Box 40"/>
          <p:cNvSpPr txBox="1">
            <a:spLocks noChangeArrowheads="1"/>
          </p:cNvSpPr>
          <p:nvPr/>
        </p:nvSpPr>
        <p:spPr bwMode="auto">
          <a:xfrm>
            <a:off x="2271713" y="4297363"/>
            <a:ext cx="1657350" cy="547687"/>
          </a:xfrm>
          <a:prstGeom prst="rect">
            <a:avLst/>
          </a:prstGeom>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sym typeface="Symbol" pitchFamily="18" charset="2"/>
              </a:rPr>
              <a:t></a:t>
            </a:r>
            <a:r>
              <a:rPr lang="en-US" sz="2400" i="1">
                <a:latin typeface="Times New Roman" pitchFamily="18" charset="0"/>
              </a:rPr>
              <a:t>z</a:t>
            </a:r>
            <a:r>
              <a:rPr lang="en-US" sz="2400" i="1" baseline="-25000">
                <a:latin typeface="Times New Roman" pitchFamily="18" charset="0"/>
              </a:rPr>
              <a:t>c</a:t>
            </a:r>
            <a:endParaRPr lang="en-US" sz="2400">
              <a:solidFill>
                <a:schemeClr val="accent2"/>
              </a:solidFill>
              <a:latin typeface="Times New Roman" pitchFamily="18" charset="0"/>
            </a:endParaRPr>
          </a:p>
        </p:txBody>
      </p:sp>
      <p:sp>
        <p:nvSpPr>
          <p:cNvPr id="52226" name="Rectangle 2"/>
          <p:cNvSpPr>
            <a:spLocks noGrp="1" noChangeArrowheads="1"/>
          </p:cNvSpPr>
          <p:nvPr>
            <p:ph type="title"/>
          </p:nvPr>
        </p:nvSpPr>
        <p:spPr/>
        <p:txBody>
          <a:bodyPr/>
          <a:lstStyle/>
          <a:p>
            <a:pPr eaLnBrk="1" hangingPunct="1">
              <a:defRPr/>
            </a:pPr>
            <a:r>
              <a:rPr lang="en-US" altLang="en-US" dirty="0" smtClean="0">
                <a:solidFill>
                  <a:schemeClr val="accent3"/>
                </a:solidFill>
              </a:rPr>
              <a:t>Solution: Constructing a Confidence Interval </a:t>
            </a:r>
            <a:r>
              <a:rPr lang="el-GR" altLang="en-US" dirty="0" smtClean="0">
                <a:solidFill>
                  <a:schemeClr val="accent3"/>
                </a:solidFill>
                <a:latin typeface="Times New Roman"/>
                <a:cs typeface="Times New Roman"/>
              </a:rPr>
              <a:t>σ</a:t>
            </a:r>
            <a:r>
              <a:rPr lang="en-US" altLang="en-US" dirty="0" smtClean="0">
                <a:solidFill>
                  <a:schemeClr val="accent3"/>
                </a:solidFill>
                <a:latin typeface="Times New Roman"/>
                <a:cs typeface="Times New Roman"/>
              </a:rPr>
              <a:t> </a:t>
            </a:r>
            <a:r>
              <a:rPr lang="en-US" altLang="en-US" dirty="0" smtClean="0">
                <a:solidFill>
                  <a:schemeClr val="accent3"/>
                </a:solidFill>
                <a:cs typeface="Times New Roman"/>
              </a:rPr>
              <a:t>Known</a:t>
            </a:r>
            <a:endParaRPr lang="el-GR" altLang="en-US" dirty="0" smtClean="0">
              <a:solidFill>
                <a:schemeClr val="accent3"/>
              </a:solidFill>
              <a:cs typeface="Times New Roman"/>
            </a:endParaRPr>
          </a:p>
        </p:txBody>
      </p:sp>
      <p:sp>
        <p:nvSpPr>
          <p:cNvPr id="68614" name="Text Box 10"/>
          <p:cNvSpPr txBox="1">
            <a:spLocks noChangeArrowheads="1"/>
          </p:cNvSpPr>
          <p:nvPr/>
        </p:nvSpPr>
        <p:spPr bwMode="auto">
          <a:xfrm>
            <a:off x="365125" y="1295400"/>
            <a:ext cx="87026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68615" name="Rectangle 11"/>
          <p:cNvSpPr>
            <a:spLocks noGrp="1" noChangeArrowheads="1"/>
          </p:cNvSpPr>
          <p:nvPr>
            <p:ph idx="1"/>
          </p:nvPr>
        </p:nvSpPr>
        <p:spPr>
          <a:xfrm>
            <a:off x="457200" y="1600200"/>
            <a:ext cx="8229600" cy="3260725"/>
          </a:xfrm>
        </p:spPr>
        <p:txBody>
          <a:bodyPr/>
          <a:lstStyle/>
          <a:p>
            <a:pPr marL="350838" indent="-350838"/>
            <a:r>
              <a:rPr lang="en-US" smtClean="0"/>
              <a:t>First find the critical values</a:t>
            </a:r>
            <a:endParaRPr lang="en-US" altLang="en-US" smtClean="0"/>
          </a:p>
        </p:txBody>
      </p:sp>
      <p:grpSp>
        <p:nvGrpSpPr>
          <p:cNvPr id="68616" name="Group 47"/>
          <p:cNvGrpSpPr>
            <a:grpSpLocks/>
          </p:cNvGrpSpPr>
          <p:nvPr/>
        </p:nvGrpSpPr>
        <p:grpSpPr bwMode="auto">
          <a:xfrm>
            <a:off x="790575" y="2441575"/>
            <a:ext cx="7138988" cy="2278063"/>
            <a:chOff x="480" y="1600"/>
            <a:chExt cx="4497" cy="1435"/>
          </a:xfrm>
        </p:grpSpPr>
        <p:pic>
          <p:nvPicPr>
            <p:cNvPr id="6863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 y="1600"/>
              <a:ext cx="3132"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32" name="Line 6"/>
            <p:cNvSpPr>
              <a:spLocks noChangeShapeType="1"/>
            </p:cNvSpPr>
            <p:nvPr/>
          </p:nvSpPr>
          <p:spPr bwMode="auto">
            <a:xfrm>
              <a:off x="2626" y="1608"/>
              <a:ext cx="0" cy="1092"/>
            </a:xfrm>
            <a:prstGeom prst="line">
              <a:avLst/>
            </a:prstGeom>
            <a:noFill/>
            <a:ln w="9525">
              <a:solidFill>
                <a:srgbClr val="E1152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33" name="Line 7"/>
            <p:cNvSpPr>
              <a:spLocks noChangeShapeType="1"/>
            </p:cNvSpPr>
            <p:nvPr/>
          </p:nvSpPr>
          <p:spPr bwMode="auto">
            <a:xfrm>
              <a:off x="480" y="2707"/>
              <a:ext cx="433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4" name="Freeform 8"/>
            <p:cNvSpPr>
              <a:spLocks/>
            </p:cNvSpPr>
            <p:nvPr/>
          </p:nvSpPr>
          <p:spPr bwMode="auto">
            <a:xfrm>
              <a:off x="1942" y="1608"/>
              <a:ext cx="1362" cy="1096"/>
            </a:xfrm>
            <a:custGeom>
              <a:avLst/>
              <a:gdLst>
                <a:gd name="T0" fmla="*/ 2 w 1362"/>
                <a:gd name="T1" fmla="*/ 1096 h 1096"/>
                <a:gd name="T2" fmla="*/ 0 w 1362"/>
                <a:gd name="T3" fmla="*/ 826 h 1096"/>
                <a:gd name="T4" fmla="*/ 84 w 1362"/>
                <a:gd name="T5" fmla="*/ 746 h 1096"/>
                <a:gd name="T6" fmla="*/ 134 w 1362"/>
                <a:gd name="T7" fmla="*/ 684 h 1096"/>
                <a:gd name="T8" fmla="*/ 204 w 1362"/>
                <a:gd name="T9" fmla="*/ 588 h 1096"/>
                <a:gd name="T10" fmla="*/ 216 w 1362"/>
                <a:gd name="T11" fmla="*/ 564 h 1096"/>
                <a:gd name="T12" fmla="*/ 266 w 1362"/>
                <a:gd name="T13" fmla="*/ 476 h 1096"/>
                <a:gd name="T14" fmla="*/ 314 w 1362"/>
                <a:gd name="T15" fmla="*/ 380 h 1096"/>
                <a:gd name="T16" fmla="*/ 362 w 1362"/>
                <a:gd name="T17" fmla="*/ 284 h 1096"/>
                <a:gd name="T18" fmla="*/ 422 w 1362"/>
                <a:gd name="T19" fmla="*/ 176 h 1096"/>
                <a:gd name="T20" fmla="*/ 470 w 1362"/>
                <a:gd name="T21" fmla="*/ 104 h 1096"/>
                <a:gd name="T22" fmla="*/ 514 w 1362"/>
                <a:gd name="T23" fmla="*/ 56 h 1096"/>
                <a:gd name="T24" fmla="*/ 566 w 1362"/>
                <a:gd name="T25" fmla="*/ 28 h 1096"/>
                <a:gd name="T26" fmla="*/ 650 w 1362"/>
                <a:gd name="T27" fmla="*/ 0 h 1096"/>
                <a:gd name="T28" fmla="*/ 710 w 1362"/>
                <a:gd name="T29" fmla="*/ 0 h 1096"/>
                <a:gd name="T30" fmla="*/ 790 w 1362"/>
                <a:gd name="T31" fmla="*/ 28 h 1096"/>
                <a:gd name="T32" fmla="*/ 878 w 1362"/>
                <a:gd name="T33" fmla="*/ 92 h 1096"/>
                <a:gd name="T34" fmla="*/ 950 w 1362"/>
                <a:gd name="T35" fmla="*/ 180 h 1096"/>
                <a:gd name="T36" fmla="*/ 1046 w 1362"/>
                <a:gd name="T37" fmla="*/ 368 h 1096"/>
                <a:gd name="T38" fmla="*/ 1094 w 1362"/>
                <a:gd name="T39" fmla="*/ 472 h 1096"/>
                <a:gd name="T40" fmla="*/ 1138 w 1362"/>
                <a:gd name="T41" fmla="*/ 564 h 1096"/>
                <a:gd name="T42" fmla="*/ 1178 w 1362"/>
                <a:gd name="T43" fmla="*/ 620 h 1096"/>
                <a:gd name="T44" fmla="*/ 1250 w 1362"/>
                <a:gd name="T45" fmla="*/ 720 h 1096"/>
                <a:gd name="T46" fmla="*/ 1302 w 1362"/>
                <a:gd name="T47" fmla="*/ 778 h 1096"/>
                <a:gd name="T48" fmla="*/ 1362 w 1362"/>
                <a:gd name="T49" fmla="*/ 832 h 1096"/>
                <a:gd name="T50" fmla="*/ 1360 w 1362"/>
                <a:gd name="T51" fmla="*/ 1096 h 1096"/>
                <a:gd name="T52" fmla="*/ 2 w 1362"/>
                <a:gd name="T53" fmla="*/ 1096 h 10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62"/>
                <a:gd name="T82" fmla="*/ 0 h 1096"/>
                <a:gd name="T83" fmla="*/ 1362 w 1362"/>
                <a:gd name="T84" fmla="*/ 1096 h 10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62"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360" y="1096"/>
                  </a:lnTo>
                  <a:lnTo>
                    <a:pt x="2" y="1096"/>
                  </a:lnTo>
                  <a:close/>
                </a:path>
              </a:pathLst>
            </a:custGeom>
            <a:solidFill>
              <a:srgbClr val="0070C0">
                <a:alpha val="59999"/>
              </a:srgbClr>
            </a:solidFill>
            <a:ln w="9525">
              <a:solidFill>
                <a:schemeClr val="tx1"/>
              </a:solidFill>
              <a:round/>
              <a:headEnd/>
              <a:tailEnd/>
            </a:ln>
          </p:spPr>
          <p:txBody>
            <a:bodyPr wrap="none"/>
            <a:lstStyle/>
            <a:p>
              <a:endParaRPr lang="en-US" sz="2400">
                <a:latin typeface="Times New Roman" pitchFamily="18" charset="0"/>
              </a:endParaRPr>
            </a:p>
          </p:txBody>
        </p:sp>
        <p:sp>
          <p:nvSpPr>
            <p:cNvPr id="68635" name="Rectangle 9"/>
            <p:cNvSpPr>
              <a:spLocks noChangeArrowheads="1"/>
            </p:cNvSpPr>
            <p:nvPr/>
          </p:nvSpPr>
          <p:spPr bwMode="auto">
            <a:xfrm>
              <a:off x="4786" y="2571"/>
              <a:ext cx="1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i="1">
                  <a:latin typeface="Times New Roman" pitchFamily="18" charset="0"/>
                </a:rPr>
                <a:t>z</a:t>
              </a:r>
            </a:p>
          </p:txBody>
        </p:sp>
        <p:grpSp>
          <p:nvGrpSpPr>
            <p:cNvPr id="68636" name="Group 46"/>
            <p:cNvGrpSpPr>
              <a:grpSpLocks/>
            </p:cNvGrpSpPr>
            <p:nvPr/>
          </p:nvGrpSpPr>
          <p:grpSpPr bwMode="auto">
            <a:xfrm>
              <a:off x="2208" y="2747"/>
              <a:ext cx="1524" cy="288"/>
              <a:chOff x="2208" y="2747"/>
              <a:chExt cx="1524" cy="288"/>
            </a:xfrm>
          </p:grpSpPr>
          <p:sp>
            <p:nvSpPr>
              <p:cNvPr id="68637" name="Text Box 11"/>
              <p:cNvSpPr txBox="1">
                <a:spLocks noChangeArrowheads="1"/>
              </p:cNvSpPr>
              <p:nvPr/>
            </p:nvSpPr>
            <p:spPr bwMode="auto">
              <a:xfrm>
                <a:off x="2208" y="2747"/>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a:latin typeface="Times New Roman" pitchFamily="18" charset="0"/>
                  </a:rPr>
                  <a:t> = 0</a:t>
                </a:r>
                <a:endParaRPr lang="en-US" sz="2400" i="1">
                  <a:latin typeface="Times New Roman" pitchFamily="18" charset="0"/>
                </a:endParaRPr>
              </a:p>
            </p:txBody>
          </p:sp>
          <p:sp>
            <p:nvSpPr>
              <p:cNvPr id="68638" name="Text Box 13"/>
              <p:cNvSpPr txBox="1">
                <a:spLocks noChangeArrowheads="1"/>
              </p:cNvSpPr>
              <p:nvPr/>
            </p:nvSpPr>
            <p:spPr bwMode="auto">
              <a:xfrm>
                <a:off x="2868" y="2747"/>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i="1" baseline="-25000">
                    <a:latin typeface="Times New Roman" pitchFamily="18" charset="0"/>
                  </a:rPr>
                  <a:t>c</a:t>
                </a:r>
                <a:endParaRPr lang="en-US" sz="2400" i="1">
                  <a:latin typeface="Times New Roman" pitchFamily="18" charset="0"/>
                </a:endParaRPr>
              </a:p>
            </p:txBody>
          </p:sp>
        </p:grpSp>
      </p:grpSp>
      <p:grpSp>
        <p:nvGrpSpPr>
          <p:cNvPr id="4" name="Group 28"/>
          <p:cNvGrpSpPr>
            <a:grpSpLocks/>
          </p:cNvGrpSpPr>
          <p:nvPr/>
        </p:nvGrpSpPr>
        <p:grpSpPr bwMode="auto">
          <a:xfrm>
            <a:off x="4600575" y="2416175"/>
            <a:ext cx="1768475" cy="711200"/>
            <a:chOff x="2940" y="1856"/>
            <a:chExt cx="1114" cy="448"/>
          </a:xfrm>
        </p:grpSpPr>
        <p:sp>
          <p:nvSpPr>
            <p:cNvPr id="68629" name="Rectangle 29"/>
            <p:cNvSpPr>
              <a:spLocks noChangeArrowheads="1"/>
            </p:cNvSpPr>
            <p:nvPr/>
          </p:nvSpPr>
          <p:spPr bwMode="auto">
            <a:xfrm>
              <a:off x="3312" y="1856"/>
              <a:ext cx="7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i="1">
                  <a:solidFill>
                    <a:schemeClr val="accent2"/>
                  </a:solidFill>
                  <a:latin typeface="Times New Roman" pitchFamily="18" charset="0"/>
                </a:rPr>
                <a:t>c</a:t>
              </a:r>
              <a:r>
                <a:rPr lang="en-US" sz="2400" b="1">
                  <a:solidFill>
                    <a:schemeClr val="accent2"/>
                  </a:solidFill>
                  <a:latin typeface="Times New Roman" pitchFamily="18" charset="0"/>
                </a:rPr>
                <a:t> = 0.90</a:t>
              </a:r>
            </a:p>
          </p:txBody>
        </p:sp>
        <p:sp>
          <p:nvSpPr>
            <p:cNvPr id="68630" name="Line 30"/>
            <p:cNvSpPr>
              <a:spLocks noChangeShapeType="1"/>
            </p:cNvSpPr>
            <p:nvPr/>
          </p:nvSpPr>
          <p:spPr bwMode="auto">
            <a:xfrm flipH="1">
              <a:off x="2940" y="2064"/>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useBgFill="1">
        <p:nvSpPr>
          <p:cNvPr id="23" name="Text Box 40"/>
          <p:cNvSpPr txBox="1">
            <a:spLocks noChangeArrowheads="1"/>
          </p:cNvSpPr>
          <p:nvPr/>
        </p:nvSpPr>
        <p:spPr bwMode="auto">
          <a:xfrm>
            <a:off x="2017713" y="4305300"/>
            <a:ext cx="1657350" cy="547688"/>
          </a:xfrm>
          <a:prstGeom prst="rect">
            <a:avLst/>
          </a:prstGeom>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i="1" baseline="-25000">
                <a:latin typeface="Times New Roman" pitchFamily="18" charset="0"/>
              </a:rPr>
              <a:t>c</a:t>
            </a:r>
            <a:r>
              <a:rPr lang="en-US" sz="2400" i="1">
                <a:latin typeface="Times New Roman" pitchFamily="18" charset="0"/>
              </a:rPr>
              <a:t> </a:t>
            </a:r>
            <a:r>
              <a:rPr lang="en-US" sz="2400">
                <a:latin typeface="Times New Roman" pitchFamily="18" charset="0"/>
              </a:rPr>
              <a:t>= </a:t>
            </a:r>
            <a:r>
              <a:rPr lang="en-US" sz="2400" i="1">
                <a:solidFill>
                  <a:schemeClr val="accent2"/>
                </a:solidFill>
                <a:latin typeface="Times New Roman" pitchFamily="18" charset="0"/>
                <a:sym typeface="Symbol" pitchFamily="18" charset="2"/>
              </a:rPr>
              <a:t>-</a:t>
            </a:r>
            <a:r>
              <a:rPr lang="en-US" sz="2400">
                <a:solidFill>
                  <a:schemeClr val="accent2"/>
                </a:solidFill>
                <a:latin typeface="Times New Roman" pitchFamily="18" charset="0"/>
              </a:rPr>
              <a:t>1.645</a:t>
            </a:r>
          </a:p>
        </p:txBody>
      </p:sp>
      <p:sp useBgFill="1">
        <p:nvSpPr>
          <p:cNvPr id="24" name="Text Box 41"/>
          <p:cNvSpPr txBox="1">
            <a:spLocks noChangeArrowheads="1"/>
          </p:cNvSpPr>
          <p:nvPr/>
        </p:nvSpPr>
        <p:spPr bwMode="auto">
          <a:xfrm>
            <a:off x="4746625" y="4289425"/>
            <a:ext cx="1371600" cy="547688"/>
          </a:xfrm>
          <a:prstGeom prst="rect">
            <a:avLst/>
          </a:prstGeom>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i="1" baseline="-25000">
                <a:latin typeface="Times New Roman" pitchFamily="18" charset="0"/>
              </a:rPr>
              <a:t>c</a:t>
            </a:r>
            <a:r>
              <a:rPr lang="en-US" sz="2400" i="1">
                <a:latin typeface="Times New Roman" pitchFamily="18" charset="0"/>
              </a:rPr>
              <a:t> </a:t>
            </a:r>
            <a:r>
              <a:rPr lang="en-US" sz="2400">
                <a:latin typeface="Times New Roman" pitchFamily="18" charset="0"/>
              </a:rPr>
              <a:t>= </a:t>
            </a:r>
            <a:r>
              <a:rPr lang="en-US" sz="2400">
                <a:solidFill>
                  <a:schemeClr val="accent2"/>
                </a:solidFill>
                <a:latin typeface="Times New Roman" pitchFamily="18" charset="0"/>
              </a:rPr>
              <a:t>1.645</a:t>
            </a:r>
          </a:p>
        </p:txBody>
      </p:sp>
      <p:sp>
        <p:nvSpPr>
          <p:cNvPr id="67595" name="TextBox 24"/>
          <p:cNvSpPr txBox="1">
            <a:spLocks noChangeArrowheads="1"/>
          </p:cNvSpPr>
          <p:nvPr/>
        </p:nvSpPr>
        <p:spPr bwMode="auto">
          <a:xfrm>
            <a:off x="3094038" y="5211763"/>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cs typeface="Times New Roman" pitchFamily="18" charset="0"/>
              </a:rPr>
              <a:t> </a:t>
            </a:r>
            <a:r>
              <a:rPr lang="en-US" sz="2800" i="1">
                <a:latin typeface="Times New Roman" pitchFamily="18" charset="0"/>
                <a:cs typeface="Times New Roman" pitchFamily="18" charset="0"/>
              </a:rPr>
              <a:t>z</a:t>
            </a:r>
            <a:r>
              <a:rPr lang="en-US" sz="2800" i="1" baseline="-25000">
                <a:latin typeface="Times New Roman" pitchFamily="18" charset="0"/>
                <a:cs typeface="Times New Roman" pitchFamily="18" charset="0"/>
              </a:rPr>
              <a:t>c</a:t>
            </a:r>
            <a:r>
              <a:rPr lang="en-US" sz="2800" i="1">
                <a:latin typeface="Times New Roman" pitchFamily="18" charset="0"/>
                <a:cs typeface="Times New Roman" pitchFamily="18" charset="0"/>
              </a:rPr>
              <a:t> </a:t>
            </a:r>
            <a:r>
              <a:rPr lang="en-US" sz="2800">
                <a:latin typeface="Times New Roman" pitchFamily="18" charset="0"/>
                <a:cs typeface="Times New Roman" pitchFamily="18" charset="0"/>
              </a:rPr>
              <a:t>= 1.645</a:t>
            </a:r>
            <a:endParaRPr lang="en-US" sz="280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C1BCFCC-C33E-4111-8A5B-6A772C3F724D}" type="slidenum">
              <a:rPr lang="en-US" sz="1200"/>
              <a:pPr algn="r" eaLnBrk="1" hangingPunct="1"/>
              <a:t>15</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childTnLst>
                                </p:cTn>
                              </p:par>
                            </p:childTnLst>
                          </p:cTn>
                        </p:par>
                        <p:par>
                          <p:cTn id="12" fill="hold" nodeType="afterGroup">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67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675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57200" y="1600200"/>
            <a:ext cx="8229600" cy="2103438"/>
          </a:xfrm>
        </p:spPr>
        <p:txBody>
          <a:bodyPr/>
          <a:lstStyle/>
          <a:p>
            <a:pPr marL="350838" indent="-350838">
              <a:defRPr/>
            </a:pPr>
            <a:r>
              <a:rPr lang="en-US" dirty="0" smtClean="0"/>
              <a:t>Margin of error:</a:t>
            </a:r>
          </a:p>
          <a:p>
            <a:pPr marL="350838" indent="-350838">
              <a:defRPr/>
            </a:pPr>
            <a:endParaRPr lang="en-US" dirty="0" smtClean="0"/>
          </a:p>
          <a:p>
            <a:pPr marL="350838" indent="-350838">
              <a:defRPr/>
            </a:pPr>
            <a:endParaRPr lang="en-US" dirty="0" smtClean="0"/>
          </a:p>
          <a:p>
            <a:pPr marL="350838" indent="-350838">
              <a:defRPr/>
            </a:pPr>
            <a:r>
              <a:rPr lang="en-US" dirty="0" smtClean="0"/>
              <a:t>Confidence interval:</a:t>
            </a:r>
          </a:p>
          <a:p>
            <a:pPr>
              <a:defRPr/>
            </a:pPr>
            <a:endParaRPr lang="en-US" dirty="0"/>
          </a:p>
        </p:txBody>
      </p:sp>
      <p:sp>
        <p:nvSpPr>
          <p:cNvPr id="2" name="Title 1"/>
          <p:cNvSpPr>
            <a:spLocks noGrp="1"/>
          </p:cNvSpPr>
          <p:nvPr>
            <p:ph type="title"/>
          </p:nvPr>
        </p:nvSpPr>
        <p:spPr/>
        <p:txBody>
          <a:bodyPr/>
          <a:lstStyle/>
          <a:p>
            <a:pPr>
              <a:defRPr/>
            </a:pPr>
            <a:r>
              <a:rPr lang="en-US" altLang="en-US" dirty="0" smtClean="0">
                <a:solidFill>
                  <a:schemeClr val="accent3"/>
                </a:solidFill>
              </a:rPr>
              <a:t>Solution: Constructing a Confidence Interval </a:t>
            </a:r>
            <a:r>
              <a:rPr lang="el-GR" altLang="en-US" dirty="0" smtClean="0">
                <a:solidFill>
                  <a:schemeClr val="accent3"/>
                </a:solidFill>
                <a:latin typeface="Times New Roman"/>
                <a:cs typeface="Times New Roman"/>
              </a:rPr>
              <a:t>σ</a:t>
            </a:r>
            <a:r>
              <a:rPr lang="en-US" altLang="en-US" dirty="0" smtClean="0">
                <a:solidFill>
                  <a:schemeClr val="accent3"/>
                </a:solidFill>
                <a:latin typeface="Times New Roman"/>
                <a:cs typeface="Times New Roman"/>
              </a:rPr>
              <a:t> </a:t>
            </a:r>
            <a:r>
              <a:rPr lang="en-US" altLang="en-US" dirty="0" smtClean="0">
                <a:solidFill>
                  <a:schemeClr val="accent3"/>
                </a:solidFill>
                <a:cs typeface="Times New Roman"/>
              </a:rPr>
              <a:t>Known</a:t>
            </a:r>
            <a:endParaRPr lang="en-US" dirty="0"/>
          </a:p>
        </p:txBody>
      </p:sp>
      <p:graphicFrame>
        <p:nvGraphicFramePr>
          <p:cNvPr id="10242" name="Object 4"/>
          <p:cNvGraphicFramePr>
            <a:graphicFrameLocks noChangeAspect="1"/>
          </p:cNvGraphicFramePr>
          <p:nvPr/>
        </p:nvGraphicFramePr>
        <p:xfrm>
          <a:off x="1416050" y="2149475"/>
          <a:ext cx="4059238" cy="898525"/>
        </p:xfrm>
        <a:graphic>
          <a:graphicData uri="http://schemas.openxmlformats.org/presentationml/2006/ole">
            <mc:AlternateContent xmlns:mc="http://schemas.openxmlformats.org/markup-compatibility/2006">
              <mc:Choice xmlns:v="urn:schemas-microsoft-com:vml" Requires="v">
                <p:oleObj spid="_x0000_s10263" name="Equation" r:id="rId3" imgW="1892160" imgH="419040" progId="Equation.DSMT4">
                  <p:embed/>
                </p:oleObj>
              </mc:Choice>
              <mc:Fallback>
                <p:oleObj name="Equation" r:id="rId3" imgW="1892160" imgH="419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6050" y="2149475"/>
                        <a:ext cx="4059238"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6"/>
          <p:cNvGraphicFramePr>
            <a:graphicFrameLocks noChangeAspect="1"/>
          </p:cNvGraphicFramePr>
          <p:nvPr/>
        </p:nvGraphicFramePr>
        <p:xfrm>
          <a:off x="1419225" y="3995738"/>
          <a:ext cx="1973263" cy="1622425"/>
        </p:xfrm>
        <a:graphic>
          <a:graphicData uri="http://schemas.openxmlformats.org/presentationml/2006/ole">
            <mc:AlternateContent xmlns:mc="http://schemas.openxmlformats.org/markup-compatibility/2006">
              <mc:Choice xmlns:v="urn:schemas-microsoft-com:vml" Requires="v">
                <p:oleObj spid="_x0000_s10264" name="Equation" r:id="rId5" imgW="774360" imgH="634680" progId="Equation.DSMT4">
                  <p:embed/>
                </p:oleObj>
              </mc:Choice>
              <mc:Fallback>
                <p:oleObj name="Equation" r:id="rId5" imgW="774360" imgH="6346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9225" y="3995738"/>
                        <a:ext cx="1973263"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7"/>
          <p:cNvGraphicFramePr>
            <a:graphicFrameLocks noChangeAspect="1"/>
          </p:cNvGraphicFramePr>
          <p:nvPr/>
        </p:nvGraphicFramePr>
        <p:xfrm>
          <a:off x="4716463" y="3992563"/>
          <a:ext cx="1973262" cy="1622425"/>
        </p:xfrm>
        <a:graphic>
          <a:graphicData uri="http://schemas.openxmlformats.org/presentationml/2006/ole">
            <mc:AlternateContent xmlns:mc="http://schemas.openxmlformats.org/markup-compatibility/2006">
              <mc:Choice xmlns:v="urn:schemas-microsoft-com:vml" Requires="v">
                <p:oleObj spid="_x0000_s10265" name="Equation" r:id="rId7" imgW="774360" imgH="634680" progId="Equation.DSMT4">
                  <p:embed/>
                </p:oleObj>
              </mc:Choice>
              <mc:Fallback>
                <p:oleObj name="Equation" r:id="rId7" imgW="774360" imgH="6346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463" y="3992563"/>
                        <a:ext cx="1973262"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Box 8"/>
          <p:cNvSpPr txBox="1"/>
          <p:nvPr/>
        </p:nvSpPr>
        <p:spPr>
          <a:xfrm>
            <a:off x="958850" y="3562350"/>
            <a:ext cx="2543175" cy="519113"/>
          </a:xfrm>
          <a:prstGeom prst="rect">
            <a:avLst/>
          </a:prstGeom>
          <a:noFill/>
        </p:spPr>
        <p:txBody>
          <a:bodyPr>
            <a:spAutoFit/>
          </a:bodyPr>
          <a:lstStyle/>
          <a:p>
            <a:pPr>
              <a:defRPr/>
            </a:pPr>
            <a:r>
              <a:rPr lang="en-US" sz="2800" dirty="0">
                <a:latin typeface="+mn-lt"/>
              </a:rPr>
              <a:t>Left Endpoint:</a:t>
            </a:r>
          </a:p>
        </p:txBody>
      </p:sp>
      <p:sp>
        <p:nvSpPr>
          <p:cNvPr id="10" name="TextBox 9"/>
          <p:cNvSpPr txBox="1"/>
          <p:nvPr/>
        </p:nvSpPr>
        <p:spPr>
          <a:xfrm>
            <a:off x="4256088" y="3562350"/>
            <a:ext cx="2543175" cy="519113"/>
          </a:xfrm>
          <a:prstGeom prst="rect">
            <a:avLst/>
          </a:prstGeom>
          <a:noFill/>
        </p:spPr>
        <p:txBody>
          <a:bodyPr>
            <a:spAutoFit/>
          </a:bodyPr>
          <a:lstStyle/>
          <a:p>
            <a:pPr>
              <a:defRPr/>
            </a:pPr>
            <a:r>
              <a:rPr lang="en-US" sz="2800" dirty="0">
                <a:latin typeface="+mn-lt"/>
              </a:rPr>
              <a:t>Right Endpoint:</a:t>
            </a:r>
          </a:p>
        </p:txBody>
      </p:sp>
      <p:sp>
        <p:nvSpPr>
          <p:cNvPr id="11" name="TextBox 10"/>
          <p:cNvSpPr txBox="1"/>
          <p:nvPr/>
        </p:nvSpPr>
        <p:spPr>
          <a:xfrm>
            <a:off x="2565400" y="5724525"/>
            <a:ext cx="3211513" cy="519113"/>
          </a:xfrm>
          <a:prstGeom prst="rect">
            <a:avLst/>
          </a:prstGeom>
          <a:noFill/>
        </p:spPr>
        <p:txBody>
          <a:bodyPr>
            <a:spAutoFit/>
          </a:bodyPr>
          <a:lstStyle/>
          <a:p>
            <a:pPr>
              <a:defRPr/>
            </a:pPr>
            <a:r>
              <a:rPr lang="en-US" sz="2800" b="1" dirty="0">
                <a:solidFill>
                  <a:schemeClr val="accent2"/>
                </a:solidFill>
                <a:latin typeface="+mn-lt"/>
              </a:rPr>
              <a:t>22.3 &lt; </a:t>
            </a:r>
            <a:r>
              <a:rPr lang="el-GR" sz="2800" b="1" dirty="0">
                <a:solidFill>
                  <a:schemeClr val="accent2"/>
                </a:solidFill>
                <a:latin typeface="Times New Roman"/>
                <a:cs typeface="Times New Roman"/>
              </a:rPr>
              <a:t>μ</a:t>
            </a:r>
            <a:r>
              <a:rPr lang="en-US" sz="2800" b="1" dirty="0">
                <a:solidFill>
                  <a:schemeClr val="accent2"/>
                </a:solidFill>
                <a:latin typeface="Times New Roman"/>
                <a:cs typeface="Times New Roman"/>
              </a:rPr>
              <a:t> &lt; 23.5</a:t>
            </a:r>
            <a:endParaRPr lang="en-US" sz="2800" b="1" dirty="0">
              <a:solidFill>
                <a:schemeClr val="accent2"/>
              </a:solidFill>
              <a:latin typeface="+mn-lt"/>
            </a:endParaRPr>
          </a:p>
        </p:txBody>
      </p:sp>
      <p:cxnSp>
        <p:nvCxnSpPr>
          <p:cNvPr id="12" name="Straight Arrow Connector 11"/>
          <p:cNvCxnSpPr/>
          <p:nvPr/>
        </p:nvCxnSpPr>
        <p:spPr>
          <a:xfrm>
            <a:off x="2185988" y="5610225"/>
            <a:ext cx="311150" cy="2667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946650" y="5610225"/>
            <a:ext cx="312738" cy="2667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22EF84F-A57E-48CE-8F46-619CD9F984F6}" type="slidenum">
              <a:rPr lang="en-US" sz="1200"/>
              <a:pPr algn="r" eaLnBrk="1" hangingPunct="1"/>
              <a:t>16</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10243"/>
                                        </p:tgtEl>
                                        <p:attrNameLst>
                                          <p:attrName>style.visibility</p:attrName>
                                        </p:attrNameLst>
                                      </p:cBhvr>
                                      <p:to>
                                        <p:strVal val="visible"/>
                                      </p:to>
                                    </p:set>
                                    <p:animEffect transition="in" filter="wipe(up)">
                                      <p:cBhvr>
                                        <p:cTn id="16" dur="500"/>
                                        <p:tgtEl>
                                          <p:spTgt spid="102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0244"/>
                                        </p:tgtEl>
                                        <p:attrNameLst>
                                          <p:attrName>style.visibility</p:attrName>
                                        </p:attrNameLst>
                                      </p:cBhvr>
                                      <p:to>
                                        <p:strVal val="visible"/>
                                      </p:to>
                                    </p:set>
                                    <p:animEffect transition="in" filter="wipe(up)">
                                      <p:cBhvr>
                                        <p:cTn id="21" dur="500"/>
                                        <p:tgtEl>
                                          <p:spTgt spid="10244"/>
                                        </p:tgtEl>
                                      </p:cBhvr>
                                    </p:animEffect>
                                  </p:childTnLst>
                                </p:cTn>
                              </p:par>
                            </p:childTnLst>
                          </p:cTn>
                        </p:par>
                        <p:par>
                          <p:cTn id="22" fill="hold" nodeType="afterGroup">
                            <p:stCondLst>
                              <p:cond delay="500"/>
                            </p:stCondLst>
                            <p:childTnLst>
                              <p:par>
                                <p:cTn id="23" presetID="22" presetClass="entr" presetSubtype="1"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up)">
                                      <p:cBhvr>
                                        <p:cTn id="25" dur="500"/>
                                        <p:tgtEl>
                                          <p:spTgt spid="12"/>
                                        </p:tgtEl>
                                      </p:cBhvr>
                                    </p:animEffect>
                                  </p:childTnLst>
                                </p:cTn>
                              </p:par>
                              <p:par>
                                <p:cTn id="26" presetID="22" presetClass="entr" presetSubtype="1"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4"/>
          <p:cNvCxnSpPr/>
          <p:nvPr/>
        </p:nvCxnSpPr>
        <p:spPr>
          <a:xfrm>
            <a:off x="1477963" y="3292475"/>
            <a:ext cx="5364162" cy="1588"/>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defRPr/>
            </a:pPr>
            <a:r>
              <a:rPr lang="en-US" altLang="en-US" dirty="0" smtClean="0">
                <a:solidFill>
                  <a:schemeClr val="accent3"/>
                </a:solidFill>
              </a:rPr>
              <a:t>Solution: Constructing a Confidence Interval </a:t>
            </a:r>
            <a:r>
              <a:rPr lang="el-GR" altLang="en-US" dirty="0" smtClean="0">
                <a:solidFill>
                  <a:schemeClr val="accent3"/>
                </a:solidFill>
                <a:latin typeface="Times New Roman"/>
                <a:cs typeface="Times New Roman"/>
              </a:rPr>
              <a:t>σ</a:t>
            </a:r>
            <a:r>
              <a:rPr lang="en-US" altLang="en-US" dirty="0" smtClean="0">
                <a:solidFill>
                  <a:schemeClr val="accent3"/>
                </a:solidFill>
                <a:latin typeface="Times New Roman"/>
                <a:cs typeface="Times New Roman"/>
              </a:rPr>
              <a:t> </a:t>
            </a:r>
            <a:r>
              <a:rPr lang="en-US" altLang="en-US" dirty="0" smtClean="0">
                <a:solidFill>
                  <a:schemeClr val="accent3"/>
                </a:solidFill>
                <a:cs typeface="Times New Roman"/>
              </a:rPr>
              <a:t>Known</a:t>
            </a:r>
            <a:endParaRPr lang="en-US" dirty="0"/>
          </a:p>
        </p:txBody>
      </p:sp>
      <p:sp>
        <p:nvSpPr>
          <p:cNvPr id="11271" name="Content Placeholder 13"/>
          <p:cNvSpPr>
            <a:spLocks noGrp="1"/>
          </p:cNvSpPr>
          <p:nvPr>
            <p:ph idx="1"/>
          </p:nvPr>
        </p:nvSpPr>
        <p:spPr>
          <a:xfrm>
            <a:off x="457200" y="1722438"/>
            <a:ext cx="8229600" cy="700087"/>
          </a:xfrm>
        </p:spPr>
        <p:txBody>
          <a:bodyPr/>
          <a:lstStyle/>
          <a:p>
            <a:pPr>
              <a:buFont typeface="Arial" charset="0"/>
              <a:buNone/>
            </a:pPr>
            <a:r>
              <a:rPr lang="en-US" b="1" smtClean="0">
                <a:solidFill>
                  <a:schemeClr val="accent2"/>
                </a:solidFill>
              </a:rPr>
              <a:t>22.3 &lt; </a:t>
            </a:r>
            <a:r>
              <a:rPr lang="el-GR" b="1" smtClean="0">
                <a:solidFill>
                  <a:schemeClr val="accent2"/>
                </a:solidFill>
              </a:rPr>
              <a:t>μ</a:t>
            </a:r>
            <a:r>
              <a:rPr lang="en-US" b="1" smtClean="0">
                <a:solidFill>
                  <a:schemeClr val="accent2"/>
                </a:solidFill>
              </a:rPr>
              <a:t> &lt; 23.5</a:t>
            </a:r>
          </a:p>
          <a:p>
            <a:pPr>
              <a:buFont typeface="Arial" charset="0"/>
              <a:buNone/>
            </a:pPr>
            <a:endParaRPr lang="en-US" smtClean="0"/>
          </a:p>
          <a:p>
            <a:endParaRPr lang="en-US" smtClean="0"/>
          </a:p>
        </p:txBody>
      </p:sp>
      <p:sp>
        <p:nvSpPr>
          <p:cNvPr id="17" name="TextBox 16"/>
          <p:cNvSpPr txBox="1"/>
          <p:nvPr/>
        </p:nvSpPr>
        <p:spPr bwMode="auto">
          <a:xfrm>
            <a:off x="2208213" y="2951163"/>
            <a:ext cx="4344987" cy="579437"/>
          </a:xfrm>
          <a:prstGeom prst="rect">
            <a:avLst/>
          </a:prstGeom>
          <a:noFill/>
        </p:spPr>
        <p:txBody>
          <a:bodyPr>
            <a:spAutoFit/>
          </a:bodyPr>
          <a:lstStyle/>
          <a:p>
            <a:pPr>
              <a:defRPr/>
            </a:pPr>
            <a:r>
              <a:rPr lang="en-US" sz="2800" b="1" dirty="0">
                <a:solidFill>
                  <a:schemeClr val="accent2"/>
                </a:solidFill>
                <a:latin typeface="+mn-lt"/>
              </a:rPr>
              <a:t>(         </a:t>
            </a:r>
            <a:r>
              <a:rPr lang="en-US" sz="3200" b="1" dirty="0">
                <a:solidFill>
                  <a:schemeClr val="accent2"/>
                </a:solidFill>
                <a:latin typeface="+mn-lt"/>
              </a:rPr>
              <a:t> </a:t>
            </a:r>
            <a:r>
              <a:rPr lang="en-US" sz="2800" b="1" dirty="0">
                <a:solidFill>
                  <a:schemeClr val="accent2"/>
                </a:solidFill>
                <a:latin typeface="+mn-lt"/>
              </a:rPr>
              <a:t>                          )</a:t>
            </a:r>
          </a:p>
        </p:txBody>
      </p:sp>
      <p:cxnSp>
        <p:nvCxnSpPr>
          <p:cNvPr id="18" name="Straight Connector 17"/>
          <p:cNvCxnSpPr/>
          <p:nvPr/>
        </p:nvCxnSpPr>
        <p:spPr bwMode="auto">
          <a:xfrm flipV="1">
            <a:off x="2316163" y="3287713"/>
            <a:ext cx="3376612" cy="476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274" name="Text Box 71"/>
          <p:cNvSpPr txBox="1">
            <a:spLocks noChangeArrowheads="1"/>
          </p:cNvSpPr>
          <p:nvPr/>
        </p:nvSpPr>
        <p:spPr bwMode="auto">
          <a:xfrm>
            <a:off x="3803650" y="2944813"/>
            <a:ext cx="361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4000">
                <a:latin typeface="Times New Roman" pitchFamily="18" charset="0"/>
              </a:rPr>
              <a:t>•</a:t>
            </a:r>
          </a:p>
        </p:txBody>
      </p:sp>
      <p:sp>
        <p:nvSpPr>
          <p:cNvPr id="11275" name="Text Box 72"/>
          <p:cNvSpPr txBox="1">
            <a:spLocks noChangeArrowheads="1"/>
          </p:cNvSpPr>
          <p:nvPr/>
        </p:nvSpPr>
        <p:spPr bwMode="auto">
          <a:xfrm>
            <a:off x="3533775" y="2762250"/>
            <a:ext cx="869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400">
                <a:latin typeface="Times New Roman" pitchFamily="18" charset="0"/>
              </a:rPr>
              <a:t>  22.9</a:t>
            </a:r>
          </a:p>
        </p:txBody>
      </p:sp>
      <p:sp>
        <p:nvSpPr>
          <p:cNvPr id="22" name="TextBox 21"/>
          <p:cNvSpPr txBox="1"/>
          <p:nvPr/>
        </p:nvSpPr>
        <p:spPr>
          <a:xfrm>
            <a:off x="1989138" y="2762250"/>
            <a:ext cx="981075" cy="457200"/>
          </a:xfrm>
          <a:prstGeom prst="rect">
            <a:avLst/>
          </a:prstGeom>
          <a:noFill/>
        </p:spPr>
        <p:txBody>
          <a:bodyPr>
            <a:spAutoFit/>
          </a:bodyPr>
          <a:lstStyle/>
          <a:p>
            <a:pPr>
              <a:defRPr/>
            </a:pPr>
            <a:r>
              <a:rPr lang="en-US" sz="2400" dirty="0">
                <a:latin typeface="+mn-lt"/>
              </a:rPr>
              <a:t>22.3</a:t>
            </a:r>
          </a:p>
        </p:txBody>
      </p:sp>
      <p:sp>
        <p:nvSpPr>
          <p:cNvPr id="23" name="TextBox 22"/>
          <p:cNvSpPr txBox="1"/>
          <p:nvPr/>
        </p:nvSpPr>
        <p:spPr>
          <a:xfrm>
            <a:off x="5243513" y="2762250"/>
            <a:ext cx="981075" cy="457200"/>
          </a:xfrm>
          <a:prstGeom prst="rect">
            <a:avLst/>
          </a:prstGeom>
          <a:noFill/>
        </p:spPr>
        <p:txBody>
          <a:bodyPr>
            <a:spAutoFit/>
          </a:bodyPr>
          <a:lstStyle/>
          <a:p>
            <a:pPr>
              <a:defRPr/>
            </a:pPr>
            <a:r>
              <a:rPr lang="en-US" sz="2400" dirty="0">
                <a:latin typeface="+mn-lt"/>
              </a:rPr>
              <a:t>23.5</a:t>
            </a:r>
          </a:p>
        </p:txBody>
      </p:sp>
      <p:sp>
        <p:nvSpPr>
          <p:cNvPr id="24" name="TextBox 23"/>
          <p:cNvSpPr txBox="1"/>
          <p:nvPr/>
        </p:nvSpPr>
        <p:spPr>
          <a:xfrm>
            <a:off x="557213" y="4249738"/>
            <a:ext cx="7894637" cy="946150"/>
          </a:xfrm>
          <a:prstGeom prst="rect">
            <a:avLst/>
          </a:prstGeom>
          <a:noFill/>
        </p:spPr>
        <p:txBody>
          <a:bodyPr>
            <a:spAutoFit/>
          </a:bodyPr>
          <a:lstStyle/>
          <a:p>
            <a:pPr>
              <a:defRPr/>
            </a:pPr>
            <a:r>
              <a:rPr lang="en-US" sz="2800" dirty="0">
                <a:latin typeface="+mn-lt"/>
              </a:rPr>
              <a:t>With 90% confidence, you can say that the mean age of all the students is between 22.3 and 23.5 years.</a:t>
            </a:r>
            <a:endParaRPr lang="en-US" sz="2800" dirty="0" err="1">
              <a:latin typeface="+mn-lt"/>
            </a:endParaRPr>
          </a:p>
        </p:txBody>
      </p:sp>
      <p:sp>
        <p:nvSpPr>
          <p:cNvPr id="26" name="TextBox 25"/>
          <p:cNvSpPr txBox="1"/>
          <p:nvPr/>
        </p:nvSpPr>
        <p:spPr>
          <a:xfrm>
            <a:off x="3230563" y="2530475"/>
            <a:ext cx="1738312" cy="396875"/>
          </a:xfrm>
          <a:prstGeom prst="rect">
            <a:avLst/>
          </a:prstGeom>
          <a:noFill/>
        </p:spPr>
        <p:txBody>
          <a:bodyPr>
            <a:spAutoFit/>
          </a:bodyPr>
          <a:lstStyle/>
          <a:p>
            <a:pPr>
              <a:defRPr/>
            </a:pPr>
            <a:r>
              <a:rPr lang="en-US" sz="2000" dirty="0">
                <a:latin typeface="+mn-lt"/>
              </a:rPr>
              <a:t>Point estimate</a:t>
            </a:r>
          </a:p>
        </p:txBody>
      </p:sp>
      <p:graphicFrame>
        <p:nvGraphicFramePr>
          <p:cNvPr id="11266" name="Object 5"/>
          <p:cNvGraphicFramePr>
            <a:graphicFrameLocks noChangeAspect="1"/>
          </p:cNvGraphicFramePr>
          <p:nvPr/>
        </p:nvGraphicFramePr>
        <p:xfrm>
          <a:off x="3770313" y="3416300"/>
          <a:ext cx="404812" cy="479425"/>
        </p:xfrm>
        <a:graphic>
          <a:graphicData uri="http://schemas.openxmlformats.org/presentationml/2006/ole">
            <mc:AlternateContent xmlns:mc="http://schemas.openxmlformats.org/markup-compatibility/2006">
              <mc:Choice xmlns:v="urn:schemas-microsoft-com:vml" Requires="v">
                <p:oleObj spid="_x0000_s11291" name="Equation" r:id="rId3" imgW="139680" imgH="164880" progId="Equation.DSMT4">
                  <p:embed/>
                </p:oleObj>
              </mc:Choice>
              <mc:Fallback>
                <p:oleObj name="Equation" r:id="rId3" imgW="139680" imgH="1648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0313" y="3416300"/>
                        <a:ext cx="404812"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13"/>
          <p:cNvGraphicFramePr>
            <a:graphicFrameLocks noChangeAspect="1"/>
          </p:cNvGraphicFramePr>
          <p:nvPr/>
        </p:nvGraphicFramePr>
        <p:xfrm>
          <a:off x="1914525" y="3457575"/>
          <a:ext cx="966788" cy="438150"/>
        </p:xfrm>
        <a:graphic>
          <a:graphicData uri="http://schemas.openxmlformats.org/presentationml/2006/ole">
            <mc:AlternateContent xmlns:mc="http://schemas.openxmlformats.org/markup-compatibility/2006">
              <mc:Choice xmlns:v="urn:schemas-microsoft-com:vml" Requires="v">
                <p:oleObj spid="_x0000_s11292" name="Equation" r:id="rId5" imgW="393480" imgH="177480" progId="Equation.DSMT4">
                  <p:embed/>
                </p:oleObj>
              </mc:Choice>
              <mc:Fallback>
                <p:oleObj name="Equation" r:id="rId5" imgW="393480" imgH="177480"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4525" y="3457575"/>
                        <a:ext cx="966788"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8" name="Object 14"/>
          <p:cNvGraphicFramePr>
            <a:graphicFrameLocks noChangeAspect="1"/>
          </p:cNvGraphicFramePr>
          <p:nvPr/>
        </p:nvGraphicFramePr>
        <p:xfrm>
          <a:off x="5170488" y="3433763"/>
          <a:ext cx="1017587" cy="461962"/>
        </p:xfrm>
        <a:graphic>
          <a:graphicData uri="http://schemas.openxmlformats.org/presentationml/2006/ole">
            <mc:AlternateContent xmlns:mc="http://schemas.openxmlformats.org/markup-compatibility/2006">
              <mc:Choice xmlns:v="urn:schemas-microsoft-com:vml" Requires="v">
                <p:oleObj spid="_x0000_s11293" name="Equation" r:id="rId7" imgW="393480" imgH="177480" progId="Equation.DSMT4">
                  <p:embed/>
                </p:oleObj>
              </mc:Choice>
              <mc:Fallback>
                <p:oleObj name="Equation" r:id="rId7" imgW="393480" imgH="177480" progId="Equation.DSMT4">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70488" y="3433763"/>
                        <a:ext cx="1017587"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B041E3D-C3F9-45F7-9540-BAC5E2DC5117}" type="slidenum">
              <a:rPr lang="en-US" sz="1200"/>
              <a:pPr algn="r" eaLnBrk="1" hangingPunct="1"/>
              <a:t>17</a:t>
            </a:fld>
            <a:r>
              <a:rPr lang="en-US" sz="1200"/>
              <a:t> of 83</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Interpreting the Results</a:t>
            </a:r>
          </a:p>
        </p:txBody>
      </p:sp>
      <p:sp>
        <p:nvSpPr>
          <p:cNvPr id="68611" name="Content Placeholder 2"/>
          <p:cNvSpPr>
            <a:spLocks noGrp="1"/>
          </p:cNvSpPr>
          <p:nvPr>
            <p:ph idx="1"/>
          </p:nvPr>
        </p:nvSpPr>
        <p:spPr/>
        <p:txBody>
          <a:bodyPr/>
          <a:lstStyle/>
          <a:p>
            <a:r>
              <a:rPr lang="el-GR" smtClean="0"/>
              <a:t>μ</a:t>
            </a:r>
            <a:r>
              <a:rPr lang="en-US" smtClean="0"/>
              <a:t> is a fixed number. It is either in the confidence interval or not.</a:t>
            </a:r>
          </a:p>
          <a:p>
            <a:r>
              <a:rPr lang="en-US" b="1" smtClean="0">
                <a:solidFill>
                  <a:schemeClr val="accent2"/>
                </a:solidFill>
              </a:rPr>
              <a:t>Incorrect: </a:t>
            </a:r>
            <a:r>
              <a:rPr lang="en-US" smtClean="0"/>
              <a:t>“There is a 90% probability that the actual mean is in the interval (22.3, 23.5).”</a:t>
            </a:r>
          </a:p>
          <a:p>
            <a:r>
              <a:rPr lang="en-US" b="1" smtClean="0">
                <a:solidFill>
                  <a:schemeClr val="accent2"/>
                </a:solidFill>
              </a:rPr>
              <a:t>Correct:</a:t>
            </a:r>
            <a:r>
              <a:rPr lang="en-US" smtClean="0"/>
              <a:t> “If a large number of samples is collected and a confidence interval is created for each sample, approximately 90% of these intervals will contain </a:t>
            </a:r>
            <a:r>
              <a:rPr lang="el-GR" smtClean="0"/>
              <a:t>μ</a:t>
            </a:r>
            <a:r>
              <a:rPr lang="en-US" smtClean="0"/>
              <a:t>.</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AA824BE-16BA-48EA-9C6B-E0D7E3D3CC42}" type="slidenum">
              <a:rPr lang="en-US" sz="1200"/>
              <a:pPr algn="r" eaLnBrk="1" hangingPunct="1"/>
              <a:t>18</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p:nvPr>
        </p:nvSpPr>
        <p:spPr/>
        <p:txBody>
          <a:bodyPr/>
          <a:lstStyle/>
          <a:p>
            <a:r>
              <a:rPr lang="en-US" smtClean="0"/>
              <a:t>Interpreting the Results</a:t>
            </a:r>
          </a:p>
        </p:txBody>
      </p:sp>
      <p:pic>
        <p:nvPicPr>
          <p:cNvPr id="706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7525" y="1795463"/>
            <a:ext cx="428307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41325" y="1782763"/>
            <a:ext cx="4252913" cy="3508375"/>
          </a:xfrm>
          <a:prstGeom prst="rect">
            <a:avLst/>
          </a:prstGeom>
          <a:noFill/>
        </p:spPr>
        <p:txBody>
          <a:bodyPr>
            <a:spAutoFit/>
          </a:bodyPr>
          <a:lstStyle/>
          <a:p>
            <a:pPr>
              <a:defRPr/>
            </a:pPr>
            <a:r>
              <a:rPr lang="en-US" sz="2800" dirty="0">
                <a:latin typeface="+mn-lt"/>
              </a:rPr>
              <a:t>The horizontal segments represent 90% confidence intervals for different samples of the same size.</a:t>
            </a:r>
          </a:p>
          <a:p>
            <a:pPr>
              <a:defRPr/>
            </a:pPr>
            <a:r>
              <a:rPr lang="en-US" sz="2800" dirty="0">
                <a:latin typeface="+mn-lt"/>
              </a:rPr>
              <a:t>In the long run, 9 of every 10 such intervals will  contain </a:t>
            </a:r>
            <a:r>
              <a:rPr lang="el-GR" sz="2800" dirty="0">
                <a:latin typeface="Times New Roman"/>
                <a:cs typeface="Times New Roman"/>
              </a:rPr>
              <a:t>μ</a:t>
            </a:r>
            <a:r>
              <a:rPr lang="en-US" sz="2800" dirty="0">
                <a:latin typeface="Times New Roman"/>
                <a:cs typeface="Times New Roman"/>
              </a:rPr>
              <a:t>.</a:t>
            </a:r>
            <a:endParaRPr lang="en-US" sz="2800" dirty="0">
              <a:latin typeface="+mn-lt"/>
            </a:endParaRPr>
          </a:p>
          <a:p>
            <a:pPr>
              <a:defRPr/>
            </a:pPr>
            <a:endParaRPr lang="en-US" sz="2800" dirty="0" err="1">
              <a:latin typeface="+mn-lt"/>
            </a:endParaRPr>
          </a:p>
        </p:txBody>
      </p:sp>
      <p:cxnSp>
        <p:nvCxnSpPr>
          <p:cNvPr id="9" name="Straight Arrow Connector 8"/>
          <p:cNvCxnSpPr/>
          <p:nvPr/>
        </p:nvCxnSpPr>
        <p:spPr>
          <a:xfrm>
            <a:off x="4816475" y="4237038"/>
            <a:ext cx="3429000" cy="1587"/>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70638" y="4283075"/>
            <a:ext cx="427037" cy="457200"/>
          </a:xfrm>
          <a:prstGeom prst="rect">
            <a:avLst/>
          </a:prstGeom>
          <a:solidFill>
            <a:schemeClr val="bg1"/>
          </a:solidFill>
        </p:spPr>
        <p:txBody>
          <a:bodyPr>
            <a:spAutoFit/>
          </a:bodyPr>
          <a:lstStyle/>
          <a:p>
            <a:pPr>
              <a:defRPr/>
            </a:pPr>
            <a:r>
              <a:rPr lang="el-GR" sz="2400" dirty="0">
                <a:latin typeface="+mn-lt"/>
              </a:rPr>
              <a:t>μ</a:t>
            </a:r>
            <a:endParaRPr lang="en-US" sz="2400" dirty="0" err="1">
              <a:latin typeface="+mn-lt"/>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00CBD2C-2B92-4D5D-B355-2B541F23B9D7}" type="slidenum">
              <a:rPr lang="en-US" sz="1200"/>
              <a:pPr algn="r" eaLnBrk="1" hangingPunct="1"/>
              <a:t>19</a:t>
            </a:fld>
            <a:r>
              <a:rPr lang="en-US" sz="1200"/>
              <a:t> of 83</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smtClean="0"/>
              <a:t>Chapter Outline</a:t>
            </a:r>
          </a:p>
        </p:txBody>
      </p:sp>
      <p:sp>
        <p:nvSpPr>
          <p:cNvPr id="57347" name="Content Placeholder 2"/>
          <p:cNvSpPr>
            <a:spLocks noGrp="1"/>
          </p:cNvSpPr>
          <p:nvPr>
            <p:ph idx="1"/>
          </p:nvPr>
        </p:nvSpPr>
        <p:spPr/>
        <p:txBody>
          <a:bodyPr/>
          <a:lstStyle/>
          <a:p>
            <a:pPr eaLnBrk="1" hangingPunct="1"/>
            <a:r>
              <a:rPr lang="en-US" smtClean="0"/>
              <a:t>6.1 Confidence Intervals for the Mean (Large</a:t>
            </a:r>
            <a:br>
              <a:rPr lang="en-US" smtClean="0"/>
            </a:br>
            <a:r>
              <a:rPr lang="en-US" smtClean="0"/>
              <a:t>      Samples)</a:t>
            </a:r>
          </a:p>
          <a:p>
            <a:pPr eaLnBrk="1" hangingPunct="1"/>
            <a:r>
              <a:rPr lang="en-US" smtClean="0"/>
              <a:t>6.2 Confidence Intervals for the Mean (Small </a:t>
            </a:r>
            <a:br>
              <a:rPr lang="en-US" smtClean="0"/>
            </a:br>
            <a:r>
              <a:rPr lang="en-US" smtClean="0"/>
              <a:t>      Samples)</a:t>
            </a:r>
          </a:p>
          <a:p>
            <a:pPr eaLnBrk="1" hangingPunct="1"/>
            <a:r>
              <a:rPr lang="en-US" smtClean="0"/>
              <a:t>6.3 Confidence Intervals for Population Proportions</a:t>
            </a:r>
          </a:p>
          <a:p>
            <a:pPr eaLnBrk="1" hangingPunct="1"/>
            <a:r>
              <a:rPr lang="en-US" smtClean="0"/>
              <a:t>6.4 Confidence Intervals for Variance and Standard      </a:t>
            </a:r>
            <a:br>
              <a:rPr lang="en-US" smtClean="0"/>
            </a:br>
            <a:r>
              <a:rPr lang="en-US" smtClean="0"/>
              <a:t>      Deviation</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D083A4B-F58B-48A7-A07E-340FC9B91C46}" type="slidenum">
              <a:rPr lang="en-US" sz="1200"/>
              <a:pPr algn="r" eaLnBrk="1" hangingPunct="1"/>
              <a:t>2</a:t>
            </a:fld>
            <a:r>
              <a:rPr lang="en-US" sz="1200"/>
              <a:t> of 83</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3"/>
          <p:cNvSpPr>
            <a:spLocks noGrp="1"/>
          </p:cNvSpPr>
          <p:nvPr>
            <p:ph type="ctrTitle"/>
          </p:nvPr>
        </p:nvSpPr>
        <p:spPr/>
        <p:txBody>
          <a:bodyPr/>
          <a:lstStyle/>
          <a:p>
            <a:pPr eaLnBrk="1" hangingPunct="1"/>
            <a:r>
              <a:rPr lang="en-US" smtClean="0"/>
              <a:t>Section 6.2</a:t>
            </a:r>
          </a:p>
        </p:txBody>
      </p:sp>
      <p:sp>
        <p:nvSpPr>
          <p:cNvPr id="5" name="Subtitle 4"/>
          <p:cNvSpPr>
            <a:spLocks noGrp="1"/>
          </p:cNvSpPr>
          <p:nvPr>
            <p:ph type="subTitle" idx="1"/>
          </p:nvPr>
        </p:nvSpPr>
        <p:spPr/>
        <p:txBody>
          <a:bodyPr/>
          <a:lstStyle/>
          <a:p>
            <a:pPr eaLnBrk="1" hangingPunct="1">
              <a:defRPr/>
            </a:pPr>
            <a:r>
              <a:rPr lang="en-US" dirty="0" smtClean="0"/>
              <a:t>Confidence Intervals for the Mean (Small Samples)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1ED8976-88DA-4497-846E-5D528337FB5F}" type="slidenum">
              <a:rPr lang="en-US" sz="1200"/>
              <a:pPr algn="r" eaLnBrk="1" hangingPunct="1"/>
              <a:t>20</a:t>
            </a:fld>
            <a:r>
              <a:rPr lang="en-US" sz="1200"/>
              <a:t> of 83</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smtClean="0"/>
              <a:t>Section 6.2 Objectives</a:t>
            </a:r>
          </a:p>
        </p:txBody>
      </p:sp>
      <p:sp>
        <p:nvSpPr>
          <p:cNvPr id="75779" name="Content Placeholder 2"/>
          <p:cNvSpPr>
            <a:spLocks noGrp="1"/>
          </p:cNvSpPr>
          <p:nvPr>
            <p:ph idx="1"/>
          </p:nvPr>
        </p:nvSpPr>
        <p:spPr/>
        <p:txBody>
          <a:bodyPr/>
          <a:lstStyle/>
          <a:p>
            <a:pPr eaLnBrk="1" hangingPunct="1"/>
            <a:r>
              <a:rPr lang="en-US" smtClean="0"/>
              <a:t>Interpret the </a:t>
            </a:r>
            <a:r>
              <a:rPr lang="en-US" i="1" smtClean="0"/>
              <a:t>t-</a:t>
            </a:r>
            <a:r>
              <a:rPr lang="en-US" smtClean="0"/>
              <a:t>distribution and use a </a:t>
            </a:r>
            <a:r>
              <a:rPr lang="en-US" i="1" smtClean="0"/>
              <a:t>t</a:t>
            </a:r>
            <a:r>
              <a:rPr lang="en-US" smtClean="0"/>
              <a:t>-distribution table</a:t>
            </a:r>
          </a:p>
          <a:p>
            <a:pPr eaLnBrk="1" hangingPunct="1"/>
            <a:r>
              <a:rPr lang="en-US" smtClean="0"/>
              <a:t>Construct confidence intervals when </a:t>
            </a:r>
            <a:r>
              <a:rPr lang="en-US" i="1" smtClean="0"/>
              <a:t>n</a:t>
            </a:r>
            <a:r>
              <a:rPr lang="en-US" smtClean="0"/>
              <a:t> &lt; 30, the population is normally distributed, and </a:t>
            </a:r>
            <a:r>
              <a:rPr lang="el-GR" smtClean="0"/>
              <a:t>σ</a:t>
            </a:r>
            <a:r>
              <a:rPr lang="en-US" smtClean="0"/>
              <a:t> is unknown</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1FE3F4C-BE2C-4F8B-A866-639A995F829D}" type="slidenum">
              <a:rPr lang="en-US" sz="1200"/>
              <a:pPr algn="r" eaLnBrk="1" hangingPunct="1"/>
              <a:t>21</a:t>
            </a:fld>
            <a:r>
              <a:rPr lang="en-US" sz="1200"/>
              <a:t> of 83</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ltLang="en-US" smtClean="0"/>
              <a:t>The </a:t>
            </a:r>
            <a:r>
              <a:rPr lang="en-US" altLang="en-US" i="1" smtClean="0"/>
              <a:t>t</a:t>
            </a:r>
            <a:r>
              <a:rPr lang="en-US" altLang="en-US" smtClean="0"/>
              <a:t>-Distribution</a:t>
            </a:r>
            <a:endParaRPr lang="el-GR" altLang="en-US" smtClean="0"/>
          </a:p>
        </p:txBody>
      </p:sp>
      <p:sp>
        <p:nvSpPr>
          <p:cNvPr id="14340" name="Content Placeholder 7"/>
          <p:cNvSpPr>
            <a:spLocks noGrp="1"/>
          </p:cNvSpPr>
          <p:nvPr>
            <p:ph idx="1"/>
          </p:nvPr>
        </p:nvSpPr>
        <p:spPr>
          <a:xfrm>
            <a:off x="457200" y="1600200"/>
            <a:ext cx="8229600" cy="3595688"/>
          </a:xfrm>
        </p:spPr>
        <p:txBody>
          <a:bodyPr/>
          <a:lstStyle/>
          <a:p>
            <a:pPr eaLnBrk="1" hangingPunct="1"/>
            <a:r>
              <a:rPr lang="en-US" altLang="en-US" smtClean="0"/>
              <a:t>When the population standard deviation is unknown, the sample size is less than 30, and the random variable </a:t>
            </a:r>
            <a:r>
              <a:rPr lang="en-US" altLang="en-US" i="1" smtClean="0"/>
              <a:t>x</a:t>
            </a:r>
            <a:r>
              <a:rPr lang="en-US" altLang="en-US" smtClean="0"/>
              <a:t> is approximately normally distributed, it follows a </a:t>
            </a:r>
            <a:r>
              <a:rPr lang="en-US" altLang="en-US" b="1" i="1" smtClean="0">
                <a:solidFill>
                  <a:schemeClr val="accent2"/>
                </a:solidFill>
              </a:rPr>
              <a:t>t</a:t>
            </a:r>
            <a:r>
              <a:rPr lang="en-US" altLang="en-US" b="1" smtClean="0">
                <a:solidFill>
                  <a:schemeClr val="accent2"/>
                </a:solidFill>
              </a:rPr>
              <a:t>-distribution</a:t>
            </a:r>
            <a:r>
              <a:rPr lang="en-US" altLang="en-US" smtClean="0">
                <a:solidFill>
                  <a:schemeClr val="accent2"/>
                </a:solidFill>
              </a:rPr>
              <a:t>.</a:t>
            </a:r>
          </a:p>
          <a:p>
            <a:pPr eaLnBrk="1" hangingPunct="1"/>
            <a:endParaRPr lang="en-US" altLang="en-US" smtClean="0">
              <a:solidFill>
                <a:schemeClr val="accent2"/>
              </a:solidFill>
            </a:endParaRPr>
          </a:p>
          <a:p>
            <a:pPr eaLnBrk="1" hangingPunct="1"/>
            <a:endParaRPr lang="en-US" altLang="en-US" smtClean="0">
              <a:solidFill>
                <a:schemeClr val="accent2"/>
              </a:solidFill>
            </a:endParaRPr>
          </a:p>
          <a:p>
            <a:pPr eaLnBrk="1" hangingPunct="1"/>
            <a:endParaRPr lang="en-US" altLang="en-US" smtClean="0">
              <a:solidFill>
                <a:schemeClr val="accent2"/>
              </a:solidFill>
            </a:endParaRPr>
          </a:p>
          <a:p>
            <a:pPr eaLnBrk="1" hangingPunct="1"/>
            <a:r>
              <a:rPr lang="en-US" altLang="en-US" smtClean="0"/>
              <a:t>Critical values of </a:t>
            </a:r>
            <a:r>
              <a:rPr lang="en-US" altLang="en-US" i="1" smtClean="0"/>
              <a:t>t</a:t>
            </a:r>
            <a:r>
              <a:rPr lang="en-US" altLang="en-US" smtClean="0"/>
              <a:t> are denoted by </a:t>
            </a:r>
            <a:r>
              <a:rPr lang="en-US" altLang="en-US" i="1" smtClean="0"/>
              <a:t>t</a:t>
            </a:r>
            <a:r>
              <a:rPr lang="en-US" altLang="en-US" i="1" baseline="-25000" smtClean="0"/>
              <a:t>c</a:t>
            </a:r>
            <a:r>
              <a:rPr lang="en-US" altLang="en-US" smtClean="0"/>
              <a:t>.</a:t>
            </a:r>
          </a:p>
        </p:txBody>
      </p:sp>
      <p:graphicFrame>
        <p:nvGraphicFramePr>
          <p:cNvPr id="1129477" name="Object 5"/>
          <p:cNvGraphicFramePr>
            <a:graphicFrameLocks noChangeAspect="1"/>
          </p:cNvGraphicFramePr>
          <p:nvPr/>
        </p:nvGraphicFramePr>
        <p:xfrm>
          <a:off x="2871788" y="3365500"/>
          <a:ext cx="1276350" cy="1262063"/>
        </p:xfrm>
        <a:graphic>
          <a:graphicData uri="http://schemas.openxmlformats.org/presentationml/2006/ole">
            <mc:AlternateContent xmlns:mc="http://schemas.openxmlformats.org/markup-compatibility/2006">
              <mc:Choice xmlns:v="urn:schemas-microsoft-com:vml" Requires="v">
                <p:oleObj spid="_x0000_s14348" name="Equation" r:id="rId4" imgW="1041120" imgH="1028520" progId="Equation.DSMT4">
                  <p:embed/>
                </p:oleObj>
              </mc:Choice>
              <mc:Fallback>
                <p:oleObj name="Equation" r:id="rId4" imgW="1041120" imgH="102852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1788" y="3365500"/>
                        <a:ext cx="1276350"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8F07B33-D9D7-4513-B6A7-298B24D8DB35}" type="slidenum">
              <a:rPr lang="en-US" sz="1200"/>
              <a:pPr algn="r" eaLnBrk="1" hangingPunct="1"/>
              <a:t>22</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altLang="en-US" dirty="0" smtClean="0"/>
              <a:t>The </a:t>
            </a:r>
            <a:r>
              <a:rPr lang="en-US" altLang="en-US" i="1" dirty="0" smtClean="0"/>
              <a:t>t</a:t>
            </a:r>
            <a:r>
              <a:rPr lang="en-US" altLang="en-US" dirty="0" smtClean="0"/>
              <a:t>-Distribution</a:t>
            </a:r>
            <a:endParaRPr lang="el-GR" altLang="en-US" dirty="0" smtClean="0"/>
          </a:p>
        </p:txBody>
      </p:sp>
      <p:sp>
        <p:nvSpPr>
          <p:cNvPr id="15364" name="Content Placeholder 8"/>
          <p:cNvSpPr>
            <a:spLocks noGrp="1"/>
          </p:cNvSpPr>
          <p:nvPr>
            <p:ph idx="1"/>
          </p:nvPr>
        </p:nvSpPr>
        <p:spPr>
          <a:xfrm>
            <a:off x="296863" y="1309688"/>
            <a:ext cx="8229600" cy="4525962"/>
          </a:xfrm>
        </p:spPr>
        <p:txBody>
          <a:bodyPr/>
          <a:lstStyle/>
          <a:p>
            <a:pPr marL="0" indent="0" eaLnBrk="1" hangingPunct="1">
              <a:buNone/>
            </a:pPr>
            <a:r>
              <a:rPr lang="en-US" sz="2500" dirty="0" smtClean="0"/>
              <a:t>The </a:t>
            </a:r>
            <a:r>
              <a:rPr lang="en-US" altLang="en-US" sz="2500" i="1" dirty="0" smtClean="0"/>
              <a:t>t</a:t>
            </a:r>
            <a:r>
              <a:rPr lang="en-US" altLang="en-US" sz="2500" dirty="0" smtClean="0"/>
              <a:t>-distribution </a:t>
            </a:r>
            <a:r>
              <a:rPr lang="en-US" sz="2500" dirty="0" smtClean="0"/>
              <a:t>is </a:t>
            </a:r>
            <a:r>
              <a:rPr lang="en-US" sz="2500" dirty="0" smtClean="0"/>
              <a:t>determined </a:t>
            </a:r>
            <a:r>
              <a:rPr lang="en-US" sz="2500" dirty="0" smtClean="0"/>
              <a:t>by a parameter called the degrees of freedom. </a:t>
            </a:r>
            <a:r>
              <a:rPr lang="en-US" sz="2500" dirty="0" smtClean="0"/>
              <a:t>When </a:t>
            </a:r>
            <a:r>
              <a:rPr lang="en-US" sz="2500" dirty="0" smtClean="0"/>
              <a:t>you use a </a:t>
            </a:r>
            <a:r>
              <a:rPr lang="en-US" altLang="en-US" sz="2500" i="1" dirty="0" smtClean="0"/>
              <a:t>t</a:t>
            </a:r>
            <a:r>
              <a:rPr lang="en-US" altLang="en-US" sz="2500" dirty="0" smtClean="0"/>
              <a:t>-distribution to estimate a population mean, the degrees of freedom are equal to one less than the sample size.</a:t>
            </a:r>
          </a:p>
          <a:p>
            <a:pPr marL="914400" lvl="1" indent="-514350" eaLnBrk="1" hangingPunct="1"/>
            <a:r>
              <a:rPr lang="en-US" sz="2500" dirty="0" err="1" smtClean="0"/>
              <a:t>d.f.</a:t>
            </a:r>
            <a:r>
              <a:rPr lang="en-US" sz="2500" dirty="0" smtClean="0"/>
              <a:t> = </a:t>
            </a:r>
            <a:r>
              <a:rPr lang="en-US" sz="2500" i="1" dirty="0" smtClean="0"/>
              <a:t>n</a:t>
            </a:r>
            <a:r>
              <a:rPr lang="en-US" sz="2500" dirty="0" smtClean="0"/>
              <a:t> – 1      </a:t>
            </a:r>
            <a:r>
              <a:rPr lang="en-US" sz="2500" dirty="0" smtClean="0">
                <a:solidFill>
                  <a:schemeClr val="accent2"/>
                </a:solidFill>
              </a:rPr>
              <a:t>Degrees of </a:t>
            </a:r>
            <a:r>
              <a:rPr lang="en-US" sz="2500" dirty="0" smtClean="0">
                <a:solidFill>
                  <a:schemeClr val="accent2"/>
                </a:solidFill>
              </a:rPr>
              <a:t>freedom</a:t>
            </a:r>
          </a:p>
          <a:p>
            <a:pPr marL="0" lvl="1" indent="0" eaLnBrk="1" hangingPunct="1">
              <a:buNone/>
            </a:pPr>
            <a:r>
              <a:rPr lang="en-US" sz="2500" dirty="0"/>
              <a:t>As the degrees of freedom increase, the </a:t>
            </a:r>
            <a:r>
              <a:rPr lang="en-US" sz="2500" i="1" dirty="0"/>
              <a:t>t</a:t>
            </a:r>
            <a:r>
              <a:rPr lang="en-US" sz="2500" dirty="0"/>
              <a:t>-distribution approaches the normal distribution.  After 30 </a:t>
            </a:r>
            <a:r>
              <a:rPr lang="en-US" sz="2500" dirty="0" err="1"/>
              <a:t>d.f.</a:t>
            </a:r>
            <a:r>
              <a:rPr lang="en-US" sz="2500" dirty="0"/>
              <a:t>, the </a:t>
            </a:r>
            <a:r>
              <a:rPr lang="en-US" sz="2500" i="1" dirty="0"/>
              <a:t>t</a:t>
            </a:r>
            <a:r>
              <a:rPr lang="en-US" sz="2500" dirty="0"/>
              <a:t>-distribution is very close to the standard normal </a:t>
            </a:r>
            <a:r>
              <a:rPr lang="en-US" sz="2500" i="1" dirty="0"/>
              <a:t>z</a:t>
            </a:r>
            <a:r>
              <a:rPr lang="en-US" sz="2500" dirty="0"/>
              <a:t>-distribution.</a:t>
            </a:r>
          </a:p>
          <a:p>
            <a:pPr marL="0" lvl="1" indent="0" eaLnBrk="1" hangingPunct="1">
              <a:buNone/>
            </a:pPr>
            <a:endParaRPr lang="en-US" sz="2500" dirty="0" smtClean="0">
              <a:solidFill>
                <a:schemeClr val="accent2"/>
              </a:solidFill>
            </a:endParaRPr>
          </a:p>
          <a:p>
            <a:pPr marL="514350" indent="-514350" eaLnBrk="1" hangingPunct="1">
              <a:buFont typeface="Arial" charset="0"/>
              <a:buAutoNum type="arabicPeriod"/>
            </a:pPr>
            <a:endParaRPr lang="en-US" altLang="en-US" sz="2500" dirty="0" smtClean="0"/>
          </a:p>
          <a:p>
            <a:pPr marL="514350" indent="-514350" eaLnBrk="1" hangingPunct="1">
              <a:buFont typeface="Arial" charset="0"/>
              <a:buAutoNum type="arabicPeriod"/>
            </a:pPr>
            <a:endParaRPr lang="en-US" sz="2500" dirty="0" smtClean="0">
              <a:latin typeface="MS Reference Serif" pitchFamily="18" charset="0"/>
            </a:endParaRPr>
          </a:p>
          <a:p>
            <a:pPr marL="514350" indent="-514350" eaLnBrk="1" hangingPunct="1">
              <a:buFont typeface="Arial" charset="0"/>
              <a:buAutoNum type="arabicPeriod"/>
            </a:pPr>
            <a:endParaRPr lang="en-US" sz="2500" dirty="0"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AD80134-AC77-4E19-B394-6BBDB5276BB6}" type="slidenum">
              <a:rPr lang="en-US" sz="1200"/>
              <a:pPr algn="r" eaLnBrk="1" hangingPunct="1"/>
              <a:t>23</a:t>
            </a:fld>
            <a:r>
              <a:rPr lang="en-US" sz="1200"/>
              <a:t> of 83</a:t>
            </a:r>
          </a:p>
        </p:txBody>
      </p:sp>
      <p:sp>
        <p:nvSpPr>
          <p:cNvPr id="7" name="Freeform 12"/>
          <p:cNvSpPr>
            <a:spLocks/>
          </p:cNvSpPr>
          <p:nvPr/>
        </p:nvSpPr>
        <p:spPr bwMode="auto">
          <a:xfrm>
            <a:off x="2468563" y="4507628"/>
            <a:ext cx="3765550" cy="1577975"/>
          </a:xfrm>
          <a:custGeom>
            <a:avLst/>
            <a:gdLst>
              <a:gd name="T0" fmla="*/ 0 w 2996"/>
              <a:gd name="T1" fmla="*/ 2147483647 h 1213"/>
              <a:gd name="T2" fmla="*/ 2147483647 w 2996"/>
              <a:gd name="T3" fmla="*/ 2147483647 h 1213"/>
              <a:gd name="T4" fmla="*/ 2147483647 w 2996"/>
              <a:gd name="T5" fmla="*/ 2147483647 h 1213"/>
              <a:gd name="T6" fmla="*/ 2147483647 w 2996"/>
              <a:gd name="T7" fmla="*/ 2147483647 h 1213"/>
              <a:gd name="T8" fmla="*/ 2147483647 w 2996"/>
              <a:gd name="T9" fmla="*/ 2147483647 h 1213"/>
              <a:gd name="T10" fmla="*/ 2147483647 w 2996"/>
              <a:gd name="T11" fmla="*/ 2147483647 h 1213"/>
              <a:gd name="T12" fmla="*/ 2147483647 w 2996"/>
              <a:gd name="T13" fmla="*/ 2147483647 h 1213"/>
              <a:gd name="T14" fmla="*/ 2147483647 w 2996"/>
              <a:gd name="T15" fmla="*/ 2147483647 h 1213"/>
              <a:gd name="T16" fmla="*/ 2147483647 w 2996"/>
              <a:gd name="T17" fmla="*/ 2147483647 h 1213"/>
              <a:gd name="T18" fmla="*/ 2147483647 w 2996"/>
              <a:gd name="T19" fmla="*/ 2147483647 h 1213"/>
              <a:gd name="T20" fmla="*/ 2147483647 w 2996"/>
              <a:gd name="T21" fmla="*/ 2147483647 h 1213"/>
              <a:gd name="T22" fmla="*/ 2147483647 w 2996"/>
              <a:gd name="T23" fmla="*/ 2147483647 h 1213"/>
              <a:gd name="T24" fmla="*/ 2147483647 w 2996"/>
              <a:gd name="T25" fmla="*/ 2147483647 h 1213"/>
              <a:gd name="T26" fmla="*/ 2147483647 w 2996"/>
              <a:gd name="T27" fmla="*/ 2147483647 h 1213"/>
              <a:gd name="T28" fmla="*/ 2147483647 w 2996"/>
              <a:gd name="T29" fmla="*/ 2147483647 h 1213"/>
              <a:gd name="T30" fmla="*/ 2147483647 w 2996"/>
              <a:gd name="T31" fmla="*/ 2147483647 h 1213"/>
              <a:gd name="T32" fmla="*/ 2147483647 w 2996"/>
              <a:gd name="T33" fmla="*/ 2147483647 h 1213"/>
              <a:gd name="T34" fmla="*/ 2147483647 w 2996"/>
              <a:gd name="T35" fmla="*/ 2147483647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latin typeface="Times New Roman" pitchFamily="18" charset="0"/>
            </a:endParaRPr>
          </a:p>
        </p:txBody>
      </p:sp>
      <p:sp>
        <p:nvSpPr>
          <p:cNvPr id="8" name="Rectangle 18"/>
          <p:cNvSpPr>
            <a:spLocks noChangeArrowheads="1"/>
          </p:cNvSpPr>
          <p:nvPr/>
        </p:nvSpPr>
        <p:spPr bwMode="auto">
          <a:xfrm>
            <a:off x="6272213" y="5941140"/>
            <a:ext cx="241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sz="1600" i="1">
                <a:latin typeface="Times New Roman" pitchFamily="18" charset="0"/>
              </a:rPr>
              <a:t>t</a:t>
            </a:r>
          </a:p>
        </p:txBody>
      </p:sp>
      <p:grpSp>
        <p:nvGrpSpPr>
          <p:cNvPr id="9" name="Group 25"/>
          <p:cNvGrpSpPr>
            <a:grpSpLocks/>
          </p:cNvGrpSpPr>
          <p:nvPr/>
        </p:nvGrpSpPr>
        <p:grpSpPr bwMode="auto">
          <a:xfrm>
            <a:off x="2347913" y="4561603"/>
            <a:ext cx="3962400" cy="1982787"/>
            <a:chOff x="1676896" y="4351349"/>
            <a:chExt cx="3961931" cy="1983181"/>
          </a:xfrm>
        </p:grpSpPr>
        <p:grpSp>
          <p:nvGrpSpPr>
            <p:cNvPr id="10" name="Group 33"/>
            <p:cNvGrpSpPr>
              <a:grpSpLocks/>
            </p:cNvGrpSpPr>
            <p:nvPr/>
          </p:nvGrpSpPr>
          <p:grpSpPr bwMode="auto">
            <a:xfrm>
              <a:off x="1676896" y="4351349"/>
              <a:ext cx="3961931" cy="1583052"/>
              <a:chOff x="1056" y="2458"/>
              <a:chExt cx="2496" cy="997"/>
            </a:xfrm>
          </p:grpSpPr>
          <p:sp>
            <p:nvSpPr>
              <p:cNvPr id="12" name="Freeform 11"/>
              <p:cNvSpPr>
                <a:spLocks/>
              </p:cNvSpPr>
              <p:nvPr/>
            </p:nvSpPr>
            <p:spPr bwMode="auto">
              <a:xfrm>
                <a:off x="1056" y="3454"/>
                <a:ext cx="2496" cy="1"/>
              </a:xfrm>
              <a:custGeom>
                <a:avLst/>
                <a:gdLst>
                  <a:gd name="T0" fmla="*/ 0 w 3152"/>
                  <a:gd name="T1" fmla="*/ 0 h 1"/>
                  <a:gd name="T2" fmla="*/ 47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endParaRPr>
              </a:p>
            </p:txBody>
          </p:sp>
          <p:sp>
            <p:nvSpPr>
              <p:cNvPr id="13" name="Line 13"/>
              <p:cNvSpPr>
                <a:spLocks noChangeShapeType="1"/>
              </p:cNvSpPr>
              <p:nvPr/>
            </p:nvSpPr>
            <p:spPr bwMode="auto">
              <a:xfrm>
                <a:off x="2304" y="2458"/>
                <a:ext cx="0" cy="983"/>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1" name="Text Box 21"/>
            <p:cNvSpPr txBox="1">
              <a:spLocks noChangeArrowheads="1"/>
            </p:cNvSpPr>
            <p:nvPr/>
          </p:nvSpPr>
          <p:spPr bwMode="auto">
            <a:xfrm>
              <a:off x="3443574" y="5967745"/>
              <a:ext cx="457146" cy="366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Times New Roman" pitchFamily="18" charset="0"/>
                </a:rPr>
                <a:t>0</a:t>
              </a:r>
            </a:p>
          </p:txBody>
        </p:sp>
      </p:grpSp>
      <p:sp>
        <p:nvSpPr>
          <p:cNvPr id="14" name="Text Box 22"/>
          <p:cNvSpPr txBox="1">
            <a:spLocks noChangeArrowheads="1"/>
          </p:cNvSpPr>
          <p:nvPr/>
        </p:nvSpPr>
        <p:spPr bwMode="auto">
          <a:xfrm>
            <a:off x="4729113" y="6384925"/>
            <a:ext cx="25447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solidFill>
                  <a:schemeClr val="tx2"/>
                </a:solidFill>
                <a:latin typeface="Times New Roman" pitchFamily="18" charset="0"/>
              </a:rPr>
              <a:t>Standard normal curve</a:t>
            </a:r>
          </a:p>
        </p:txBody>
      </p:sp>
      <p:sp>
        <p:nvSpPr>
          <p:cNvPr id="15" name="Line 23"/>
          <p:cNvSpPr>
            <a:spLocks noChangeShapeType="1"/>
          </p:cNvSpPr>
          <p:nvPr/>
        </p:nvSpPr>
        <p:spPr bwMode="auto">
          <a:xfrm>
            <a:off x="5266097" y="5849859"/>
            <a:ext cx="485774" cy="694531"/>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square">
            <a:spAutoFit/>
          </a:bodyPr>
          <a:lstStyle/>
          <a:p>
            <a:endParaRPr lang="en-US"/>
          </a:p>
        </p:txBody>
      </p:sp>
      <p:grpSp>
        <p:nvGrpSpPr>
          <p:cNvPr id="16" name="Group 37"/>
          <p:cNvGrpSpPr>
            <a:grpSpLocks/>
          </p:cNvGrpSpPr>
          <p:nvPr/>
        </p:nvGrpSpPr>
        <p:grpSpPr bwMode="auto">
          <a:xfrm>
            <a:off x="1430338" y="4698128"/>
            <a:ext cx="4727575" cy="1420812"/>
            <a:chOff x="478" y="2544"/>
            <a:chExt cx="2978" cy="895"/>
          </a:xfrm>
        </p:grpSpPr>
        <p:sp>
          <p:nvSpPr>
            <p:cNvPr id="17" name="Freeform 26"/>
            <p:cNvSpPr>
              <a:spLocks/>
            </p:cNvSpPr>
            <p:nvPr/>
          </p:nvSpPr>
          <p:spPr bwMode="auto">
            <a:xfrm>
              <a:off x="1152" y="2544"/>
              <a:ext cx="2304" cy="784"/>
            </a:xfrm>
            <a:custGeom>
              <a:avLst/>
              <a:gdLst>
                <a:gd name="T0" fmla="*/ 0 w 2996"/>
                <a:gd name="T1" fmla="*/ 328 h 1213"/>
                <a:gd name="T2" fmla="*/ 148 w 2996"/>
                <a:gd name="T3" fmla="*/ 313 h 1213"/>
                <a:gd name="T4" fmla="*/ 281 w 2996"/>
                <a:gd name="T5" fmla="*/ 285 h 1213"/>
                <a:gd name="T6" fmla="*/ 407 w 2996"/>
                <a:gd name="T7" fmla="*/ 222 h 1213"/>
                <a:gd name="T8" fmla="*/ 477 w 2996"/>
                <a:gd name="T9" fmla="*/ 158 h 1213"/>
                <a:gd name="T10" fmla="*/ 529 w 2996"/>
                <a:gd name="T11" fmla="*/ 87 h 1213"/>
                <a:gd name="T12" fmla="*/ 562 w 2996"/>
                <a:gd name="T13" fmla="*/ 44 h 1213"/>
                <a:gd name="T14" fmla="*/ 608 w 2996"/>
                <a:gd name="T15" fmla="*/ 14 h 1213"/>
                <a:gd name="T16" fmla="*/ 673 w 2996"/>
                <a:gd name="T17" fmla="*/ 1 h 1213"/>
                <a:gd name="T18" fmla="*/ 734 w 2996"/>
                <a:gd name="T19" fmla="*/ 12 h 1213"/>
                <a:gd name="T20" fmla="*/ 782 w 2996"/>
                <a:gd name="T21" fmla="*/ 42 h 1213"/>
                <a:gd name="T22" fmla="*/ 830 w 2996"/>
                <a:gd name="T23" fmla="*/ 111 h 1213"/>
                <a:gd name="T24" fmla="*/ 857 w 2996"/>
                <a:gd name="T25" fmla="*/ 148 h 1213"/>
                <a:gd name="T26" fmla="*/ 916 w 2996"/>
                <a:gd name="T27" fmla="*/ 213 h 1213"/>
                <a:gd name="T28" fmla="*/ 990 w 2996"/>
                <a:gd name="T29" fmla="*/ 262 h 1213"/>
                <a:gd name="T30" fmla="*/ 1090 w 2996"/>
                <a:gd name="T31" fmla="*/ 295 h 1213"/>
                <a:gd name="T32" fmla="*/ 1175 w 2996"/>
                <a:gd name="T33" fmla="*/ 312 h 1213"/>
                <a:gd name="T34" fmla="*/ 1363 w 2996"/>
                <a:gd name="T35" fmla="*/ 325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28575">
              <a:solidFill>
                <a:schemeClr val="tx1">
                  <a:lumMod val="50000"/>
                  <a:lumOff val="50000"/>
                </a:schemeClr>
              </a:solidFill>
              <a:round/>
              <a:headEnd/>
              <a:tailEnd/>
            </a:ln>
          </p:spPr>
          <p:txBody>
            <a:bodyPr wrap="none"/>
            <a:lstStyle/>
            <a:p>
              <a:pPr>
                <a:defRPr/>
              </a:pPr>
              <a:endParaRPr lang="en-US">
                <a:latin typeface="Times New Roman" pitchFamily="18" charset="0"/>
              </a:endParaRPr>
            </a:p>
          </p:txBody>
        </p:sp>
        <p:sp>
          <p:nvSpPr>
            <p:cNvPr id="18" name="Text Box 28"/>
            <p:cNvSpPr txBox="1">
              <a:spLocks noChangeArrowheads="1"/>
            </p:cNvSpPr>
            <p:nvPr/>
          </p:nvSpPr>
          <p:spPr bwMode="auto">
            <a:xfrm>
              <a:off x="478" y="3189"/>
              <a:ext cx="672" cy="250"/>
            </a:xfrm>
            <a:prstGeom prst="rect">
              <a:avLst/>
            </a:prstGeom>
            <a:noFill/>
            <a:ln w="9525" algn="ctr">
              <a:noFill/>
              <a:miter lim="800000"/>
              <a:headEnd/>
              <a:tailEnd/>
            </a:ln>
          </p:spPr>
          <p:txBody>
            <a:bodyPr>
              <a:spAutoFit/>
            </a:bodyPr>
            <a:lstStyle/>
            <a:p>
              <a:pPr algn="r">
                <a:defRPr/>
              </a:pPr>
              <a:r>
                <a:rPr lang="en-US" sz="2000" dirty="0" err="1">
                  <a:solidFill>
                    <a:schemeClr val="tx1">
                      <a:lumMod val="65000"/>
                      <a:lumOff val="35000"/>
                    </a:schemeClr>
                  </a:solidFill>
                  <a:latin typeface="Times New Roman" pitchFamily="18" charset="0"/>
                </a:rPr>
                <a:t>d.f</a:t>
              </a:r>
              <a:r>
                <a:rPr lang="en-US" sz="2000" dirty="0">
                  <a:solidFill>
                    <a:schemeClr val="tx1">
                      <a:lumMod val="65000"/>
                      <a:lumOff val="35000"/>
                    </a:schemeClr>
                  </a:solidFill>
                  <a:latin typeface="Times New Roman" pitchFamily="18" charset="0"/>
                </a:rPr>
                <a:t>. = 5</a:t>
              </a:r>
            </a:p>
          </p:txBody>
        </p:sp>
      </p:grpSp>
      <p:grpSp>
        <p:nvGrpSpPr>
          <p:cNvPr id="19" name="Group 36"/>
          <p:cNvGrpSpPr>
            <a:grpSpLocks/>
          </p:cNvGrpSpPr>
          <p:nvPr/>
        </p:nvGrpSpPr>
        <p:grpSpPr bwMode="auto">
          <a:xfrm>
            <a:off x="1128713" y="4866403"/>
            <a:ext cx="5137150" cy="960437"/>
            <a:chOff x="288" y="2650"/>
            <a:chExt cx="3236" cy="605"/>
          </a:xfrm>
        </p:grpSpPr>
        <p:sp>
          <p:nvSpPr>
            <p:cNvPr id="20" name="Text Box 30"/>
            <p:cNvSpPr txBox="1">
              <a:spLocks noChangeArrowheads="1"/>
            </p:cNvSpPr>
            <p:nvPr/>
          </p:nvSpPr>
          <p:spPr bwMode="auto">
            <a:xfrm>
              <a:off x="288" y="3005"/>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000">
                  <a:latin typeface="Times New Roman" pitchFamily="18" charset="0"/>
                </a:rPr>
                <a:t>d.f. = 2</a:t>
              </a:r>
            </a:p>
          </p:txBody>
        </p:sp>
        <p:sp>
          <p:nvSpPr>
            <p:cNvPr id="21" name="Freeform 32"/>
            <p:cNvSpPr>
              <a:spLocks/>
            </p:cNvSpPr>
            <p:nvPr/>
          </p:nvSpPr>
          <p:spPr bwMode="auto">
            <a:xfrm>
              <a:off x="1104" y="2650"/>
              <a:ext cx="2420" cy="566"/>
            </a:xfrm>
            <a:custGeom>
              <a:avLst/>
              <a:gdLst>
                <a:gd name="T0" fmla="*/ 0 w 2996"/>
                <a:gd name="T1" fmla="*/ 0 h 1213"/>
                <a:gd name="T2" fmla="*/ 7 w 2996"/>
                <a:gd name="T3" fmla="*/ 0 h 1213"/>
                <a:gd name="T4" fmla="*/ 14 w 2996"/>
                <a:gd name="T5" fmla="*/ 0 h 1213"/>
                <a:gd name="T6" fmla="*/ 19 w 2996"/>
                <a:gd name="T7" fmla="*/ 0 h 1213"/>
                <a:gd name="T8" fmla="*/ 23 w 2996"/>
                <a:gd name="T9" fmla="*/ 0 h 1213"/>
                <a:gd name="T10" fmla="*/ 26 w 2996"/>
                <a:gd name="T11" fmla="*/ 0 h 1213"/>
                <a:gd name="T12" fmla="*/ 27 w 2996"/>
                <a:gd name="T13" fmla="*/ 0 h 1213"/>
                <a:gd name="T14" fmla="*/ 29 w 2996"/>
                <a:gd name="T15" fmla="*/ 0 h 1213"/>
                <a:gd name="T16" fmla="*/ 32 w 2996"/>
                <a:gd name="T17" fmla="*/ 0 h 1213"/>
                <a:gd name="T18" fmla="*/ 35 w 2996"/>
                <a:gd name="T19" fmla="*/ 0 h 1213"/>
                <a:gd name="T20" fmla="*/ 36 w 2996"/>
                <a:gd name="T21" fmla="*/ 0 h 1213"/>
                <a:gd name="T22" fmla="*/ 39 w 2996"/>
                <a:gd name="T23" fmla="*/ 0 h 1213"/>
                <a:gd name="T24" fmla="*/ 40 w 2996"/>
                <a:gd name="T25" fmla="*/ 0 h 1213"/>
                <a:gd name="T26" fmla="*/ 43 w 2996"/>
                <a:gd name="T27" fmla="*/ 0 h 1213"/>
                <a:gd name="T28" fmla="*/ 47 w 2996"/>
                <a:gd name="T29" fmla="*/ 0 h 1213"/>
                <a:gd name="T30" fmla="*/ 51 w 2996"/>
                <a:gd name="T31" fmla="*/ 0 h 1213"/>
                <a:gd name="T32" fmla="*/ 56 w 2996"/>
                <a:gd name="T33" fmla="*/ 0 h 1213"/>
                <a:gd name="T34" fmla="*/ 65 w 2996"/>
                <a:gd name="T35" fmla="*/ 0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latin typeface="Times New Roman" pitchFamily="18"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P spid="7" grpId="0" animBg="1"/>
      <p:bldP spid="8" grpId="0"/>
      <p:bldP spid="14" grpId="0"/>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1336675" y="3187700"/>
            <a:ext cx="5248275" cy="3273425"/>
            <a:chOff x="2387918" y="2897505"/>
            <a:chExt cx="4429125" cy="2409825"/>
          </a:xfrm>
        </p:grpSpPr>
        <p:pic>
          <p:nvPicPr>
            <p:cNvPr id="7783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7918" y="2897505"/>
              <a:ext cx="44291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8"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7918" y="4048125"/>
              <a:ext cx="43719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9"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7918" y="4812030"/>
              <a:ext cx="43815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42" name="Rectangle 2"/>
          <p:cNvSpPr>
            <a:spLocks noGrp="1" noChangeArrowheads="1"/>
          </p:cNvSpPr>
          <p:nvPr>
            <p:ph type="title"/>
          </p:nvPr>
        </p:nvSpPr>
        <p:spPr>
          <a:xfrm>
            <a:off x="457200" y="92075"/>
            <a:ext cx="8229600" cy="1143000"/>
          </a:xfrm>
        </p:spPr>
        <p:txBody>
          <a:bodyPr/>
          <a:lstStyle/>
          <a:p>
            <a:pPr eaLnBrk="1" hangingPunct="1">
              <a:defRPr/>
            </a:pPr>
            <a:r>
              <a:rPr lang="en-US" altLang="en-US" dirty="0" smtClean="0">
                <a:solidFill>
                  <a:schemeClr val="accent3"/>
                </a:solidFill>
              </a:rPr>
              <a:t>Example: Critical Values of </a:t>
            </a:r>
            <a:r>
              <a:rPr lang="en-US" altLang="en-US" i="1" dirty="0" smtClean="0">
                <a:solidFill>
                  <a:schemeClr val="accent3"/>
                </a:solidFill>
              </a:rPr>
              <a:t>t</a:t>
            </a:r>
          </a:p>
        </p:txBody>
      </p:sp>
      <p:sp>
        <p:nvSpPr>
          <p:cNvPr id="15" name="Content Placeholder 14"/>
          <p:cNvSpPr>
            <a:spLocks noGrp="1"/>
          </p:cNvSpPr>
          <p:nvPr>
            <p:ph idx="1"/>
          </p:nvPr>
        </p:nvSpPr>
        <p:spPr>
          <a:xfrm>
            <a:off x="457200" y="1311275"/>
            <a:ext cx="8229600" cy="974725"/>
          </a:xfrm>
        </p:spPr>
        <p:txBody>
          <a:bodyPr/>
          <a:lstStyle/>
          <a:p>
            <a:pPr marL="0" indent="0">
              <a:buFont typeface="Arial" charset="0"/>
              <a:buNone/>
              <a:defRPr/>
            </a:pPr>
            <a:r>
              <a:rPr lang="en-US" dirty="0" smtClean="0"/>
              <a:t>Find the critical value </a:t>
            </a:r>
            <a:r>
              <a:rPr lang="en-US" i="1" dirty="0" err="1" smtClean="0"/>
              <a:t>t</a:t>
            </a:r>
            <a:r>
              <a:rPr lang="en-US" i="1" baseline="-25000" dirty="0" err="1" smtClean="0"/>
              <a:t>c</a:t>
            </a:r>
            <a:r>
              <a:rPr lang="en-US" dirty="0" smtClean="0"/>
              <a:t> for a 95% confidence when the sample size is 15.</a:t>
            </a:r>
          </a:p>
          <a:p>
            <a:pPr>
              <a:defRPr/>
            </a:pPr>
            <a:endParaRPr lang="en-US" dirty="0"/>
          </a:p>
        </p:txBody>
      </p:sp>
      <p:sp>
        <p:nvSpPr>
          <p:cNvPr id="1131641" name="Rectangle 121"/>
          <p:cNvSpPr>
            <a:spLocks noChangeArrowheads="1"/>
          </p:cNvSpPr>
          <p:nvPr/>
        </p:nvSpPr>
        <p:spPr bwMode="auto">
          <a:xfrm>
            <a:off x="1281113" y="2878138"/>
            <a:ext cx="224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Times New Roman" pitchFamily="18" charset="0"/>
              </a:rPr>
              <a:t>Table 5: </a:t>
            </a:r>
            <a:r>
              <a:rPr lang="en-US" i="1">
                <a:latin typeface="Times New Roman" pitchFamily="18" charset="0"/>
              </a:rPr>
              <a:t>t</a:t>
            </a:r>
            <a:r>
              <a:rPr lang="en-US">
                <a:latin typeface="Times New Roman" pitchFamily="18" charset="0"/>
              </a:rPr>
              <a:t>-Distribution</a:t>
            </a:r>
          </a:p>
        </p:txBody>
      </p:sp>
      <p:sp>
        <p:nvSpPr>
          <p:cNvPr id="1131747" name="Text Box 227"/>
          <p:cNvSpPr txBox="1">
            <a:spLocks noChangeArrowheads="1"/>
          </p:cNvSpPr>
          <p:nvPr/>
        </p:nvSpPr>
        <p:spPr bwMode="auto">
          <a:xfrm>
            <a:off x="6985000" y="5029200"/>
            <a:ext cx="1752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i="1">
                <a:solidFill>
                  <a:schemeClr val="accent2"/>
                </a:solidFill>
                <a:latin typeface="Times New Roman" pitchFamily="18" charset="0"/>
              </a:rPr>
              <a:t>t</a:t>
            </a:r>
            <a:r>
              <a:rPr lang="en-US" sz="2800" i="1" baseline="-25000">
                <a:solidFill>
                  <a:schemeClr val="accent2"/>
                </a:solidFill>
                <a:latin typeface="Times New Roman" pitchFamily="18" charset="0"/>
              </a:rPr>
              <a:t>c</a:t>
            </a:r>
            <a:r>
              <a:rPr lang="en-US" sz="2800">
                <a:solidFill>
                  <a:schemeClr val="accent2"/>
                </a:solidFill>
                <a:latin typeface="Times New Roman" pitchFamily="18" charset="0"/>
              </a:rPr>
              <a:t> = 2.145</a:t>
            </a:r>
          </a:p>
        </p:txBody>
      </p:sp>
      <p:sp>
        <p:nvSpPr>
          <p:cNvPr id="1131748" name="Line 228"/>
          <p:cNvSpPr>
            <a:spLocks noChangeShapeType="1"/>
          </p:cNvSpPr>
          <p:nvPr/>
        </p:nvSpPr>
        <p:spPr bwMode="auto">
          <a:xfrm>
            <a:off x="915988" y="5172075"/>
            <a:ext cx="342900" cy="0"/>
          </a:xfrm>
          <a:prstGeom prst="line">
            <a:avLst/>
          </a:prstGeom>
          <a:noFill/>
          <a:ln w="38100" cmpd="dbl">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31749" name="Line 229"/>
          <p:cNvSpPr>
            <a:spLocks noChangeShapeType="1"/>
          </p:cNvSpPr>
          <p:nvPr/>
        </p:nvSpPr>
        <p:spPr bwMode="auto">
          <a:xfrm rot="5400000">
            <a:off x="4798219" y="3225007"/>
            <a:ext cx="280987" cy="0"/>
          </a:xfrm>
          <a:prstGeom prst="line">
            <a:avLst/>
          </a:prstGeom>
          <a:noFill/>
          <a:ln w="38100" cmpd="dbl">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31750" name="Oval 230"/>
          <p:cNvSpPr>
            <a:spLocks noChangeArrowheads="1"/>
          </p:cNvSpPr>
          <p:nvPr/>
        </p:nvSpPr>
        <p:spPr bwMode="auto">
          <a:xfrm>
            <a:off x="4633913" y="4994275"/>
            <a:ext cx="639762" cy="34925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endParaRPr>
          </a:p>
        </p:txBody>
      </p:sp>
      <p:sp>
        <p:nvSpPr>
          <p:cNvPr id="16" name="TextBox 15"/>
          <p:cNvSpPr txBox="1"/>
          <p:nvPr/>
        </p:nvSpPr>
        <p:spPr>
          <a:xfrm>
            <a:off x="503238" y="2346325"/>
            <a:ext cx="5776912" cy="519113"/>
          </a:xfrm>
          <a:prstGeom prst="rect">
            <a:avLst/>
          </a:prstGeom>
          <a:noFill/>
        </p:spPr>
        <p:txBody>
          <a:bodyPr>
            <a:spAutoFit/>
          </a:bodyPr>
          <a:lstStyle/>
          <a:p>
            <a:pPr>
              <a:defRPr/>
            </a:pPr>
            <a:r>
              <a:rPr lang="en-US" sz="2800" b="1" dirty="0">
                <a:solidFill>
                  <a:schemeClr val="accent3"/>
                </a:solidFill>
                <a:latin typeface="+mn-lt"/>
              </a:rPr>
              <a:t>Solution:  </a:t>
            </a:r>
            <a:r>
              <a:rPr lang="en-US" sz="2800" dirty="0" err="1">
                <a:latin typeface="+mn-lt"/>
              </a:rPr>
              <a:t>d.f</a:t>
            </a:r>
            <a:r>
              <a:rPr lang="en-US" sz="2800" dirty="0">
                <a:latin typeface="+mn-lt"/>
              </a:rPr>
              <a:t>. =</a:t>
            </a:r>
            <a:r>
              <a:rPr lang="en-US" sz="2800" i="1" dirty="0">
                <a:latin typeface="+mn-lt"/>
              </a:rPr>
              <a:t> n </a:t>
            </a:r>
            <a:r>
              <a:rPr lang="en-US" sz="2800" dirty="0">
                <a:latin typeface="+mn-lt"/>
              </a:rPr>
              <a:t>– 1 = </a:t>
            </a:r>
            <a:r>
              <a:rPr lang="en-US" sz="2800" dirty="0">
                <a:solidFill>
                  <a:schemeClr val="accent2"/>
                </a:solidFill>
                <a:latin typeface="+mn-lt"/>
              </a:rPr>
              <a:t>15 – 1 = 14</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39D8006-4B94-437D-BAC8-1E2137BEB9F0}" type="slidenum">
              <a:rPr lang="en-US" sz="1200"/>
              <a:pPr algn="r" eaLnBrk="1" hangingPunct="1"/>
              <a:t>24</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31641"/>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131748"/>
                                        </p:tgtEl>
                                        <p:attrNameLst>
                                          <p:attrName>style.visibility</p:attrName>
                                        </p:attrNameLst>
                                      </p:cBhvr>
                                      <p:to>
                                        <p:strVal val="visible"/>
                                      </p:to>
                                    </p:set>
                                    <p:animEffect transition="in" filter="fade">
                                      <p:cBhvr>
                                        <p:cTn id="17" dur="1000"/>
                                        <p:tgtEl>
                                          <p:spTgt spid="1131748"/>
                                        </p:tgtEl>
                                      </p:cBhvr>
                                    </p:animEffect>
                                    <p:anim calcmode="lin" valueType="num">
                                      <p:cBhvr>
                                        <p:cTn id="18" dur="1000" fill="hold"/>
                                        <p:tgtEl>
                                          <p:spTgt spid="1131748"/>
                                        </p:tgtEl>
                                        <p:attrNameLst>
                                          <p:attrName>ppt_x</p:attrName>
                                        </p:attrNameLst>
                                      </p:cBhvr>
                                      <p:tavLst>
                                        <p:tav tm="0">
                                          <p:val>
                                            <p:strVal val="#ppt_x"/>
                                          </p:val>
                                        </p:tav>
                                        <p:tav tm="100000">
                                          <p:val>
                                            <p:strVal val="#ppt_x"/>
                                          </p:val>
                                        </p:tav>
                                      </p:tavLst>
                                    </p:anim>
                                    <p:anim calcmode="lin" valueType="num">
                                      <p:cBhvr>
                                        <p:cTn id="19" dur="1000" fill="hold"/>
                                        <p:tgtEl>
                                          <p:spTgt spid="1131748"/>
                                        </p:tgtEl>
                                        <p:attrNameLst>
                                          <p:attrName>ppt_y</p:attrName>
                                        </p:attrNameLst>
                                      </p:cBhvr>
                                      <p:tavLst>
                                        <p:tav tm="0">
                                          <p:val>
                                            <p:strVal val="#ppt_y-.1"/>
                                          </p:val>
                                        </p:tav>
                                        <p:tav tm="100000">
                                          <p:val>
                                            <p:strVal val="#ppt_y"/>
                                          </p:val>
                                        </p:tav>
                                      </p:tavLst>
                                    </p:anim>
                                  </p:childTnLst>
                                </p:cTn>
                              </p:par>
                              <p:par>
                                <p:cTn id="20" presetID="64" presetClass="path" presetSubtype="0" accel="50000" decel="50000" fill="hold" grpId="1" nodeType="withEffect">
                                  <p:stCondLst>
                                    <p:cond delay="0"/>
                                  </p:stCondLst>
                                  <p:childTnLst>
                                    <p:animMotion origin="layout" path="M -1.11111E-6 -2.94798E-6 L 0.00156 -0.20393 " pathEditMode="relative" rAng="0" ptsTypes="AA">
                                      <p:cBhvr>
                                        <p:cTn id="21" dur="1000" spd="-100000" fill="hold"/>
                                        <p:tgtEl>
                                          <p:spTgt spid="1131748"/>
                                        </p:tgtEl>
                                        <p:attrNameLst>
                                          <p:attrName>ppt_x</p:attrName>
                                          <p:attrName>ppt_y</p:attrName>
                                        </p:attrNameLst>
                                      </p:cBhvr>
                                      <p:rCtr x="69" y="-10197"/>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131749"/>
                                        </p:tgtEl>
                                        <p:attrNameLst>
                                          <p:attrName>style.visibility</p:attrName>
                                        </p:attrNameLst>
                                      </p:cBhvr>
                                      <p:to>
                                        <p:strVal val="visible"/>
                                      </p:to>
                                    </p:set>
                                    <p:anim calcmode="lin" valueType="num">
                                      <p:cBhvr additive="base">
                                        <p:cTn id="26" dur="500" fill="hold"/>
                                        <p:tgtEl>
                                          <p:spTgt spid="1131749"/>
                                        </p:tgtEl>
                                        <p:attrNameLst>
                                          <p:attrName>ppt_x</p:attrName>
                                        </p:attrNameLst>
                                      </p:cBhvr>
                                      <p:tavLst>
                                        <p:tav tm="0">
                                          <p:val>
                                            <p:strVal val="0-#ppt_w/2"/>
                                          </p:val>
                                        </p:tav>
                                        <p:tav tm="100000">
                                          <p:val>
                                            <p:strVal val="#ppt_x"/>
                                          </p:val>
                                        </p:tav>
                                      </p:tavLst>
                                    </p:anim>
                                    <p:anim calcmode="lin" valueType="num">
                                      <p:cBhvr additive="base">
                                        <p:cTn id="27" dur="500" fill="hold"/>
                                        <p:tgtEl>
                                          <p:spTgt spid="1131749"/>
                                        </p:tgtEl>
                                        <p:attrNameLst>
                                          <p:attrName>ppt_y</p:attrName>
                                        </p:attrNameLst>
                                      </p:cBhvr>
                                      <p:tavLst>
                                        <p:tav tm="0">
                                          <p:val>
                                            <p:strVal val="#ppt_y"/>
                                          </p:val>
                                        </p:tav>
                                        <p:tav tm="100000">
                                          <p:val>
                                            <p:strVal val="#ppt_y"/>
                                          </p:val>
                                        </p:tav>
                                      </p:tavLst>
                                    </p:anim>
                                  </p:childTnLst>
                                </p:cTn>
                              </p:par>
                              <p:par>
                                <p:cTn id="28" presetID="63" presetClass="path" presetSubtype="0" accel="50000" decel="50000" fill="hold" grpId="1" nodeType="withEffect">
                                  <p:stCondLst>
                                    <p:cond delay="0"/>
                                  </p:stCondLst>
                                  <p:childTnLst>
                                    <p:animMotion origin="layout" path="M -0.20989 0.00393 L -3.33333E-6 0.00416 " pathEditMode="relative" rAng="0" ptsTypes="AA">
                                      <p:cBhvr>
                                        <p:cTn id="29" dur="1000" fill="hold"/>
                                        <p:tgtEl>
                                          <p:spTgt spid="1131749"/>
                                        </p:tgtEl>
                                        <p:attrNameLst>
                                          <p:attrName>ppt_x</p:attrName>
                                          <p:attrName>ppt_y</p:attrName>
                                        </p:attrNameLst>
                                      </p:cBhvr>
                                      <p:rCtr x="10486" y="0"/>
                                    </p:animMotion>
                                  </p:childTnLst>
                                </p:cTn>
                              </p:par>
                            </p:childTnLst>
                          </p:cTn>
                        </p:par>
                        <p:par>
                          <p:cTn id="30" fill="hold" nodeType="afterGroup">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131750"/>
                                        </p:tgtEl>
                                        <p:attrNameLst>
                                          <p:attrName>style.visibility</p:attrName>
                                        </p:attrNameLst>
                                      </p:cBhvr>
                                      <p:to>
                                        <p:strVal val="visible"/>
                                      </p:to>
                                    </p:set>
                                    <p:animEffect transition="in" filter="wipe(left)">
                                      <p:cBhvr>
                                        <p:cTn id="33" dur="500"/>
                                        <p:tgtEl>
                                          <p:spTgt spid="1131750"/>
                                        </p:tgtEl>
                                      </p:cBhvr>
                                    </p:animEffect>
                                  </p:childTnLst>
                                </p:cTn>
                              </p:par>
                            </p:childTnLst>
                          </p:cTn>
                        </p:par>
                        <p:par>
                          <p:cTn id="34" fill="hold" nodeType="afterGroup">
                            <p:stCondLst>
                              <p:cond delay="1500"/>
                            </p:stCondLst>
                            <p:childTnLst>
                              <p:par>
                                <p:cTn id="35" presetID="1" presetClass="entr" presetSubtype="0" fill="hold" grpId="0" nodeType="afterEffect">
                                  <p:stCondLst>
                                    <p:cond delay="0"/>
                                  </p:stCondLst>
                                  <p:childTnLst>
                                    <p:set>
                                      <p:cBhvr>
                                        <p:cTn id="36" dur="1" fill="hold">
                                          <p:stCondLst>
                                            <p:cond delay="0"/>
                                          </p:stCondLst>
                                        </p:cTn>
                                        <p:tgtEl>
                                          <p:spTgt spid="11317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641" grpId="0"/>
      <p:bldP spid="1131747" grpId="0"/>
      <p:bldP spid="1131748" grpId="0" animBg="1"/>
      <p:bldP spid="1131748" grpId="1" animBg="1"/>
      <p:bldP spid="1131749" grpId="0" animBg="1"/>
      <p:bldP spid="1131749" grpId="1" animBg="1"/>
      <p:bldP spid="1131750" grpId="0"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altLang="en-US" dirty="0" smtClean="0">
                <a:solidFill>
                  <a:schemeClr val="accent3"/>
                </a:solidFill>
              </a:rPr>
              <a:t>Solution: Critical Values of </a:t>
            </a:r>
            <a:r>
              <a:rPr lang="en-US" altLang="en-US" i="1" dirty="0" smtClean="0">
                <a:solidFill>
                  <a:schemeClr val="accent3"/>
                </a:solidFill>
              </a:rPr>
              <a:t>t</a:t>
            </a:r>
          </a:p>
        </p:txBody>
      </p:sp>
      <p:sp>
        <p:nvSpPr>
          <p:cNvPr id="18" name="Content Placeholder 17"/>
          <p:cNvSpPr>
            <a:spLocks noGrp="1"/>
          </p:cNvSpPr>
          <p:nvPr>
            <p:ph idx="1"/>
          </p:nvPr>
        </p:nvSpPr>
        <p:spPr>
          <a:xfrm>
            <a:off x="457200" y="1600200"/>
            <a:ext cx="8229600" cy="1020763"/>
          </a:xfrm>
        </p:spPr>
        <p:txBody>
          <a:bodyPr/>
          <a:lstStyle/>
          <a:p>
            <a:pPr marL="0" indent="0">
              <a:buFont typeface="Arial" charset="0"/>
              <a:buNone/>
              <a:defRPr/>
            </a:pPr>
            <a:r>
              <a:rPr lang="en-US" dirty="0" smtClean="0"/>
              <a:t>95% of the area under the </a:t>
            </a:r>
            <a:r>
              <a:rPr lang="en-US" i="1" dirty="0" smtClean="0"/>
              <a:t>t</a:t>
            </a:r>
            <a:r>
              <a:rPr lang="en-US" dirty="0" smtClean="0"/>
              <a:t>-distribution curve with 14 degrees of freedom lies between </a:t>
            </a:r>
            <a:r>
              <a:rPr lang="en-US" i="1" dirty="0" smtClean="0"/>
              <a:t>t</a:t>
            </a:r>
            <a:r>
              <a:rPr lang="en-US" dirty="0" smtClean="0"/>
              <a:t> = </a:t>
            </a:r>
            <a:r>
              <a:rPr lang="en-US" u="sng" dirty="0" smtClean="0"/>
              <a:t>+</a:t>
            </a:r>
            <a:r>
              <a:rPr lang="en-US" dirty="0" smtClean="0"/>
              <a:t>2.145.</a:t>
            </a:r>
          </a:p>
          <a:p>
            <a:pPr>
              <a:buFont typeface="Arial" charset="0"/>
              <a:buNone/>
              <a:defRPr/>
            </a:pPr>
            <a:endParaRPr lang="en-US" dirty="0"/>
          </a:p>
        </p:txBody>
      </p:sp>
      <p:grpSp>
        <p:nvGrpSpPr>
          <p:cNvPr id="78852" name="Group 108"/>
          <p:cNvGrpSpPr>
            <a:grpSpLocks/>
          </p:cNvGrpSpPr>
          <p:nvPr/>
        </p:nvGrpSpPr>
        <p:grpSpPr bwMode="auto">
          <a:xfrm>
            <a:off x="792163" y="3030538"/>
            <a:ext cx="7083425" cy="2517775"/>
            <a:chOff x="576" y="2283"/>
            <a:chExt cx="4462" cy="1586"/>
          </a:xfrm>
        </p:grpSpPr>
        <p:pic>
          <p:nvPicPr>
            <p:cNvPr id="78855" name="Picture 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2283"/>
              <a:ext cx="3132" cy="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6" name="Line 90"/>
            <p:cNvSpPr>
              <a:spLocks noChangeShapeType="1"/>
            </p:cNvSpPr>
            <p:nvPr/>
          </p:nvSpPr>
          <p:spPr bwMode="auto">
            <a:xfrm>
              <a:off x="576" y="3502"/>
              <a:ext cx="433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7" name="Freeform 91"/>
            <p:cNvSpPr>
              <a:spLocks/>
            </p:cNvSpPr>
            <p:nvPr/>
          </p:nvSpPr>
          <p:spPr bwMode="auto">
            <a:xfrm>
              <a:off x="2038" y="2292"/>
              <a:ext cx="1362" cy="1207"/>
            </a:xfrm>
            <a:custGeom>
              <a:avLst/>
              <a:gdLst>
                <a:gd name="T0" fmla="*/ 2 w 1362"/>
                <a:gd name="T1" fmla="*/ 6220 h 1096"/>
                <a:gd name="T2" fmla="*/ 0 w 1362"/>
                <a:gd name="T3" fmla="*/ 4687 h 1096"/>
                <a:gd name="T4" fmla="*/ 84 w 1362"/>
                <a:gd name="T5" fmla="*/ 4232 h 1096"/>
                <a:gd name="T6" fmla="*/ 134 w 1362"/>
                <a:gd name="T7" fmla="*/ 3880 h 1096"/>
                <a:gd name="T8" fmla="*/ 204 w 1362"/>
                <a:gd name="T9" fmla="*/ 3341 h 1096"/>
                <a:gd name="T10" fmla="*/ 216 w 1362"/>
                <a:gd name="T11" fmla="*/ 3199 h 1096"/>
                <a:gd name="T12" fmla="*/ 266 w 1362"/>
                <a:gd name="T13" fmla="*/ 2699 h 1096"/>
                <a:gd name="T14" fmla="*/ 314 w 1362"/>
                <a:gd name="T15" fmla="*/ 2155 h 1096"/>
                <a:gd name="T16" fmla="*/ 362 w 1362"/>
                <a:gd name="T17" fmla="*/ 1614 h 1096"/>
                <a:gd name="T18" fmla="*/ 422 w 1362"/>
                <a:gd name="T19" fmla="*/ 1004 h 1096"/>
                <a:gd name="T20" fmla="*/ 470 w 1362"/>
                <a:gd name="T21" fmla="*/ 596 h 1096"/>
                <a:gd name="T22" fmla="*/ 514 w 1362"/>
                <a:gd name="T23" fmla="*/ 316 h 1096"/>
                <a:gd name="T24" fmla="*/ 566 w 1362"/>
                <a:gd name="T25" fmla="*/ 159 h 1096"/>
                <a:gd name="T26" fmla="*/ 650 w 1362"/>
                <a:gd name="T27" fmla="*/ 0 h 1096"/>
                <a:gd name="T28" fmla="*/ 710 w 1362"/>
                <a:gd name="T29" fmla="*/ 0 h 1096"/>
                <a:gd name="T30" fmla="*/ 790 w 1362"/>
                <a:gd name="T31" fmla="*/ 159 h 1096"/>
                <a:gd name="T32" fmla="*/ 878 w 1362"/>
                <a:gd name="T33" fmla="*/ 518 h 1096"/>
                <a:gd name="T34" fmla="*/ 950 w 1362"/>
                <a:gd name="T35" fmla="*/ 1018 h 1096"/>
                <a:gd name="T36" fmla="*/ 1046 w 1362"/>
                <a:gd name="T37" fmla="*/ 2090 h 1096"/>
                <a:gd name="T38" fmla="*/ 1094 w 1362"/>
                <a:gd name="T39" fmla="*/ 2677 h 1096"/>
                <a:gd name="T40" fmla="*/ 1138 w 1362"/>
                <a:gd name="T41" fmla="*/ 3199 h 1096"/>
                <a:gd name="T42" fmla="*/ 1178 w 1362"/>
                <a:gd name="T43" fmla="*/ 3520 h 1096"/>
                <a:gd name="T44" fmla="*/ 1250 w 1362"/>
                <a:gd name="T45" fmla="*/ 4085 h 1096"/>
                <a:gd name="T46" fmla="*/ 1302 w 1362"/>
                <a:gd name="T47" fmla="*/ 4421 h 1096"/>
                <a:gd name="T48" fmla="*/ 1362 w 1362"/>
                <a:gd name="T49" fmla="*/ 4723 h 1096"/>
                <a:gd name="T50" fmla="*/ 1360 w 1362"/>
                <a:gd name="T51" fmla="*/ 6220 h 1096"/>
                <a:gd name="T52" fmla="*/ 2 w 1362"/>
                <a:gd name="T53" fmla="*/ 6220 h 10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62"/>
                <a:gd name="T82" fmla="*/ 0 h 1096"/>
                <a:gd name="T83" fmla="*/ 1362 w 1362"/>
                <a:gd name="T84" fmla="*/ 1096 h 10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62"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360" y="1096"/>
                  </a:lnTo>
                  <a:lnTo>
                    <a:pt x="2" y="1096"/>
                  </a:lnTo>
                  <a:close/>
                </a:path>
              </a:pathLst>
            </a:custGeom>
            <a:solidFill>
              <a:srgbClr val="0070C0">
                <a:alpha val="59999"/>
              </a:srgbClr>
            </a:solidFill>
            <a:ln w="9525">
              <a:solidFill>
                <a:schemeClr val="tx1"/>
              </a:solidFill>
              <a:round/>
              <a:headEnd/>
              <a:tailEnd/>
            </a:ln>
          </p:spPr>
          <p:txBody>
            <a:bodyPr wrap="none"/>
            <a:lstStyle/>
            <a:p>
              <a:endParaRPr lang="en-US">
                <a:latin typeface="Times New Roman" pitchFamily="18" charset="0"/>
              </a:endParaRPr>
            </a:p>
          </p:txBody>
        </p:sp>
        <p:sp>
          <p:nvSpPr>
            <p:cNvPr id="78858" name="Rectangle 92"/>
            <p:cNvSpPr>
              <a:spLocks noChangeArrowheads="1"/>
            </p:cNvSpPr>
            <p:nvPr/>
          </p:nvSpPr>
          <p:spPr bwMode="auto">
            <a:xfrm>
              <a:off x="4882" y="3366"/>
              <a:ext cx="1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i="1">
                  <a:latin typeface="Times New Roman" pitchFamily="18" charset="0"/>
                </a:rPr>
                <a:t>t</a:t>
              </a:r>
            </a:p>
          </p:txBody>
        </p:sp>
        <p:sp>
          <p:nvSpPr>
            <p:cNvPr id="78859" name="Text Box 95"/>
            <p:cNvSpPr txBox="1">
              <a:spLocks noChangeArrowheads="1"/>
            </p:cNvSpPr>
            <p:nvPr/>
          </p:nvSpPr>
          <p:spPr bwMode="auto">
            <a:xfrm>
              <a:off x="1152" y="3540"/>
              <a:ext cx="129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i="1">
                  <a:latin typeface="Times New Roman" pitchFamily="18" charset="0"/>
                  <a:sym typeface="Symbol" pitchFamily="18" charset="2"/>
                </a:rPr>
                <a:t>-</a:t>
              </a:r>
              <a:r>
                <a:rPr lang="en-US" sz="2800" i="1">
                  <a:latin typeface="Times New Roman" pitchFamily="18" charset="0"/>
                </a:rPr>
                <a:t>t</a:t>
              </a:r>
              <a:r>
                <a:rPr lang="en-US" sz="2800" i="1" baseline="-25000">
                  <a:latin typeface="Times New Roman" pitchFamily="18" charset="0"/>
                </a:rPr>
                <a:t>c </a:t>
              </a:r>
              <a:r>
                <a:rPr lang="en-US" sz="2800" baseline="-25000">
                  <a:latin typeface="Times New Roman" pitchFamily="18" charset="0"/>
                </a:rPr>
                <a:t>= </a:t>
              </a:r>
              <a:r>
                <a:rPr lang="en-US" sz="2800">
                  <a:latin typeface="Times New Roman" pitchFamily="18" charset="0"/>
                  <a:sym typeface="Symbol" pitchFamily="18" charset="2"/>
                </a:rPr>
                <a:t> -2.145</a:t>
              </a:r>
            </a:p>
          </p:txBody>
        </p:sp>
        <p:sp>
          <p:nvSpPr>
            <p:cNvPr id="78860" name="Text Box 96"/>
            <p:cNvSpPr txBox="1">
              <a:spLocks noChangeArrowheads="1"/>
            </p:cNvSpPr>
            <p:nvPr/>
          </p:nvSpPr>
          <p:spPr bwMode="auto">
            <a:xfrm>
              <a:off x="2964" y="3542"/>
              <a:ext cx="10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i="1">
                  <a:latin typeface="Times New Roman" pitchFamily="18" charset="0"/>
                </a:rPr>
                <a:t>t</a:t>
              </a:r>
              <a:r>
                <a:rPr lang="en-US" sz="2800" i="1" baseline="-25000">
                  <a:latin typeface="Times New Roman" pitchFamily="18" charset="0"/>
                </a:rPr>
                <a:t>c </a:t>
              </a:r>
              <a:r>
                <a:rPr lang="en-US" sz="2800">
                  <a:latin typeface="Times New Roman" pitchFamily="18" charset="0"/>
                </a:rPr>
                <a:t>= 2.145</a:t>
              </a:r>
              <a:endParaRPr lang="en-US" sz="2800" i="1">
                <a:latin typeface="Times New Roman" pitchFamily="18" charset="0"/>
              </a:endParaRPr>
            </a:p>
          </p:txBody>
        </p:sp>
        <p:grpSp>
          <p:nvGrpSpPr>
            <p:cNvPr id="78861" name="Group 97"/>
            <p:cNvGrpSpPr>
              <a:grpSpLocks/>
            </p:cNvGrpSpPr>
            <p:nvPr/>
          </p:nvGrpSpPr>
          <p:grpSpPr bwMode="auto">
            <a:xfrm>
              <a:off x="2976" y="2379"/>
              <a:ext cx="1219" cy="448"/>
              <a:chOff x="2940" y="1856"/>
              <a:chExt cx="1219" cy="448"/>
            </a:xfrm>
          </p:grpSpPr>
          <p:sp>
            <p:nvSpPr>
              <p:cNvPr id="78862" name="Rectangle 98"/>
              <p:cNvSpPr>
                <a:spLocks noChangeArrowheads="1"/>
              </p:cNvSpPr>
              <p:nvPr/>
            </p:nvSpPr>
            <p:spPr bwMode="auto">
              <a:xfrm>
                <a:off x="3312" y="1856"/>
                <a:ext cx="8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i="1">
                    <a:solidFill>
                      <a:schemeClr val="accent2"/>
                    </a:solidFill>
                    <a:latin typeface="Times New Roman" pitchFamily="18" charset="0"/>
                  </a:rPr>
                  <a:t>c </a:t>
                </a:r>
                <a:r>
                  <a:rPr lang="en-US" sz="2800" b="1">
                    <a:solidFill>
                      <a:schemeClr val="accent2"/>
                    </a:solidFill>
                    <a:latin typeface="Times New Roman" pitchFamily="18" charset="0"/>
                  </a:rPr>
                  <a:t>= 0.95</a:t>
                </a:r>
              </a:p>
            </p:txBody>
          </p:sp>
          <p:sp>
            <p:nvSpPr>
              <p:cNvPr id="78863" name="Line 99"/>
              <p:cNvSpPr>
                <a:spLocks noChangeShapeType="1"/>
              </p:cNvSpPr>
              <p:nvPr/>
            </p:nvSpPr>
            <p:spPr bwMode="auto">
              <a:xfrm flipH="1">
                <a:off x="2940" y="2064"/>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91F808B-9E06-4223-AC4C-F01E8DA9C5CE}" type="slidenum">
              <a:rPr lang="en-US" sz="1200"/>
              <a:pPr algn="r" eaLnBrk="1" hangingPunct="1"/>
              <a:t>25</a:t>
            </a:fld>
            <a:r>
              <a:rPr lang="en-US" sz="1200"/>
              <a:t> of 83</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smtClean="0"/>
              <a:t>Confidence Intervals for the Population Mean</a:t>
            </a:r>
            <a:endParaRPr lang="el-GR" altLang="en-US" smtClean="0"/>
          </a:p>
        </p:txBody>
      </p:sp>
      <p:sp>
        <p:nvSpPr>
          <p:cNvPr id="16388" name="Text Box 10"/>
          <p:cNvSpPr txBox="1">
            <a:spLocks noChangeArrowheads="1"/>
          </p:cNvSpPr>
          <p:nvPr/>
        </p:nvSpPr>
        <p:spPr bwMode="auto">
          <a:xfrm>
            <a:off x="365125" y="1295400"/>
            <a:ext cx="87026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113099" name="Rectangle 11"/>
          <p:cNvSpPr>
            <a:spLocks noGrp="1" noChangeArrowheads="1"/>
          </p:cNvSpPr>
          <p:nvPr>
            <p:ph idx="1"/>
          </p:nvPr>
        </p:nvSpPr>
        <p:spPr/>
        <p:txBody>
          <a:bodyPr/>
          <a:lstStyle/>
          <a:p>
            <a:pPr>
              <a:spcBef>
                <a:spcPct val="0"/>
              </a:spcBef>
              <a:buFont typeface="Arial" charset="0"/>
              <a:buNone/>
              <a:defRPr/>
            </a:pPr>
            <a:r>
              <a:rPr lang="en-US" altLang="en-US" b="1" dirty="0" smtClean="0">
                <a:solidFill>
                  <a:schemeClr val="accent2"/>
                </a:solidFill>
              </a:rPr>
              <a:t>A </a:t>
            </a:r>
            <a:r>
              <a:rPr lang="en-US" altLang="en-US" b="1" i="1" dirty="0" smtClean="0">
                <a:solidFill>
                  <a:schemeClr val="accent2"/>
                </a:solidFill>
              </a:rPr>
              <a:t>c</a:t>
            </a:r>
            <a:r>
              <a:rPr lang="en-US" altLang="en-US" b="1" dirty="0" smtClean="0">
                <a:solidFill>
                  <a:schemeClr val="accent2"/>
                </a:solidFill>
              </a:rPr>
              <a:t>-confidence interval for the population mean </a:t>
            </a:r>
            <a:r>
              <a:rPr lang="el-GR" altLang="en-US" b="1" i="1" dirty="0" smtClean="0">
                <a:solidFill>
                  <a:schemeClr val="accent2"/>
                </a:solidFill>
              </a:rPr>
              <a:t>μ</a:t>
            </a:r>
            <a:r>
              <a:rPr lang="en-US" altLang="en-US" b="1" dirty="0" smtClean="0">
                <a:solidFill>
                  <a:schemeClr val="folHlink"/>
                </a:solidFill>
              </a:rPr>
              <a:t>  </a:t>
            </a:r>
          </a:p>
          <a:p>
            <a:pPr>
              <a:spcBef>
                <a:spcPct val="0"/>
              </a:spcBef>
              <a:defRPr/>
            </a:pPr>
            <a:endParaRPr lang="en-US" altLang="en-US" sz="1050" i="1" dirty="0" smtClean="0"/>
          </a:p>
          <a:p>
            <a:pPr>
              <a:spcBef>
                <a:spcPct val="0"/>
              </a:spcBef>
              <a:defRPr/>
            </a:pPr>
            <a:r>
              <a:rPr lang="en-US" altLang="en-US" dirty="0" smtClean="0">
                <a:latin typeface="MS Reference Serif" pitchFamily="18" charset="0"/>
              </a:rPr>
              <a:t>	</a:t>
            </a:r>
            <a:endParaRPr lang="en-US" altLang="en-US" i="1" dirty="0" smtClean="0"/>
          </a:p>
          <a:p>
            <a:pPr>
              <a:spcBef>
                <a:spcPct val="0"/>
              </a:spcBef>
              <a:defRPr/>
            </a:pPr>
            <a:endParaRPr lang="en-US" altLang="en-US" sz="1050" i="1" dirty="0" smtClean="0"/>
          </a:p>
          <a:p>
            <a:pPr>
              <a:spcBef>
                <a:spcPct val="0"/>
              </a:spcBef>
              <a:defRPr/>
            </a:pPr>
            <a:endParaRPr lang="en-US" altLang="en-US" dirty="0" smtClean="0"/>
          </a:p>
          <a:p>
            <a:pPr>
              <a:spcBef>
                <a:spcPct val="0"/>
              </a:spcBef>
              <a:defRPr/>
            </a:pPr>
            <a:endParaRPr lang="en-US" altLang="en-US" dirty="0" smtClean="0"/>
          </a:p>
          <a:p>
            <a:pPr>
              <a:spcBef>
                <a:spcPct val="0"/>
              </a:spcBef>
              <a:defRPr/>
            </a:pPr>
            <a:r>
              <a:rPr lang="en-US" altLang="en-US" dirty="0" smtClean="0"/>
              <a:t>The probability that the confidence interval contains </a:t>
            </a:r>
            <a:r>
              <a:rPr lang="el-GR" altLang="en-US" i="1" dirty="0" smtClean="0">
                <a:sym typeface="Symbol" pitchFamily="18" charset="2"/>
              </a:rPr>
              <a:t>μ</a:t>
            </a:r>
            <a:r>
              <a:rPr lang="en-US" altLang="en-US" i="1" dirty="0" smtClean="0">
                <a:sym typeface="Symbol" pitchFamily="18" charset="2"/>
              </a:rPr>
              <a:t> </a:t>
            </a:r>
            <a:r>
              <a:rPr lang="en-US" altLang="en-US" dirty="0" smtClean="0">
                <a:sym typeface="Symbol" pitchFamily="18" charset="2"/>
              </a:rPr>
              <a:t>is </a:t>
            </a:r>
            <a:r>
              <a:rPr lang="en-US" altLang="en-US" i="1" dirty="0" smtClean="0">
                <a:sym typeface="Symbol" pitchFamily="18" charset="2"/>
              </a:rPr>
              <a:t>c</a:t>
            </a:r>
            <a:r>
              <a:rPr lang="en-US" altLang="en-US" dirty="0" smtClean="0">
                <a:sym typeface="Symbol" pitchFamily="18" charset="2"/>
              </a:rPr>
              <a:t>.</a:t>
            </a:r>
          </a:p>
          <a:p>
            <a:pPr eaLnBrk="1" hangingPunct="1">
              <a:defRPr/>
            </a:pPr>
            <a:endParaRPr lang="en-US" dirty="0"/>
          </a:p>
        </p:txBody>
      </p:sp>
      <p:graphicFrame>
        <p:nvGraphicFramePr>
          <p:cNvPr id="16386" name="Object 7"/>
          <p:cNvGraphicFramePr>
            <a:graphicFrameLocks noChangeAspect="1"/>
          </p:cNvGraphicFramePr>
          <p:nvPr/>
        </p:nvGraphicFramePr>
        <p:xfrm>
          <a:off x="976313" y="1982788"/>
          <a:ext cx="5537200" cy="1001712"/>
        </p:xfrm>
        <a:graphic>
          <a:graphicData uri="http://schemas.openxmlformats.org/presentationml/2006/ole">
            <mc:AlternateContent xmlns:mc="http://schemas.openxmlformats.org/markup-compatibility/2006">
              <mc:Choice xmlns:v="urn:schemas-microsoft-com:vml" Requires="v">
                <p:oleObj spid="_x0000_s16397" name="Equation" r:id="rId4" imgW="2311200" imgH="419040" progId="Equation.DSMT4">
                  <p:embed/>
                </p:oleObj>
              </mc:Choice>
              <mc:Fallback>
                <p:oleObj name="Equation" r:id="rId4" imgW="2311200" imgH="41904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313" y="1982788"/>
                        <a:ext cx="5537200" cy="100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FAFFBE9-6F43-4758-9130-8E3CB277E062}" type="slidenum">
              <a:rPr lang="en-US" sz="1200"/>
              <a:pPr algn="r" eaLnBrk="1" hangingPunct="1"/>
              <a:t>26</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3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2"/>
          <p:cNvSpPr>
            <a:spLocks noGrp="1" noChangeArrowheads="1"/>
          </p:cNvSpPr>
          <p:nvPr>
            <p:ph type="title"/>
          </p:nvPr>
        </p:nvSpPr>
        <p:spPr>
          <a:xfrm>
            <a:off x="0" y="60325"/>
            <a:ext cx="9144000" cy="990600"/>
          </a:xfrm>
        </p:spPr>
        <p:txBody>
          <a:bodyPr/>
          <a:lstStyle/>
          <a:p>
            <a:pPr eaLnBrk="1" hangingPunct="1"/>
            <a:r>
              <a:rPr lang="en-US" altLang="en-US" smtClean="0"/>
              <a:t>Confidence Intervals and </a:t>
            </a:r>
            <a:r>
              <a:rPr lang="en-US" altLang="en-US" i="1" smtClean="0"/>
              <a:t>t</a:t>
            </a:r>
            <a:r>
              <a:rPr lang="en-US" altLang="en-US" smtClean="0"/>
              <a:t>-Distributions</a:t>
            </a:r>
            <a:endParaRPr lang="el-GR" altLang="en-US" smtClean="0"/>
          </a:p>
        </p:txBody>
      </p:sp>
      <p:sp>
        <p:nvSpPr>
          <p:cNvPr id="1138693" name="Text Box 5"/>
          <p:cNvSpPr txBox="1">
            <a:spLocks noChangeArrowheads="1"/>
          </p:cNvSpPr>
          <p:nvPr/>
        </p:nvSpPr>
        <p:spPr bwMode="auto">
          <a:xfrm>
            <a:off x="274638" y="1822450"/>
            <a:ext cx="45259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65000"/>
              </a:spcBef>
              <a:spcAft>
                <a:spcPts val="1200"/>
              </a:spcAft>
              <a:buClr>
                <a:schemeClr val="accent1"/>
              </a:buClr>
              <a:buFontTx/>
              <a:buAutoNum type="arabicPeriod"/>
            </a:pPr>
            <a:r>
              <a:rPr lang="en-US" sz="2800" dirty="0" smtClean="0">
                <a:latin typeface="Times New Roman" pitchFamily="18" charset="0"/>
              </a:rPr>
              <a:t>Find the mean and </a:t>
            </a:r>
            <a:r>
              <a:rPr lang="en-US" sz="2800" dirty="0" err="1" smtClean="0">
                <a:latin typeface="Times New Roman" pitchFamily="18" charset="0"/>
              </a:rPr>
              <a:t>s.d.</a:t>
            </a:r>
            <a:endParaRPr lang="en-US" sz="2800" dirty="0">
              <a:latin typeface="MS Reference Serif" pitchFamily="18" charset="0"/>
            </a:endParaRPr>
          </a:p>
          <a:p>
            <a:pPr eaLnBrk="1" hangingPunct="1">
              <a:spcBef>
                <a:spcPct val="65000"/>
              </a:spcBef>
              <a:spcAft>
                <a:spcPts val="1200"/>
              </a:spcAft>
              <a:buClr>
                <a:schemeClr val="accent1"/>
              </a:buClr>
              <a:buFontTx/>
              <a:buAutoNum type="arabicPeriod"/>
            </a:pPr>
            <a:r>
              <a:rPr lang="en-US" sz="2800" dirty="0">
                <a:latin typeface="Times New Roman" pitchFamily="18" charset="0"/>
              </a:rPr>
              <a:t>Identify the degrees of freedom, the level of confidence </a:t>
            </a:r>
            <a:r>
              <a:rPr lang="en-US" sz="2800" i="1" dirty="0">
                <a:latin typeface="Times New Roman" pitchFamily="18" charset="0"/>
              </a:rPr>
              <a:t>c</a:t>
            </a:r>
            <a:r>
              <a:rPr lang="en-US" sz="2800" dirty="0">
                <a:latin typeface="Times New Roman" pitchFamily="18" charset="0"/>
              </a:rPr>
              <a:t>, and the critical value </a:t>
            </a:r>
            <a:r>
              <a:rPr lang="en-US" sz="2800" i="1" dirty="0" err="1">
                <a:latin typeface="Times New Roman" pitchFamily="18" charset="0"/>
              </a:rPr>
              <a:t>t</a:t>
            </a:r>
            <a:r>
              <a:rPr lang="en-US" sz="2800" i="1" baseline="-25000" dirty="0" err="1">
                <a:latin typeface="Times New Roman" pitchFamily="18" charset="0"/>
              </a:rPr>
              <a:t>c</a:t>
            </a:r>
            <a:r>
              <a:rPr lang="en-US" sz="2800" dirty="0">
                <a:latin typeface="Times New Roman" pitchFamily="18" charset="0"/>
              </a:rPr>
              <a:t>.</a:t>
            </a:r>
            <a:endParaRPr lang="en-US" sz="2800" dirty="0">
              <a:latin typeface="Times New Roman" pitchFamily="18" charset="0"/>
              <a:sym typeface="Symbol" pitchFamily="18" charset="2"/>
            </a:endParaRPr>
          </a:p>
          <a:p>
            <a:pPr eaLnBrk="1" hangingPunct="1">
              <a:spcBef>
                <a:spcPct val="65000"/>
              </a:spcBef>
              <a:spcAft>
                <a:spcPts val="1200"/>
              </a:spcAft>
              <a:buClr>
                <a:schemeClr val="accent1"/>
              </a:buClr>
              <a:buFontTx/>
              <a:buAutoNum type="arabicPeriod"/>
            </a:pPr>
            <a:r>
              <a:rPr lang="en-US" sz="2800" dirty="0">
                <a:latin typeface="Times New Roman" pitchFamily="18" charset="0"/>
                <a:sym typeface="Symbol" pitchFamily="18" charset="2"/>
              </a:rPr>
              <a:t>Find the margin of error </a:t>
            </a:r>
            <a:r>
              <a:rPr lang="en-US" sz="2800" i="1" dirty="0">
                <a:latin typeface="Times New Roman" pitchFamily="18" charset="0"/>
                <a:sym typeface="Symbol" pitchFamily="18" charset="2"/>
              </a:rPr>
              <a:t>E</a:t>
            </a:r>
            <a:r>
              <a:rPr lang="en-US" sz="2800" dirty="0">
                <a:latin typeface="Times New Roman" pitchFamily="18" charset="0"/>
                <a:sym typeface="Symbol" pitchFamily="18" charset="2"/>
              </a:rPr>
              <a:t>.</a:t>
            </a:r>
          </a:p>
        </p:txBody>
      </p:sp>
      <p:graphicFrame>
        <p:nvGraphicFramePr>
          <p:cNvPr id="1138694" name="Object 6"/>
          <p:cNvGraphicFramePr>
            <a:graphicFrameLocks noChangeAspect="1"/>
          </p:cNvGraphicFramePr>
          <p:nvPr/>
        </p:nvGraphicFramePr>
        <p:xfrm>
          <a:off x="5748338" y="2011363"/>
          <a:ext cx="869950" cy="628650"/>
        </p:xfrm>
        <a:graphic>
          <a:graphicData uri="http://schemas.openxmlformats.org/presentationml/2006/ole">
            <mc:AlternateContent xmlns:mc="http://schemas.openxmlformats.org/markup-compatibility/2006">
              <mc:Choice xmlns:v="urn:schemas-microsoft-com:vml" Requires="v">
                <p:oleObj spid="_x0000_s17433" name="Equation" r:id="rId4" imgW="863280" imgH="622080" progId="Equation.DSMT4">
                  <p:embed/>
                </p:oleObj>
              </mc:Choice>
              <mc:Fallback>
                <p:oleObj name="Equation" r:id="rId4" imgW="863280" imgH="6220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8338" y="2011363"/>
                        <a:ext cx="869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8695" name="Object 7"/>
          <p:cNvGraphicFramePr>
            <a:graphicFrameLocks noChangeAspect="1"/>
          </p:cNvGraphicFramePr>
          <p:nvPr/>
        </p:nvGraphicFramePr>
        <p:xfrm>
          <a:off x="6853238" y="1897063"/>
          <a:ext cx="1806575" cy="749300"/>
        </p:xfrm>
        <a:graphic>
          <a:graphicData uri="http://schemas.openxmlformats.org/presentationml/2006/ole">
            <mc:AlternateContent xmlns:mc="http://schemas.openxmlformats.org/markup-compatibility/2006">
              <mc:Choice xmlns:v="urn:schemas-microsoft-com:vml" Requires="v">
                <p:oleObj spid="_x0000_s17434" name="Equation" r:id="rId6" imgW="1841400" imgH="761760" progId="Equation.DSMT4">
                  <p:embed/>
                </p:oleObj>
              </mc:Choice>
              <mc:Fallback>
                <p:oleObj name="Equation" r:id="rId6" imgW="1841400" imgH="76176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3238" y="1897063"/>
                        <a:ext cx="1806575"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8698" name="Object 10"/>
          <p:cNvGraphicFramePr>
            <a:graphicFrameLocks noChangeAspect="1"/>
          </p:cNvGraphicFramePr>
          <p:nvPr>
            <p:extLst>
              <p:ext uri="{D42A27DB-BD31-4B8C-83A1-F6EECF244321}">
                <p14:modId xmlns:p14="http://schemas.microsoft.com/office/powerpoint/2010/main" val="1767621947"/>
              </p:ext>
            </p:extLst>
          </p:nvPr>
        </p:nvGraphicFramePr>
        <p:xfrm>
          <a:off x="6461125" y="4834450"/>
          <a:ext cx="1277938" cy="771525"/>
        </p:xfrm>
        <a:graphic>
          <a:graphicData uri="http://schemas.openxmlformats.org/presentationml/2006/ole">
            <mc:AlternateContent xmlns:mc="http://schemas.openxmlformats.org/markup-compatibility/2006">
              <mc:Choice xmlns:v="urn:schemas-microsoft-com:vml" Requires="v">
                <p:oleObj spid="_x0000_s17435" name="Equation" r:id="rId8" imgW="1180800" imgH="711000" progId="Equation.DSMT4">
                  <p:embed/>
                </p:oleObj>
              </mc:Choice>
              <mc:Fallback>
                <p:oleObj name="Equation" r:id="rId8" imgW="1180800" imgH="711000" progId="Equation.DSMT4">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61125" y="4834450"/>
                        <a:ext cx="1277938"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8699" name="Rectangle 11"/>
          <p:cNvSpPr>
            <a:spLocks noChangeArrowheads="1"/>
          </p:cNvSpPr>
          <p:nvPr/>
        </p:nvSpPr>
        <p:spPr bwMode="auto">
          <a:xfrm>
            <a:off x="6461125" y="3186113"/>
            <a:ext cx="17176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sz="2600">
                <a:latin typeface="Times New Roman" pitchFamily="18" charset="0"/>
              </a:rPr>
              <a:t>d.f. = </a:t>
            </a:r>
            <a:r>
              <a:rPr lang="en-US" sz="2600" i="1">
                <a:latin typeface="Times New Roman" pitchFamily="18" charset="0"/>
              </a:rPr>
              <a:t>n</a:t>
            </a:r>
            <a:r>
              <a:rPr lang="en-US" sz="2600">
                <a:latin typeface="Times New Roman" pitchFamily="18" charset="0"/>
              </a:rPr>
              <a:t> – 1 </a:t>
            </a:r>
          </a:p>
        </p:txBody>
      </p:sp>
      <p:sp>
        <p:nvSpPr>
          <p:cNvPr id="17419" name="Text Box 26"/>
          <p:cNvSpPr txBox="1">
            <a:spLocks noChangeArrowheads="1"/>
          </p:cNvSpPr>
          <p:nvPr/>
        </p:nvSpPr>
        <p:spPr bwMode="auto">
          <a:xfrm>
            <a:off x="365125" y="1211263"/>
            <a:ext cx="8242300"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014AD06-14A6-4817-9692-507FBA4DB4E7}" type="slidenum">
              <a:rPr lang="en-US" sz="1200"/>
              <a:pPr algn="r" eaLnBrk="1" hangingPunct="1"/>
              <a:t>27</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38693">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138694"/>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113869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38693">
                                            <p:txEl>
                                              <p:pRg st="1" end="1"/>
                                            </p:txEl>
                                          </p:spTgt>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13869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38693">
                                            <p:txEl>
                                              <p:pRg st="2" end="2"/>
                                            </p:txEl>
                                          </p:spTgt>
                                        </p:tgtEl>
                                        <p:attrNameLst>
                                          <p:attrName>style.visibility</p:attrName>
                                        </p:attrNameLst>
                                      </p:cBhvr>
                                      <p:to>
                                        <p:strVal val="visible"/>
                                      </p:to>
                                    </p:set>
                                  </p:childTnLst>
                                </p:cTn>
                              </p:par>
                            </p:childTnLst>
                          </p:cTn>
                        </p:par>
                        <p:par>
                          <p:cTn id="24" fill="hold" nodeType="afterGroup">
                            <p:stCondLst>
                              <p:cond delay="0"/>
                            </p:stCondLst>
                            <p:childTnLst>
                              <p:par>
                                <p:cTn id="25" presetID="1" presetClass="entr" presetSubtype="0" fill="hold" nodeType="afterEffect">
                                  <p:stCondLst>
                                    <p:cond delay="0"/>
                                  </p:stCondLst>
                                  <p:childTnLst>
                                    <p:set>
                                      <p:cBhvr>
                                        <p:cTn id="26" dur="1" fill="hold">
                                          <p:stCondLst>
                                            <p:cond delay="0"/>
                                          </p:stCondLst>
                                        </p:cTn>
                                        <p:tgtEl>
                                          <p:spTgt spid="1138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8693" grpId="0" build="p"/>
      <p:bldP spid="113869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0" y="60325"/>
            <a:ext cx="9144000" cy="990600"/>
          </a:xfrm>
        </p:spPr>
        <p:txBody>
          <a:bodyPr/>
          <a:lstStyle/>
          <a:p>
            <a:pPr eaLnBrk="1" hangingPunct="1"/>
            <a:r>
              <a:rPr lang="en-US" altLang="en-US" smtClean="0"/>
              <a:t>Confidence Intervals and </a:t>
            </a:r>
            <a:r>
              <a:rPr lang="en-US" altLang="en-US" i="1" smtClean="0"/>
              <a:t>t</a:t>
            </a:r>
            <a:r>
              <a:rPr lang="en-US" altLang="en-US" smtClean="0"/>
              <a:t>-Distributions</a:t>
            </a:r>
            <a:endParaRPr lang="el-GR" altLang="en-US" smtClean="0"/>
          </a:p>
        </p:txBody>
      </p:sp>
      <p:sp>
        <p:nvSpPr>
          <p:cNvPr id="18438" name="Text Box 3"/>
          <p:cNvSpPr txBox="1">
            <a:spLocks noChangeArrowheads="1"/>
          </p:cNvSpPr>
          <p:nvPr/>
        </p:nvSpPr>
        <p:spPr bwMode="auto">
          <a:xfrm>
            <a:off x="182563" y="1219200"/>
            <a:ext cx="8778875" cy="524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b="1" i="1">
              <a:latin typeface="Times New Roman" pitchFamily="18" charset="0"/>
              <a:sym typeface="Symbol" pitchFamily="18" charset="2"/>
            </a:endParaRPr>
          </a:p>
        </p:txBody>
      </p:sp>
      <p:sp>
        <p:nvSpPr>
          <p:cNvPr id="18439" name="Text Box 5"/>
          <p:cNvSpPr txBox="1">
            <a:spLocks noChangeArrowheads="1"/>
          </p:cNvSpPr>
          <p:nvPr/>
        </p:nvSpPr>
        <p:spPr bwMode="auto">
          <a:xfrm>
            <a:off x="274638" y="1716088"/>
            <a:ext cx="4038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65000"/>
              </a:spcBef>
              <a:buClr>
                <a:schemeClr val="accent1"/>
              </a:buClr>
              <a:buFont typeface="Arial" charset="0"/>
              <a:buAutoNum type="arabicPeriod" startAt="4"/>
            </a:pPr>
            <a:r>
              <a:rPr lang="en-US" sz="2600">
                <a:latin typeface="Times New Roman" pitchFamily="18" charset="0"/>
                <a:sym typeface="Symbol" pitchFamily="18" charset="2"/>
              </a:rPr>
              <a:t>Find the left and right endpoints and form the confidence interval.</a:t>
            </a:r>
          </a:p>
        </p:txBody>
      </p:sp>
      <p:sp>
        <p:nvSpPr>
          <p:cNvPr id="18440" name="Text Box 9"/>
          <p:cNvSpPr txBox="1">
            <a:spLocks noChangeArrowheads="1"/>
          </p:cNvSpPr>
          <p:nvPr/>
        </p:nvSpPr>
        <p:spPr bwMode="auto">
          <a:xfrm>
            <a:off x="5529263" y="1700213"/>
            <a:ext cx="3048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Left endpoint: </a:t>
            </a:r>
            <a:r>
              <a:rPr lang="en-US" sz="2600">
                <a:latin typeface="MS Reference Serif" pitchFamily="18" charset="0"/>
                <a:sym typeface="Symbol" pitchFamily="18" charset="2"/>
              </a:rPr>
              <a:t/>
            </a:r>
            <a:br>
              <a:rPr lang="en-US" sz="2600">
                <a:latin typeface="MS Reference Serif" pitchFamily="18" charset="0"/>
                <a:sym typeface="Symbol" pitchFamily="18" charset="2"/>
              </a:rPr>
            </a:br>
            <a:r>
              <a:rPr lang="en-US" sz="2600">
                <a:latin typeface="Times New Roman" pitchFamily="18" charset="0"/>
                <a:sym typeface="Symbol" pitchFamily="18" charset="2"/>
              </a:rPr>
              <a:t>Right endpoint: </a:t>
            </a:r>
          </a:p>
          <a:p>
            <a:pPr eaLnBrk="1" hangingPunct="1"/>
            <a:r>
              <a:rPr lang="en-US" sz="2600">
                <a:latin typeface="Times New Roman" pitchFamily="18" charset="0"/>
                <a:sym typeface="Symbol" pitchFamily="18" charset="2"/>
              </a:rPr>
              <a:t>Interval: </a:t>
            </a:r>
            <a:endParaRPr lang="en-US" sz="2600" i="1">
              <a:latin typeface="Times New Roman" pitchFamily="18" charset="0"/>
              <a:sym typeface="Symbol" pitchFamily="18" charset="2"/>
            </a:endParaRPr>
          </a:p>
        </p:txBody>
      </p:sp>
      <p:graphicFrame>
        <p:nvGraphicFramePr>
          <p:cNvPr id="18434" name="Object 5"/>
          <p:cNvGraphicFramePr>
            <a:graphicFrameLocks noChangeAspect="1"/>
          </p:cNvGraphicFramePr>
          <p:nvPr/>
        </p:nvGraphicFramePr>
        <p:xfrm>
          <a:off x="7693025" y="1736725"/>
          <a:ext cx="933450" cy="420688"/>
        </p:xfrm>
        <a:graphic>
          <a:graphicData uri="http://schemas.openxmlformats.org/presentationml/2006/ole">
            <mc:AlternateContent xmlns:mc="http://schemas.openxmlformats.org/markup-compatibility/2006">
              <mc:Choice xmlns:v="urn:schemas-microsoft-com:vml" Requires="v">
                <p:oleObj spid="_x0000_s18453" name="Equation" r:id="rId4" imgW="393480" imgH="177480" progId="Equation.DSMT4">
                  <p:embed/>
                </p:oleObj>
              </mc:Choice>
              <mc:Fallback>
                <p:oleObj name="Equation" r:id="rId4" imgW="393480" imgH="177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3025" y="1736725"/>
                        <a:ext cx="93345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5" name="Object 13"/>
          <p:cNvGraphicFramePr>
            <a:graphicFrameLocks noChangeAspect="1"/>
          </p:cNvGraphicFramePr>
          <p:nvPr/>
        </p:nvGraphicFramePr>
        <p:xfrm>
          <a:off x="7777163" y="2165350"/>
          <a:ext cx="876300" cy="395288"/>
        </p:xfrm>
        <a:graphic>
          <a:graphicData uri="http://schemas.openxmlformats.org/presentationml/2006/ole">
            <mc:AlternateContent xmlns:mc="http://schemas.openxmlformats.org/markup-compatibility/2006">
              <mc:Choice xmlns:v="urn:schemas-microsoft-com:vml" Requires="v">
                <p:oleObj spid="_x0000_s18454" name="Equation" r:id="rId6" imgW="393480" imgH="177480" progId="Equation.DSMT4">
                  <p:embed/>
                </p:oleObj>
              </mc:Choice>
              <mc:Fallback>
                <p:oleObj name="Equation" r:id="rId6" imgW="393480" imgH="17748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7163" y="2165350"/>
                        <a:ext cx="876300"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6" name="Object 14"/>
          <p:cNvGraphicFramePr>
            <a:graphicFrameLocks noChangeAspect="1"/>
          </p:cNvGraphicFramePr>
          <p:nvPr/>
        </p:nvGraphicFramePr>
        <p:xfrm>
          <a:off x="5915025" y="2901950"/>
          <a:ext cx="2511425" cy="441325"/>
        </p:xfrm>
        <a:graphic>
          <a:graphicData uri="http://schemas.openxmlformats.org/presentationml/2006/ole">
            <mc:AlternateContent xmlns:mc="http://schemas.openxmlformats.org/markup-compatibility/2006">
              <mc:Choice xmlns:v="urn:schemas-microsoft-com:vml" Requires="v">
                <p:oleObj spid="_x0000_s18455" name="Equation" r:id="rId8" imgW="1155600" imgH="203040" progId="Equation.DSMT4">
                  <p:embed/>
                </p:oleObj>
              </mc:Choice>
              <mc:Fallback>
                <p:oleObj name="Equation" r:id="rId8" imgW="1155600" imgH="203040"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15025" y="2901950"/>
                        <a:ext cx="25114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3" name="Text Box 26"/>
          <p:cNvSpPr txBox="1">
            <a:spLocks noChangeArrowheads="1"/>
          </p:cNvSpPr>
          <p:nvPr/>
        </p:nvSpPr>
        <p:spPr bwMode="auto">
          <a:xfrm>
            <a:off x="365125" y="1211263"/>
            <a:ext cx="8242300"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1C8B40D-982F-4378-A9B3-86F63D60C2B9}" type="slidenum">
              <a:rPr lang="en-US" sz="1200"/>
              <a:pPr algn="r" eaLnBrk="1" hangingPunct="1"/>
              <a:t>28</a:t>
            </a:fld>
            <a:r>
              <a:rPr lang="en-US" sz="1200"/>
              <a:t> of 83</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Example: Constructing a Confidence Interval</a:t>
            </a:r>
            <a:endParaRPr lang="en-US" dirty="0">
              <a:solidFill>
                <a:schemeClr val="accent3"/>
              </a:solidFill>
            </a:endParaRPr>
          </a:p>
        </p:txBody>
      </p:sp>
      <p:sp>
        <p:nvSpPr>
          <p:cNvPr id="79875" name="Content Placeholder 2"/>
          <p:cNvSpPr>
            <a:spLocks noGrp="1"/>
          </p:cNvSpPr>
          <p:nvPr>
            <p:ph idx="1"/>
          </p:nvPr>
        </p:nvSpPr>
        <p:spPr/>
        <p:txBody>
          <a:bodyPr/>
          <a:lstStyle/>
          <a:p>
            <a:pPr marL="0" indent="0">
              <a:buFont typeface="Arial" charset="0"/>
              <a:buNone/>
            </a:pPr>
            <a:r>
              <a:rPr lang="en-US" smtClean="0"/>
              <a:t>You randomly select 16 coffee shops and measure the  temperature of the coffee sold at each. The sample mean temperature is 162.0ºF with a sample standard deviation of 10.0ºF. Find the 95% confidence interval for the mean temperature. Assume the temperatures are approximately normally distributed.</a:t>
            </a:r>
          </a:p>
          <a:p>
            <a:pPr marL="0" indent="0">
              <a:buFont typeface="Arial" charset="0"/>
              <a:buNone/>
            </a:pPr>
            <a:endParaRPr lang="en-US" smtClean="0"/>
          </a:p>
        </p:txBody>
      </p:sp>
      <p:sp>
        <p:nvSpPr>
          <p:cNvPr id="4" name="TextBox 3"/>
          <p:cNvSpPr txBox="1"/>
          <p:nvPr/>
        </p:nvSpPr>
        <p:spPr>
          <a:xfrm>
            <a:off x="457200" y="4511675"/>
            <a:ext cx="8289925" cy="1373188"/>
          </a:xfrm>
          <a:prstGeom prst="rect">
            <a:avLst/>
          </a:prstGeom>
          <a:noFill/>
        </p:spPr>
        <p:txBody>
          <a:bodyPr>
            <a:spAutoFit/>
          </a:bodyPr>
          <a:lstStyle/>
          <a:p>
            <a:pPr>
              <a:defRPr/>
            </a:pPr>
            <a:r>
              <a:rPr lang="en-US" sz="2800" b="1" dirty="0">
                <a:solidFill>
                  <a:schemeClr val="accent3"/>
                </a:solidFill>
                <a:latin typeface="+mn-lt"/>
              </a:rPr>
              <a:t>Solution:</a:t>
            </a:r>
          </a:p>
          <a:p>
            <a:pPr>
              <a:defRPr/>
            </a:pPr>
            <a:r>
              <a:rPr lang="en-US" sz="2800" dirty="0">
                <a:latin typeface="+mn-lt"/>
              </a:rPr>
              <a:t>Use the </a:t>
            </a:r>
            <a:r>
              <a:rPr lang="en-US" sz="2800" i="1" dirty="0">
                <a:latin typeface="+mn-lt"/>
              </a:rPr>
              <a:t>t-</a:t>
            </a:r>
            <a:r>
              <a:rPr lang="en-US" sz="2800" dirty="0">
                <a:latin typeface="+mn-lt"/>
              </a:rPr>
              <a:t>distribution </a:t>
            </a:r>
            <a:r>
              <a:rPr lang="en-US" sz="2800" dirty="0">
                <a:latin typeface="+mn-lt"/>
              </a:rPr>
              <a:t>(</a:t>
            </a:r>
            <a:r>
              <a:rPr lang="en-US" sz="2800" i="1" dirty="0">
                <a:latin typeface="+mn-lt"/>
              </a:rPr>
              <a:t>n</a:t>
            </a:r>
            <a:r>
              <a:rPr lang="en-US" sz="2800" dirty="0">
                <a:latin typeface="+mn-lt"/>
              </a:rPr>
              <a:t> &lt; 30, </a:t>
            </a:r>
            <a:r>
              <a:rPr lang="el-GR" sz="2800" dirty="0">
                <a:latin typeface="Times New Roman"/>
                <a:cs typeface="Times New Roman"/>
              </a:rPr>
              <a:t>σ</a:t>
            </a:r>
            <a:r>
              <a:rPr lang="en-US" sz="2800" dirty="0">
                <a:latin typeface="Times New Roman"/>
                <a:cs typeface="Times New Roman"/>
              </a:rPr>
              <a:t> is unknown, temperatures are approximately distributed.)</a:t>
            </a:r>
            <a:endParaRPr lang="en-US" sz="2800" dirty="0">
              <a:latin typeface="+mn-lt"/>
            </a:endParaRPr>
          </a:p>
        </p:txBody>
      </p:sp>
      <p:pic>
        <p:nvPicPr>
          <p:cNvPr id="79879" name="Picture 10" descr="C:\Documents and Settings\Lyn\Local Settings\Temporary Internet Files\Content.IE5\6H52NUD0\MCj040391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7613" y="3684588"/>
            <a:ext cx="1055687"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98631F5-26C9-4948-8506-DA46E08A5397}" type="slidenum">
              <a:rPr lang="en-US" sz="1200"/>
              <a:pPr algn="r" eaLnBrk="1" hangingPunct="1"/>
              <a:t>29</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p:txBody>
          <a:bodyPr/>
          <a:lstStyle/>
          <a:p>
            <a:pPr eaLnBrk="1" hangingPunct="1"/>
            <a:r>
              <a:rPr lang="en-US" smtClean="0"/>
              <a:t>Section 6.1</a:t>
            </a:r>
          </a:p>
        </p:txBody>
      </p:sp>
      <p:sp>
        <p:nvSpPr>
          <p:cNvPr id="5" name="Subtitle 4"/>
          <p:cNvSpPr>
            <a:spLocks noGrp="1"/>
          </p:cNvSpPr>
          <p:nvPr>
            <p:ph type="subTitle" idx="1"/>
          </p:nvPr>
        </p:nvSpPr>
        <p:spPr/>
        <p:txBody>
          <a:bodyPr/>
          <a:lstStyle/>
          <a:p>
            <a:pPr eaLnBrk="1" hangingPunct="1">
              <a:defRPr/>
            </a:pPr>
            <a:r>
              <a:rPr lang="en-US" dirty="0" smtClean="0"/>
              <a:t>Confidence Intervals for the Mean (Large Samples)</a:t>
            </a: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1D0A3EC-4391-4ACF-B3FD-E22A0E7A42B5}" type="slidenum">
              <a:rPr lang="en-US" sz="1200"/>
              <a:pPr algn="r" eaLnBrk="1" hangingPunct="1"/>
              <a:t>3</a:t>
            </a:fld>
            <a:r>
              <a:rPr lang="en-US" sz="1200"/>
              <a:t> of 83</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Solution: Constructing a Confidence Interval</a:t>
            </a:r>
            <a:endParaRPr lang="en-US" dirty="0">
              <a:solidFill>
                <a:schemeClr val="accent3"/>
              </a:solidFill>
            </a:endParaRPr>
          </a:p>
        </p:txBody>
      </p:sp>
      <p:sp>
        <p:nvSpPr>
          <p:cNvPr id="3" name="Content Placeholder 2"/>
          <p:cNvSpPr>
            <a:spLocks noGrp="1"/>
          </p:cNvSpPr>
          <p:nvPr>
            <p:ph idx="1"/>
          </p:nvPr>
        </p:nvSpPr>
        <p:spPr>
          <a:xfrm>
            <a:off x="457200" y="1600200"/>
            <a:ext cx="8229600" cy="1050925"/>
          </a:xfrm>
        </p:spPr>
        <p:txBody>
          <a:bodyPr/>
          <a:lstStyle/>
          <a:p>
            <a:pPr marL="350838" indent="-350838">
              <a:defRPr/>
            </a:pPr>
            <a:r>
              <a:rPr lang="en-US" i="1" dirty="0" smtClean="0"/>
              <a:t>n</a:t>
            </a:r>
            <a:r>
              <a:rPr lang="en-US" dirty="0" smtClean="0"/>
              <a:t> =16,   </a:t>
            </a:r>
            <a:r>
              <a:rPr lang="en-US" i="1" dirty="0" smtClean="0"/>
              <a:t>x</a:t>
            </a:r>
            <a:r>
              <a:rPr lang="en-US" dirty="0" smtClean="0"/>
              <a:t> = 162.0   </a:t>
            </a:r>
            <a:r>
              <a:rPr lang="en-US" i="1" dirty="0" smtClean="0"/>
              <a:t>s</a:t>
            </a:r>
            <a:r>
              <a:rPr lang="en-US" dirty="0" smtClean="0"/>
              <a:t> = 10.0   </a:t>
            </a:r>
            <a:r>
              <a:rPr lang="en-US" i="1" dirty="0" smtClean="0"/>
              <a:t>c</a:t>
            </a:r>
            <a:r>
              <a:rPr lang="en-US" dirty="0" smtClean="0"/>
              <a:t> = 0.95</a:t>
            </a:r>
          </a:p>
          <a:p>
            <a:pPr marL="350838" indent="-350838">
              <a:defRPr/>
            </a:pPr>
            <a:r>
              <a:rPr lang="en-US" dirty="0" err="1" smtClean="0"/>
              <a:t>df</a:t>
            </a:r>
            <a:r>
              <a:rPr lang="en-US" dirty="0" smtClean="0"/>
              <a:t> = </a:t>
            </a:r>
            <a:r>
              <a:rPr lang="en-US" i="1" dirty="0" smtClean="0"/>
              <a:t>n</a:t>
            </a:r>
            <a:r>
              <a:rPr lang="en-US" dirty="0" smtClean="0"/>
              <a:t> – 1 = </a:t>
            </a:r>
            <a:r>
              <a:rPr lang="en-US" dirty="0" smtClean="0">
                <a:solidFill>
                  <a:schemeClr val="accent2"/>
                </a:solidFill>
              </a:rPr>
              <a:t>16 – 1 = 15</a:t>
            </a:r>
          </a:p>
          <a:p>
            <a:pPr marL="350838" indent="-350838">
              <a:defRPr/>
            </a:pPr>
            <a:r>
              <a:rPr lang="en-US" dirty="0" smtClean="0"/>
              <a:t>Critical Value</a:t>
            </a:r>
          </a:p>
          <a:p>
            <a:pPr marL="0" indent="0">
              <a:buFont typeface="Arial" charset="0"/>
              <a:buNone/>
              <a:defRPr/>
            </a:pPr>
            <a:endParaRPr lang="en-US" dirty="0"/>
          </a:p>
        </p:txBody>
      </p:sp>
      <p:cxnSp>
        <p:nvCxnSpPr>
          <p:cNvPr id="6" name="Straight Connector 5"/>
          <p:cNvCxnSpPr/>
          <p:nvPr/>
        </p:nvCxnSpPr>
        <p:spPr>
          <a:xfrm>
            <a:off x="2057400" y="1752600"/>
            <a:ext cx="2127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6"/>
          <p:cNvGrpSpPr>
            <a:grpSpLocks/>
          </p:cNvGrpSpPr>
          <p:nvPr/>
        </p:nvGrpSpPr>
        <p:grpSpPr bwMode="auto">
          <a:xfrm>
            <a:off x="1504950" y="3141663"/>
            <a:ext cx="5246688" cy="3275012"/>
            <a:chOff x="2387918" y="2897505"/>
            <a:chExt cx="4429125" cy="2409825"/>
          </a:xfrm>
        </p:grpSpPr>
        <p:pic>
          <p:nvPicPr>
            <p:cNvPr id="8090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7918" y="2897505"/>
              <a:ext cx="44291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7918" y="4048125"/>
              <a:ext cx="43719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7918" y="4812030"/>
              <a:ext cx="43815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Oval 230"/>
          <p:cNvSpPr>
            <a:spLocks noChangeArrowheads="1"/>
          </p:cNvSpPr>
          <p:nvPr/>
        </p:nvSpPr>
        <p:spPr bwMode="auto">
          <a:xfrm>
            <a:off x="4786313" y="5130800"/>
            <a:ext cx="639762" cy="350838"/>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endParaRPr>
          </a:p>
        </p:txBody>
      </p:sp>
      <p:sp>
        <p:nvSpPr>
          <p:cNvPr id="12" name="Rectangle 121"/>
          <p:cNvSpPr>
            <a:spLocks noChangeArrowheads="1"/>
          </p:cNvSpPr>
          <p:nvPr/>
        </p:nvSpPr>
        <p:spPr bwMode="auto">
          <a:xfrm>
            <a:off x="3125788" y="2832100"/>
            <a:ext cx="224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Times New Roman" pitchFamily="18" charset="0"/>
              </a:rPr>
              <a:t>Table 5: </a:t>
            </a:r>
            <a:r>
              <a:rPr lang="en-US" i="1">
                <a:latin typeface="Times New Roman" pitchFamily="18" charset="0"/>
              </a:rPr>
              <a:t>t</a:t>
            </a:r>
            <a:r>
              <a:rPr lang="en-US">
                <a:latin typeface="Times New Roman" pitchFamily="18" charset="0"/>
              </a:rPr>
              <a:t>-Distribution</a:t>
            </a:r>
          </a:p>
        </p:txBody>
      </p:sp>
      <p:sp>
        <p:nvSpPr>
          <p:cNvPr id="13" name="Text Box 227"/>
          <p:cNvSpPr txBox="1">
            <a:spLocks noChangeArrowheads="1"/>
          </p:cNvSpPr>
          <p:nvPr/>
        </p:nvSpPr>
        <p:spPr bwMode="auto">
          <a:xfrm>
            <a:off x="6969125" y="4953000"/>
            <a:ext cx="1752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i="1">
                <a:solidFill>
                  <a:schemeClr val="accent2"/>
                </a:solidFill>
                <a:latin typeface="Times New Roman" pitchFamily="18" charset="0"/>
              </a:rPr>
              <a:t>t</a:t>
            </a:r>
            <a:r>
              <a:rPr lang="en-US" sz="2800" i="1" baseline="-25000">
                <a:solidFill>
                  <a:schemeClr val="accent2"/>
                </a:solidFill>
                <a:latin typeface="Times New Roman" pitchFamily="18" charset="0"/>
              </a:rPr>
              <a:t>c</a:t>
            </a:r>
            <a:r>
              <a:rPr lang="en-US" sz="2800">
                <a:solidFill>
                  <a:schemeClr val="accent2"/>
                </a:solidFill>
                <a:latin typeface="Times New Roman" pitchFamily="18" charset="0"/>
              </a:rPr>
              <a:t> = 2.131</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3CE959E-6551-45B8-9E0E-B40E59EF7742}" type="slidenum">
              <a:rPr lang="en-US" sz="1200"/>
              <a:pPr algn="r" eaLnBrk="1" hangingPunct="1"/>
              <a:t>30</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animBg="1"/>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Solution: Constructing a Confidence Interval</a:t>
            </a:r>
            <a:endParaRPr lang="en-US" dirty="0">
              <a:solidFill>
                <a:schemeClr val="accent3"/>
              </a:solidFill>
            </a:endParaRPr>
          </a:p>
        </p:txBody>
      </p:sp>
      <p:sp>
        <p:nvSpPr>
          <p:cNvPr id="3" name="Content Placeholder 2"/>
          <p:cNvSpPr>
            <a:spLocks noGrp="1"/>
          </p:cNvSpPr>
          <p:nvPr>
            <p:ph idx="1"/>
          </p:nvPr>
        </p:nvSpPr>
        <p:spPr>
          <a:xfrm>
            <a:off x="457200" y="1600200"/>
            <a:ext cx="8229600" cy="1050925"/>
          </a:xfrm>
        </p:spPr>
        <p:txBody>
          <a:bodyPr/>
          <a:lstStyle/>
          <a:p>
            <a:pPr marL="350838" indent="-350838">
              <a:defRPr/>
            </a:pPr>
            <a:r>
              <a:rPr lang="en-US" dirty="0" smtClean="0"/>
              <a:t>Margin of error:</a:t>
            </a:r>
          </a:p>
          <a:p>
            <a:pPr marL="350838" indent="-350838">
              <a:defRPr/>
            </a:pPr>
            <a:endParaRPr lang="en-US" dirty="0" smtClean="0"/>
          </a:p>
          <a:p>
            <a:pPr marL="350838" indent="-350838">
              <a:defRPr/>
            </a:pPr>
            <a:endParaRPr lang="en-US" dirty="0" smtClean="0"/>
          </a:p>
          <a:p>
            <a:pPr marL="350838" indent="-350838">
              <a:defRPr/>
            </a:pPr>
            <a:r>
              <a:rPr lang="en-US" dirty="0" smtClean="0"/>
              <a:t>Confidence interval:</a:t>
            </a:r>
          </a:p>
          <a:p>
            <a:pPr marL="0" indent="0">
              <a:buFont typeface="Arial" charset="0"/>
              <a:buNone/>
              <a:defRPr/>
            </a:pPr>
            <a:endParaRPr lang="en-US" dirty="0"/>
          </a:p>
        </p:txBody>
      </p:sp>
      <p:graphicFrame>
        <p:nvGraphicFramePr>
          <p:cNvPr id="1138698" name="Object 10"/>
          <p:cNvGraphicFramePr>
            <a:graphicFrameLocks noChangeAspect="1"/>
          </p:cNvGraphicFramePr>
          <p:nvPr/>
        </p:nvGraphicFramePr>
        <p:xfrm>
          <a:off x="1593850" y="2200275"/>
          <a:ext cx="3763963" cy="771525"/>
        </p:xfrm>
        <a:graphic>
          <a:graphicData uri="http://schemas.openxmlformats.org/presentationml/2006/ole">
            <mc:AlternateContent xmlns:mc="http://schemas.openxmlformats.org/markup-compatibility/2006">
              <mc:Choice xmlns:v="urn:schemas-microsoft-com:vml" Requires="v">
                <p:oleObj spid="_x0000_s19479" name="Equation" r:id="rId3" imgW="3479760" imgH="711000" progId="Equation.DSMT4">
                  <p:embed/>
                </p:oleObj>
              </mc:Choice>
              <mc:Fallback>
                <p:oleObj name="Equation" r:id="rId3" imgW="3479760" imgH="7110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3850" y="2200275"/>
                        <a:ext cx="3763963"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59" name="Object 6"/>
          <p:cNvGraphicFramePr>
            <a:graphicFrameLocks noChangeAspect="1"/>
          </p:cNvGraphicFramePr>
          <p:nvPr/>
        </p:nvGraphicFramePr>
        <p:xfrm>
          <a:off x="1851025" y="4057650"/>
          <a:ext cx="1811338" cy="1622425"/>
        </p:xfrm>
        <a:graphic>
          <a:graphicData uri="http://schemas.openxmlformats.org/presentationml/2006/ole">
            <mc:AlternateContent xmlns:mc="http://schemas.openxmlformats.org/markup-compatibility/2006">
              <mc:Choice xmlns:v="urn:schemas-microsoft-com:vml" Requires="v">
                <p:oleObj spid="_x0000_s19480" name="Equation" r:id="rId5" imgW="711000" imgH="634680" progId="Equation.DSMT4">
                  <p:embed/>
                </p:oleObj>
              </mc:Choice>
              <mc:Fallback>
                <p:oleObj name="Equation" r:id="rId5" imgW="711000" imgH="6346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1025" y="4057650"/>
                        <a:ext cx="1811338"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0" name="Object 7"/>
          <p:cNvGraphicFramePr>
            <a:graphicFrameLocks noChangeAspect="1"/>
          </p:cNvGraphicFramePr>
          <p:nvPr/>
        </p:nvGraphicFramePr>
        <p:xfrm>
          <a:off x="5148263" y="4054475"/>
          <a:ext cx="1811337" cy="1622425"/>
        </p:xfrm>
        <a:graphic>
          <a:graphicData uri="http://schemas.openxmlformats.org/presentationml/2006/ole">
            <mc:AlternateContent xmlns:mc="http://schemas.openxmlformats.org/markup-compatibility/2006">
              <mc:Choice xmlns:v="urn:schemas-microsoft-com:vml" Requires="v">
                <p:oleObj spid="_x0000_s19481" name="Equation" r:id="rId7" imgW="711000" imgH="634680" progId="Equation.DSMT4">
                  <p:embed/>
                </p:oleObj>
              </mc:Choice>
              <mc:Fallback>
                <p:oleObj name="Equation" r:id="rId7" imgW="711000" imgH="6346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263" y="4054475"/>
                        <a:ext cx="1811337"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TextBox 15"/>
          <p:cNvSpPr txBox="1"/>
          <p:nvPr/>
        </p:nvSpPr>
        <p:spPr>
          <a:xfrm>
            <a:off x="1309688" y="3624263"/>
            <a:ext cx="2543175" cy="519112"/>
          </a:xfrm>
          <a:prstGeom prst="rect">
            <a:avLst/>
          </a:prstGeom>
          <a:noFill/>
        </p:spPr>
        <p:txBody>
          <a:bodyPr>
            <a:spAutoFit/>
          </a:bodyPr>
          <a:lstStyle/>
          <a:p>
            <a:pPr>
              <a:defRPr/>
            </a:pPr>
            <a:r>
              <a:rPr lang="en-US" sz="2800" dirty="0">
                <a:latin typeface="+mn-lt"/>
              </a:rPr>
              <a:t>Left Endpoint:</a:t>
            </a:r>
          </a:p>
        </p:txBody>
      </p:sp>
      <p:sp>
        <p:nvSpPr>
          <p:cNvPr id="17" name="TextBox 16"/>
          <p:cNvSpPr txBox="1"/>
          <p:nvPr/>
        </p:nvSpPr>
        <p:spPr>
          <a:xfrm>
            <a:off x="4606925" y="3624263"/>
            <a:ext cx="2543175" cy="519112"/>
          </a:xfrm>
          <a:prstGeom prst="rect">
            <a:avLst/>
          </a:prstGeom>
          <a:noFill/>
        </p:spPr>
        <p:txBody>
          <a:bodyPr>
            <a:spAutoFit/>
          </a:bodyPr>
          <a:lstStyle/>
          <a:p>
            <a:pPr>
              <a:defRPr/>
            </a:pPr>
            <a:r>
              <a:rPr lang="en-US" sz="2800" dirty="0">
                <a:latin typeface="+mn-lt"/>
              </a:rPr>
              <a:t>Right Endpoint:</a:t>
            </a:r>
          </a:p>
        </p:txBody>
      </p:sp>
      <p:sp>
        <p:nvSpPr>
          <p:cNvPr id="18" name="TextBox 17"/>
          <p:cNvSpPr txBox="1"/>
          <p:nvPr/>
        </p:nvSpPr>
        <p:spPr>
          <a:xfrm>
            <a:off x="2747963" y="5786438"/>
            <a:ext cx="3211512" cy="519112"/>
          </a:xfrm>
          <a:prstGeom prst="rect">
            <a:avLst/>
          </a:prstGeom>
          <a:noFill/>
        </p:spPr>
        <p:txBody>
          <a:bodyPr>
            <a:spAutoFit/>
          </a:bodyPr>
          <a:lstStyle/>
          <a:p>
            <a:pPr>
              <a:defRPr/>
            </a:pPr>
            <a:r>
              <a:rPr lang="en-US" sz="2800" b="1" dirty="0">
                <a:solidFill>
                  <a:schemeClr val="accent2"/>
                </a:solidFill>
                <a:latin typeface="+mn-lt"/>
              </a:rPr>
              <a:t>156.7 &lt; </a:t>
            </a:r>
            <a:r>
              <a:rPr lang="el-GR" sz="2800" b="1" dirty="0">
                <a:solidFill>
                  <a:schemeClr val="accent2"/>
                </a:solidFill>
                <a:latin typeface="Times New Roman"/>
                <a:cs typeface="Times New Roman"/>
              </a:rPr>
              <a:t>μ</a:t>
            </a:r>
            <a:r>
              <a:rPr lang="en-US" sz="2800" b="1" dirty="0">
                <a:solidFill>
                  <a:schemeClr val="accent2"/>
                </a:solidFill>
                <a:latin typeface="Times New Roman"/>
                <a:cs typeface="Times New Roman"/>
              </a:rPr>
              <a:t> &lt; 167.3</a:t>
            </a:r>
            <a:endParaRPr lang="en-US" sz="2800" b="1" dirty="0">
              <a:solidFill>
                <a:schemeClr val="accent2"/>
              </a:solidFill>
              <a:latin typeface="+mn-lt"/>
            </a:endParaRPr>
          </a:p>
        </p:txBody>
      </p:sp>
      <p:cxnSp>
        <p:nvCxnSpPr>
          <p:cNvPr id="19" name="Straight Arrow Connector 18"/>
          <p:cNvCxnSpPr/>
          <p:nvPr/>
        </p:nvCxnSpPr>
        <p:spPr>
          <a:xfrm>
            <a:off x="2536825" y="5672138"/>
            <a:ext cx="311150" cy="2667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5313363" y="5638800"/>
            <a:ext cx="312737" cy="2667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7C38D22-3C1B-4F6F-AEAF-99A556BBD351}" type="slidenum">
              <a:rPr lang="en-US" sz="1200"/>
              <a:pPr algn="r" eaLnBrk="1" hangingPunct="1"/>
              <a:t>31</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gtEl>
                                        <p:attrNameLst>
                                          <p:attrName>style.visibility</p:attrName>
                                        </p:attrNameLst>
                                      </p:cBhvr>
                                      <p:to>
                                        <p:strVal val="visible"/>
                                      </p:to>
                                    </p:set>
                                  </p:childTnLst>
                                </p:cTn>
                              </p:par>
                            </p:childTnLst>
                          </p:cTn>
                        </p:par>
                        <p:par>
                          <p:cTn id="19" fill="hold" nodeType="afterGroup">
                            <p:stCondLst>
                              <p:cond delay="0"/>
                            </p:stCondLst>
                            <p:childTnLst>
                              <p:par>
                                <p:cTn id="20" presetID="22" presetClass="entr" presetSubtype="1"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500"/>
                                        <p:tgtEl>
                                          <p:spTgt spid="20"/>
                                        </p:tgtEl>
                                      </p:cBhvr>
                                    </p:animEffect>
                                  </p:childTnLst>
                                </p:cTn>
                              </p:par>
                              <p:par>
                                <p:cTn id="23" presetID="22" presetClass="entr" presetSubtype="1"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nodeType="afterGroup">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7" grpId="0"/>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p:cNvCxnSpPr/>
          <p:nvPr/>
        </p:nvCxnSpPr>
        <p:spPr>
          <a:xfrm>
            <a:off x="1477963" y="3292475"/>
            <a:ext cx="5364162" cy="1588"/>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defRPr/>
            </a:pPr>
            <a:r>
              <a:rPr lang="en-US" dirty="0" smtClean="0">
                <a:solidFill>
                  <a:schemeClr val="accent3"/>
                </a:solidFill>
              </a:rPr>
              <a:t>Solution: Constructing a Confidence Interval</a:t>
            </a:r>
            <a:endParaRPr lang="en-US" dirty="0">
              <a:solidFill>
                <a:schemeClr val="accent3"/>
              </a:solidFill>
            </a:endParaRPr>
          </a:p>
        </p:txBody>
      </p:sp>
      <p:sp>
        <p:nvSpPr>
          <p:cNvPr id="20487" name="Content Placeholder 11"/>
          <p:cNvSpPr>
            <a:spLocks noGrp="1"/>
          </p:cNvSpPr>
          <p:nvPr>
            <p:ph idx="1"/>
          </p:nvPr>
        </p:nvSpPr>
        <p:spPr>
          <a:xfrm>
            <a:off x="457200" y="1600200"/>
            <a:ext cx="8229600" cy="625475"/>
          </a:xfrm>
        </p:spPr>
        <p:txBody>
          <a:bodyPr/>
          <a:lstStyle/>
          <a:p>
            <a:r>
              <a:rPr lang="en-US" b="1" smtClean="0">
                <a:solidFill>
                  <a:schemeClr val="accent2"/>
                </a:solidFill>
              </a:rPr>
              <a:t>156.7 &lt; </a:t>
            </a:r>
            <a:r>
              <a:rPr lang="el-GR" b="1" smtClean="0">
                <a:solidFill>
                  <a:schemeClr val="accent2"/>
                </a:solidFill>
              </a:rPr>
              <a:t>μ</a:t>
            </a:r>
            <a:r>
              <a:rPr lang="en-US" b="1" smtClean="0">
                <a:solidFill>
                  <a:schemeClr val="accent2"/>
                </a:solidFill>
              </a:rPr>
              <a:t> &lt; 167.3</a:t>
            </a:r>
          </a:p>
          <a:p>
            <a:endParaRPr lang="en-US" smtClean="0"/>
          </a:p>
        </p:txBody>
      </p:sp>
      <p:sp>
        <p:nvSpPr>
          <p:cNvPr id="21" name="TextBox 20"/>
          <p:cNvSpPr txBox="1"/>
          <p:nvPr/>
        </p:nvSpPr>
        <p:spPr bwMode="auto">
          <a:xfrm>
            <a:off x="2208213" y="2951163"/>
            <a:ext cx="4344987" cy="579437"/>
          </a:xfrm>
          <a:prstGeom prst="rect">
            <a:avLst/>
          </a:prstGeom>
          <a:noFill/>
        </p:spPr>
        <p:txBody>
          <a:bodyPr>
            <a:spAutoFit/>
          </a:bodyPr>
          <a:lstStyle/>
          <a:p>
            <a:pPr>
              <a:defRPr/>
            </a:pPr>
            <a:r>
              <a:rPr lang="en-US" sz="2800" b="1" dirty="0">
                <a:solidFill>
                  <a:schemeClr val="accent2"/>
                </a:solidFill>
                <a:latin typeface="+mn-lt"/>
              </a:rPr>
              <a:t>(         </a:t>
            </a:r>
            <a:r>
              <a:rPr lang="en-US" sz="3200" b="1" dirty="0">
                <a:solidFill>
                  <a:schemeClr val="accent2"/>
                </a:solidFill>
                <a:latin typeface="+mn-lt"/>
              </a:rPr>
              <a:t> </a:t>
            </a:r>
            <a:r>
              <a:rPr lang="en-US" sz="2800" b="1" dirty="0">
                <a:solidFill>
                  <a:schemeClr val="accent2"/>
                </a:solidFill>
                <a:latin typeface="+mn-lt"/>
              </a:rPr>
              <a:t>                          )</a:t>
            </a:r>
          </a:p>
        </p:txBody>
      </p:sp>
      <p:cxnSp>
        <p:nvCxnSpPr>
          <p:cNvPr id="22" name="Straight Connector 21"/>
          <p:cNvCxnSpPr/>
          <p:nvPr/>
        </p:nvCxnSpPr>
        <p:spPr bwMode="auto">
          <a:xfrm>
            <a:off x="2316163" y="3292475"/>
            <a:ext cx="3378200" cy="317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490" name="Text Box 71"/>
          <p:cNvSpPr txBox="1">
            <a:spLocks noChangeArrowheads="1"/>
          </p:cNvSpPr>
          <p:nvPr/>
        </p:nvSpPr>
        <p:spPr bwMode="auto">
          <a:xfrm>
            <a:off x="3803650" y="2944813"/>
            <a:ext cx="361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4000">
                <a:latin typeface="Times New Roman" pitchFamily="18" charset="0"/>
              </a:rPr>
              <a:t>•</a:t>
            </a:r>
          </a:p>
        </p:txBody>
      </p:sp>
      <p:sp>
        <p:nvSpPr>
          <p:cNvPr id="20491" name="Text Box 72"/>
          <p:cNvSpPr txBox="1">
            <a:spLocks noChangeArrowheads="1"/>
          </p:cNvSpPr>
          <p:nvPr/>
        </p:nvSpPr>
        <p:spPr bwMode="auto">
          <a:xfrm>
            <a:off x="3457575" y="2762250"/>
            <a:ext cx="102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400">
                <a:latin typeface="Times New Roman" pitchFamily="18" charset="0"/>
              </a:rPr>
              <a:t>  162.0</a:t>
            </a:r>
          </a:p>
        </p:txBody>
      </p:sp>
      <p:sp>
        <p:nvSpPr>
          <p:cNvPr id="25" name="TextBox 24"/>
          <p:cNvSpPr txBox="1"/>
          <p:nvPr/>
        </p:nvSpPr>
        <p:spPr>
          <a:xfrm>
            <a:off x="1989138" y="2762250"/>
            <a:ext cx="981075" cy="457200"/>
          </a:xfrm>
          <a:prstGeom prst="rect">
            <a:avLst/>
          </a:prstGeom>
          <a:noFill/>
        </p:spPr>
        <p:txBody>
          <a:bodyPr>
            <a:spAutoFit/>
          </a:bodyPr>
          <a:lstStyle/>
          <a:p>
            <a:pPr>
              <a:defRPr/>
            </a:pPr>
            <a:r>
              <a:rPr lang="en-US" sz="2400" dirty="0">
                <a:latin typeface="+mn-lt"/>
              </a:rPr>
              <a:t>156.7</a:t>
            </a:r>
          </a:p>
        </p:txBody>
      </p:sp>
      <p:sp>
        <p:nvSpPr>
          <p:cNvPr id="26" name="TextBox 25"/>
          <p:cNvSpPr txBox="1"/>
          <p:nvPr/>
        </p:nvSpPr>
        <p:spPr>
          <a:xfrm>
            <a:off x="5243513" y="2762250"/>
            <a:ext cx="981075" cy="457200"/>
          </a:xfrm>
          <a:prstGeom prst="rect">
            <a:avLst/>
          </a:prstGeom>
          <a:noFill/>
        </p:spPr>
        <p:txBody>
          <a:bodyPr>
            <a:spAutoFit/>
          </a:bodyPr>
          <a:lstStyle/>
          <a:p>
            <a:pPr>
              <a:defRPr/>
            </a:pPr>
            <a:r>
              <a:rPr lang="en-US" sz="2400" dirty="0">
                <a:latin typeface="+mn-lt"/>
              </a:rPr>
              <a:t>167.3</a:t>
            </a:r>
          </a:p>
        </p:txBody>
      </p:sp>
      <p:sp>
        <p:nvSpPr>
          <p:cNvPr id="27" name="TextBox 26"/>
          <p:cNvSpPr txBox="1"/>
          <p:nvPr/>
        </p:nvSpPr>
        <p:spPr>
          <a:xfrm>
            <a:off x="557213" y="4249738"/>
            <a:ext cx="7894637" cy="1373187"/>
          </a:xfrm>
          <a:prstGeom prst="rect">
            <a:avLst/>
          </a:prstGeom>
          <a:noFill/>
        </p:spPr>
        <p:txBody>
          <a:bodyPr>
            <a:spAutoFit/>
          </a:bodyPr>
          <a:lstStyle/>
          <a:p>
            <a:pPr>
              <a:defRPr/>
            </a:pPr>
            <a:r>
              <a:rPr lang="en-US" sz="2800" dirty="0">
                <a:latin typeface="+mn-lt"/>
              </a:rPr>
              <a:t>With 95% confidence, you can say that the mean temperature of coffee sold is between 156.7</a:t>
            </a:r>
            <a:r>
              <a:rPr lang="en-US" sz="2800" dirty="0">
                <a:latin typeface="Times New Roman"/>
                <a:cs typeface="Times New Roman"/>
              </a:rPr>
              <a:t>ºF</a:t>
            </a:r>
            <a:r>
              <a:rPr lang="en-US" sz="2800" dirty="0">
                <a:latin typeface="+mn-lt"/>
              </a:rPr>
              <a:t> and 167.3</a:t>
            </a:r>
            <a:r>
              <a:rPr lang="en-US" sz="2800" dirty="0">
                <a:latin typeface="Times New Roman"/>
                <a:cs typeface="Times New Roman"/>
              </a:rPr>
              <a:t>ºF.</a:t>
            </a:r>
            <a:endParaRPr lang="en-US" sz="2800" dirty="0">
              <a:latin typeface="+mn-lt"/>
            </a:endParaRPr>
          </a:p>
        </p:txBody>
      </p:sp>
      <p:sp>
        <p:nvSpPr>
          <p:cNvPr id="28" name="TextBox 27"/>
          <p:cNvSpPr txBox="1"/>
          <p:nvPr/>
        </p:nvSpPr>
        <p:spPr>
          <a:xfrm>
            <a:off x="3230563" y="2530475"/>
            <a:ext cx="1738312" cy="396875"/>
          </a:xfrm>
          <a:prstGeom prst="rect">
            <a:avLst/>
          </a:prstGeom>
          <a:noFill/>
        </p:spPr>
        <p:txBody>
          <a:bodyPr>
            <a:spAutoFit/>
          </a:bodyPr>
          <a:lstStyle/>
          <a:p>
            <a:pPr>
              <a:defRPr/>
            </a:pPr>
            <a:r>
              <a:rPr lang="en-US" sz="2000" dirty="0">
                <a:latin typeface="+mn-lt"/>
              </a:rPr>
              <a:t>Point estimate</a:t>
            </a:r>
          </a:p>
        </p:txBody>
      </p:sp>
      <p:graphicFrame>
        <p:nvGraphicFramePr>
          <p:cNvPr id="20482" name="Object 5"/>
          <p:cNvGraphicFramePr>
            <a:graphicFrameLocks noChangeAspect="1"/>
          </p:cNvGraphicFramePr>
          <p:nvPr/>
        </p:nvGraphicFramePr>
        <p:xfrm>
          <a:off x="3770313" y="3330575"/>
          <a:ext cx="404812" cy="479425"/>
        </p:xfrm>
        <a:graphic>
          <a:graphicData uri="http://schemas.openxmlformats.org/presentationml/2006/ole">
            <mc:AlternateContent xmlns:mc="http://schemas.openxmlformats.org/markup-compatibility/2006">
              <mc:Choice xmlns:v="urn:schemas-microsoft-com:vml" Requires="v">
                <p:oleObj spid="_x0000_s20507" name="Equation" r:id="rId3" imgW="139680" imgH="164880" progId="Equation.DSMT4">
                  <p:embed/>
                </p:oleObj>
              </mc:Choice>
              <mc:Fallback>
                <p:oleObj name="Equation" r:id="rId3" imgW="139680" imgH="1648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0313" y="3330575"/>
                        <a:ext cx="404812"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3" name="Object 6"/>
          <p:cNvGraphicFramePr>
            <a:graphicFrameLocks noChangeAspect="1"/>
          </p:cNvGraphicFramePr>
          <p:nvPr/>
        </p:nvGraphicFramePr>
        <p:xfrm>
          <a:off x="1914525" y="3457575"/>
          <a:ext cx="966788" cy="438150"/>
        </p:xfrm>
        <a:graphic>
          <a:graphicData uri="http://schemas.openxmlformats.org/presentationml/2006/ole">
            <mc:AlternateContent xmlns:mc="http://schemas.openxmlformats.org/markup-compatibility/2006">
              <mc:Choice xmlns:v="urn:schemas-microsoft-com:vml" Requires="v">
                <p:oleObj spid="_x0000_s20508" name="Equation" r:id="rId5" imgW="393480" imgH="177480" progId="Equation.DSMT4">
                  <p:embed/>
                </p:oleObj>
              </mc:Choice>
              <mc:Fallback>
                <p:oleObj name="Equation" r:id="rId5" imgW="393480" imgH="177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4525" y="3457575"/>
                        <a:ext cx="966788"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4" name="Object 7"/>
          <p:cNvGraphicFramePr>
            <a:graphicFrameLocks noChangeAspect="1"/>
          </p:cNvGraphicFramePr>
          <p:nvPr/>
        </p:nvGraphicFramePr>
        <p:xfrm>
          <a:off x="5170488" y="3433763"/>
          <a:ext cx="1017587" cy="461962"/>
        </p:xfrm>
        <a:graphic>
          <a:graphicData uri="http://schemas.openxmlformats.org/presentationml/2006/ole">
            <mc:AlternateContent xmlns:mc="http://schemas.openxmlformats.org/markup-compatibility/2006">
              <mc:Choice xmlns:v="urn:schemas-microsoft-com:vml" Requires="v">
                <p:oleObj spid="_x0000_s20509" name="Equation" r:id="rId7" imgW="393480" imgH="177480" progId="Equation.DSMT4">
                  <p:embed/>
                </p:oleObj>
              </mc:Choice>
              <mc:Fallback>
                <p:oleObj name="Equation" r:id="rId7" imgW="393480" imgH="1774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70488" y="3433763"/>
                        <a:ext cx="1017587"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BEF04C0-CEF6-4C87-9F5B-C9C9F251D828}" type="slidenum">
              <a:rPr lang="en-US" sz="1200"/>
              <a:pPr algn="r" eaLnBrk="1" hangingPunct="1"/>
              <a:t>32</a:t>
            </a:fld>
            <a:r>
              <a:rPr lang="en-US" sz="1200"/>
              <a:t> of 83</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1560513" y="1584325"/>
            <a:ext cx="788987" cy="617538"/>
            <a:chOff x="1020" y="1398"/>
            <a:chExt cx="497" cy="389"/>
          </a:xfrm>
        </p:grpSpPr>
        <p:sp>
          <p:nvSpPr>
            <p:cNvPr id="15393" name="AutoShape 34"/>
            <p:cNvSpPr>
              <a:spLocks noChangeArrowheads="1"/>
            </p:cNvSpPr>
            <p:nvPr/>
          </p:nvSpPr>
          <p:spPr bwMode="auto">
            <a:xfrm rot="5400000">
              <a:off x="1075" y="1387"/>
              <a:ext cx="389" cy="410"/>
            </a:xfrm>
            <a:prstGeom prst="rightArrow">
              <a:avLst>
                <a:gd name="adj1" fmla="val 50000"/>
                <a:gd name="adj2" fmla="val 25000"/>
              </a:avLst>
            </a:prstGeom>
            <a:solidFill>
              <a:schemeClr val="tx2">
                <a:lumMod val="20000"/>
                <a:lumOff val="80000"/>
              </a:schemeClr>
            </a:solidFill>
            <a:ln w="9525" algn="ctr">
              <a:solidFill>
                <a:schemeClr val="tx2">
                  <a:lumMod val="20000"/>
                  <a:lumOff val="80000"/>
                </a:schemeClr>
              </a:solidFill>
              <a:miter lim="800000"/>
              <a:headEnd/>
              <a:tailEnd/>
            </a:ln>
          </p:spPr>
          <p:txBody>
            <a:bodyPr anchor="ctr">
              <a:spAutoFit/>
            </a:bodyPr>
            <a:lstStyle/>
            <a:p>
              <a:pPr>
                <a:defRPr/>
              </a:pPr>
              <a:endParaRPr lang="en-US">
                <a:latin typeface="Times New Roman" pitchFamily="18" charset="0"/>
              </a:endParaRPr>
            </a:p>
          </p:txBody>
        </p:sp>
        <p:sp>
          <p:nvSpPr>
            <p:cNvPr id="21539" name="Text Box 33"/>
            <p:cNvSpPr txBox="1">
              <a:spLocks noChangeArrowheads="1"/>
            </p:cNvSpPr>
            <p:nvPr/>
          </p:nvSpPr>
          <p:spPr bwMode="auto">
            <a:xfrm>
              <a:off x="1020" y="1460"/>
              <a:ext cx="49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No</a:t>
              </a:r>
              <a:endParaRPr lang="en-US" sz="1600">
                <a:latin typeface="Times New Roman" pitchFamily="18" charset="0"/>
              </a:endParaRPr>
            </a:p>
          </p:txBody>
        </p:sp>
      </p:grpSp>
      <p:sp>
        <p:nvSpPr>
          <p:cNvPr id="21510" name="Rectangle 2"/>
          <p:cNvSpPr>
            <a:spLocks noGrp="1" noChangeArrowheads="1"/>
          </p:cNvSpPr>
          <p:nvPr>
            <p:ph type="title"/>
          </p:nvPr>
        </p:nvSpPr>
        <p:spPr>
          <a:xfrm>
            <a:off x="457200" y="71438"/>
            <a:ext cx="8229600" cy="1143000"/>
          </a:xfrm>
        </p:spPr>
        <p:txBody>
          <a:bodyPr/>
          <a:lstStyle/>
          <a:p>
            <a:pPr eaLnBrk="1" hangingPunct="1"/>
            <a:r>
              <a:rPr lang="en-US" altLang="en-US" smtClean="0"/>
              <a:t>Normal or </a:t>
            </a:r>
            <a:r>
              <a:rPr lang="en-US" altLang="en-US" i="1" smtClean="0"/>
              <a:t>t</a:t>
            </a:r>
            <a:r>
              <a:rPr lang="en-US" altLang="en-US" smtClean="0"/>
              <a:t>-Distribution?</a:t>
            </a:r>
          </a:p>
        </p:txBody>
      </p:sp>
      <p:sp>
        <p:nvSpPr>
          <p:cNvPr id="21511" name="Text Box 20"/>
          <p:cNvSpPr txBox="1">
            <a:spLocks noChangeArrowheads="1"/>
          </p:cNvSpPr>
          <p:nvPr/>
        </p:nvSpPr>
        <p:spPr bwMode="auto">
          <a:xfrm>
            <a:off x="381000" y="1219200"/>
            <a:ext cx="3321050" cy="374650"/>
          </a:xfrm>
          <a:prstGeom prst="rect">
            <a:avLst/>
          </a:prstGeom>
          <a:solidFill>
            <a:srgbClr val="FFFFFF"/>
          </a:solidFill>
          <a:ln w="9525">
            <a:solidFill>
              <a:srgbClr val="000000"/>
            </a:solidFill>
            <a:miter lim="800000"/>
            <a:headEnd/>
            <a:tailEnd/>
          </a:ln>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Is </a:t>
            </a:r>
            <a:r>
              <a:rPr lang="en-US" sz="2400" i="1">
                <a:latin typeface="Times New Roman" pitchFamily="18" charset="0"/>
              </a:rPr>
              <a:t>n</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30?</a:t>
            </a:r>
          </a:p>
        </p:txBody>
      </p:sp>
      <p:sp>
        <p:nvSpPr>
          <p:cNvPr id="1142810" name="Text Box 26"/>
          <p:cNvSpPr txBox="1">
            <a:spLocks noChangeArrowheads="1"/>
          </p:cNvSpPr>
          <p:nvPr/>
        </p:nvSpPr>
        <p:spPr bwMode="auto">
          <a:xfrm>
            <a:off x="323850" y="2238375"/>
            <a:ext cx="3522663" cy="1104900"/>
          </a:xfrm>
          <a:prstGeom prst="rect">
            <a:avLst/>
          </a:prstGeom>
          <a:solidFill>
            <a:srgbClr val="FFFFFF"/>
          </a:solidFill>
          <a:ln w="9525">
            <a:solidFill>
              <a:srgbClr val="000000"/>
            </a:solidFill>
            <a:miter lim="800000"/>
            <a:headEnd/>
            <a:tailEnd/>
          </a:ln>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Times New Roman" pitchFamily="18" charset="0"/>
              </a:rPr>
              <a:t>Is the population normally, or approximately normally, distributed?</a:t>
            </a:r>
          </a:p>
        </p:txBody>
      </p:sp>
      <p:sp>
        <p:nvSpPr>
          <p:cNvPr id="1142815" name="Text Box 31"/>
          <p:cNvSpPr txBox="1">
            <a:spLocks noChangeArrowheads="1"/>
          </p:cNvSpPr>
          <p:nvPr/>
        </p:nvSpPr>
        <p:spPr bwMode="auto">
          <a:xfrm>
            <a:off x="4479925" y="2849563"/>
            <a:ext cx="4141788" cy="76517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Times New Roman" pitchFamily="18" charset="0"/>
              </a:rPr>
              <a:t>Cannot use the normal distribution or the </a:t>
            </a:r>
            <a:r>
              <a:rPr lang="en-US" sz="2400" i="1">
                <a:latin typeface="Times New Roman" pitchFamily="18" charset="0"/>
              </a:rPr>
              <a:t>t</a:t>
            </a:r>
            <a:r>
              <a:rPr lang="en-US" sz="2400">
                <a:latin typeface="Times New Roman" pitchFamily="18" charset="0"/>
              </a:rPr>
              <a:t>-distribution. </a:t>
            </a:r>
          </a:p>
        </p:txBody>
      </p:sp>
      <p:grpSp>
        <p:nvGrpSpPr>
          <p:cNvPr id="3" name="Group 74"/>
          <p:cNvGrpSpPr>
            <a:grpSpLocks/>
          </p:cNvGrpSpPr>
          <p:nvPr/>
        </p:nvGrpSpPr>
        <p:grpSpPr bwMode="auto">
          <a:xfrm>
            <a:off x="1636713" y="3365500"/>
            <a:ext cx="725487" cy="582613"/>
            <a:chOff x="1040" y="2380"/>
            <a:chExt cx="457" cy="367"/>
          </a:xfrm>
        </p:grpSpPr>
        <p:sp>
          <p:nvSpPr>
            <p:cNvPr id="18462" name="AutoShape 39"/>
            <p:cNvSpPr>
              <a:spLocks noChangeArrowheads="1"/>
            </p:cNvSpPr>
            <p:nvPr/>
          </p:nvSpPr>
          <p:spPr bwMode="auto">
            <a:xfrm rot="5400000">
              <a:off x="1086" y="2358"/>
              <a:ext cx="367" cy="410"/>
            </a:xfrm>
            <a:prstGeom prst="rightArrow">
              <a:avLst>
                <a:gd name="adj1" fmla="val 50000"/>
                <a:gd name="adj2" fmla="val 25000"/>
              </a:avLst>
            </a:prstGeom>
            <a:solidFill>
              <a:schemeClr val="tx2">
                <a:lumMod val="20000"/>
                <a:lumOff val="80000"/>
              </a:schemeClr>
            </a:solidFill>
            <a:ln w="9525" algn="ctr">
              <a:solidFill>
                <a:schemeClr val="tx2">
                  <a:lumMod val="20000"/>
                  <a:lumOff val="80000"/>
                </a:schemeClr>
              </a:solidFill>
              <a:miter lim="800000"/>
              <a:headEnd/>
              <a:tailEnd/>
            </a:ln>
          </p:spPr>
          <p:txBody>
            <a:bodyPr anchor="ctr">
              <a:spAutoFit/>
            </a:bodyPr>
            <a:lstStyle/>
            <a:p>
              <a:pPr>
                <a:defRPr/>
              </a:pPr>
              <a:endParaRPr lang="en-US">
                <a:latin typeface="Times New Roman" pitchFamily="18" charset="0"/>
              </a:endParaRPr>
            </a:p>
          </p:txBody>
        </p:sp>
        <p:sp>
          <p:nvSpPr>
            <p:cNvPr id="21537" name="Text Box 38"/>
            <p:cNvSpPr txBox="1">
              <a:spLocks noChangeArrowheads="1"/>
            </p:cNvSpPr>
            <p:nvPr/>
          </p:nvSpPr>
          <p:spPr bwMode="auto">
            <a:xfrm>
              <a:off x="1040" y="2446"/>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Yes</a:t>
              </a:r>
              <a:endParaRPr lang="en-US" sz="1600">
                <a:latin typeface="Times New Roman" pitchFamily="18" charset="0"/>
              </a:endParaRPr>
            </a:p>
          </p:txBody>
        </p:sp>
      </p:grpSp>
      <p:sp>
        <p:nvSpPr>
          <p:cNvPr id="1142825" name="Text Box 41"/>
          <p:cNvSpPr txBox="1">
            <a:spLocks noChangeArrowheads="1"/>
          </p:cNvSpPr>
          <p:nvPr/>
        </p:nvSpPr>
        <p:spPr bwMode="auto">
          <a:xfrm>
            <a:off x="336550" y="3962400"/>
            <a:ext cx="3582988" cy="374650"/>
          </a:xfrm>
          <a:prstGeom prst="rect">
            <a:avLst/>
          </a:prstGeom>
          <a:solidFill>
            <a:srgbClr val="FFFFFF"/>
          </a:solidFill>
          <a:ln w="9525">
            <a:solidFill>
              <a:srgbClr val="000000"/>
            </a:solidFill>
            <a:miter lim="800000"/>
            <a:headEnd/>
            <a:tailEnd/>
          </a:ln>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Is </a:t>
            </a:r>
            <a:r>
              <a:rPr lang="en-US" sz="2400" i="1">
                <a:latin typeface="Times New Roman" pitchFamily="18" charset="0"/>
                <a:sym typeface="Symbol" pitchFamily="18" charset="2"/>
              </a:rPr>
              <a:t></a:t>
            </a:r>
            <a:r>
              <a:rPr lang="en-US" sz="2400">
                <a:latin typeface="Times New Roman" pitchFamily="18" charset="0"/>
                <a:sym typeface="Symbol" pitchFamily="18" charset="2"/>
              </a:rPr>
              <a:t> known?</a:t>
            </a:r>
          </a:p>
        </p:txBody>
      </p:sp>
      <p:grpSp>
        <p:nvGrpSpPr>
          <p:cNvPr id="4" name="Group 75"/>
          <p:cNvGrpSpPr>
            <a:grpSpLocks/>
          </p:cNvGrpSpPr>
          <p:nvPr/>
        </p:nvGrpSpPr>
        <p:grpSpPr bwMode="auto">
          <a:xfrm>
            <a:off x="1604963" y="4346575"/>
            <a:ext cx="788987" cy="617538"/>
            <a:chOff x="1020" y="2987"/>
            <a:chExt cx="497" cy="389"/>
          </a:xfrm>
        </p:grpSpPr>
        <p:sp>
          <p:nvSpPr>
            <p:cNvPr id="18460" name="AutoShape 45"/>
            <p:cNvSpPr>
              <a:spLocks noChangeArrowheads="1"/>
            </p:cNvSpPr>
            <p:nvPr/>
          </p:nvSpPr>
          <p:spPr bwMode="auto">
            <a:xfrm rot="5400000">
              <a:off x="1075" y="2976"/>
              <a:ext cx="389" cy="410"/>
            </a:xfrm>
            <a:prstGeom prst="rightArrow">
              <a:avLst>
                <a:gd name="adj1" fmla="val 50000"/>
                <a:gd name="adj2" fmla="val 25000"/>
              </a:avLst>
            </a:prstGeom>
            <a:solidFill>
              <a:schemeClr val="tx2">
                <a:lumMod val="20000"/>
                <a:lumOff val="80000"/>
              </a:schemeClr>
            </a:solidFill>
            <a:ln w="9525" algn="ctr">
              <a:solidFill>
                <a:schemeClr val="tx2">
                  <a:lumMod val="20000"/>
                  <a:lumOff val="80000"/>
                </a:schemeClr>
              </a:solidFill>
              <a:miter lim="800000"/>
              <a:headEnd/>
              <a:tailEnd/>
            </a:ln>
          </p:spPr>
          <p:txBody>
            <a:bodyPr anchor="ctr">
              <a:spAutoFit/>
            </a:bodyPr>
            <a:lstStyle/>
            <a:p>
              <a:pPr>
                <a:defRPr/>
              </a:pPr>
              <a:endParaRPr lang="en-US">
                <a:latin typeface="Times New Roman" pitchFamily="18" charset="0"/>
              </a:endParaRPr>
            </a:p>
          </p:txBody>
        </p:sp>
        <p:sp>
          <p:nvSpPr>
            <p:cNvPr id="21535" name="Text Box 44"/>
            <p:cNvSpPr txBox="1">
              <a:spLocks noChangeArrowheads="1"/>
            </p:cNvSpPr>
            <p:nvPr/>
          </p:nvSpPr>
          <p:spPr bwMode="auto">
            <a:xfrm>
              <a:off x="1020" y="3049"/>
              <a:ext cx="49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No</a:t>
              </a:r>
              <a:endParaRPr lang="en-US" sz="1600">
                <a:latin typeface="Times New Roman" pitchFamily="18" charset="0"/>
              </a:endParaRPr>
            </a:p>
          </p:txBody>
        </p:sp>
      </p:grpSp>
      <p:grpSp>
        <p:nvGrpSpPr>
          <p:cNvPr id="5" name="Group 61"/>
          <p:cNvGrpSpPr>
            <a:grpSpLocks/>
          </p:cNvGrpSpPr>
          <p:nvPr/>
        </p:nvGrpSpPr>
        <p:grpSpPr bwMode="auto">
          <a:xfrm>
            <a:off x="4321175" y="1176338"/>
            <a:ext cx="4343400" cy="1406525"/>
            <a:chOff x="2880" y="816"/>
            <a:chExt cx="2496" cy="768"/>
          </a:xfrm>
        </p:grpSpPr>
        <p:sp>
          <p:nvSpPr>
            <p:cNvPr id="21533" name="Text Box 23"/>
            <p:cNvSpPr txBox="1">
              <a:spLocks noChangeArrowheads="1"/>
            </p:cNvSpPr>
            <p:nvPr/>
          </p:nvSpPr>
          <p:spPr bwMode="auto">
            <a:xfrm>
              <a:off x="2880" y="816"/>
              <a:ext cx="2496" cy="76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400">
                  <a:latin typeface="Times New Roman" pitchFamily="18" charset="0"/>
                </a:rPr>
                <a:t>Use the normal distribution with</a:t>
              </a:r>
            </a:p>
            <a:p>
              <a:pPr eaLnBrk="1" hangingPunct="1">
                <a:spcAft>
                  <a:spcPts val="600"/>
                </a:spcAft>
              </a:pPr>
              <a:r>
                <a:rPr lang="en-US" sz="2400">
                  <a:latin typeface="Times New Roman" pitchFamily="18" charset="0"/>
                </a:rPr>
                <a:t> </a:t>
              </a:r>
            </a:p>
            <a:p>
              <a:pPr eaLnBrk="1" hangingPunct="1">
                <a:spcAft>
                  <a:spcPts val="600"/>
                </a:spcAft>
              </a:pPr>
              <a:r>
                <a:rPr lang="en-US" sz="2400">
                  <a:latin typeface="Times New Roman" pitchFamily="18" charset="0"/>
                </a:rPr>
                <a:t>If </a:t>
              </a:r>
              <a:r>
                <a:rPr lang="en-US" sz="2400" i="1">
                  <a:latin typeface="Times New Roman" pitchFamily="18" charset="0"/>
                  <a:sym typeface="Symbol" pitchFamily="18" charset="2"/>
                </a:rPr>
                <a:t></a:t>
              </a:r>
              <a:r>
                <a:rPr lang="en-US" sz="2400">
                  <a:latin typeface="Times New Roman" pitchFamily="18" charset="0"/>
                </a:rPr>
                <a:t> is unknown, use </a:t>
              </a:r>
              <a:r>
                <a:rPr lang="en-US" sz="2400" i="1">
                  <a:latin typeface="Times New Roman" pitchFamily="18" charset="0"/>
                </a:rPr>
                <a:t>s</a:t>
              </a:r>
              <a:r>
                <a:rPr lang="en-US" sz="2400">
                  <a:latin typeface="Times New Roman" pitchFamily="18" charset="0"/>
                </a:rPr>
                <a:t> instead.</a:t>
              </a:r>
            </a:p>
          </p:txBody>
        </p:sp>
        <p:graphicFrame>
          <p:nvGraphicFramePr>
            <p:cNvPr id="21508" name="Object 54"/>
            <p:cNvGraphicFramePr>
              <a:graphicFrameLocks noChangeAspect="1"/>
            </p:cNvGraphicFramePr>
            <p:nvPr/>
          </p:nvGraphicFramePr>
          <p:xfrm>
            <a:off x="3518" y="977"/>
            <a:ext cx="678" cy="391"/>
          </p:xfrm>
          <a:graphic>
            <a:graphicData uri="http://schemas.openxmlformats.org/presentationml/2006/ole">
              <mc:AlternateContent xmlns:mc="http://schemas.openxmlformats.org/markup-compatibility/2006">
                <mc:Choice xmlns:v="urn:schemas-microsoft-com:vml" Requires="v">
                  <p:oleObj spid="_x0000_s21549" name="Equation" r:id="rId4" imgW="1231560" imgH="711000" progId="Equation.DSMT4">
                    <p:embed/>
                  </p:oleObj>
                </mc:Choice>
                <mc:Fallback>
                  <p:oleObj name="Equation" r:id="rId4" imgW="1231560" imgH="711000" progId="Equation.DSMT4">
                    <p:embed/>
                    <p:pic>
                      <p:nvPicPr>
                        <p:cNvPr id="0" name="Object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8" y="977"/>
                          <a:ext cx="678" cy="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60"/>
          <p:cNvGrpSpPr>
            <a:grpSpLocks/>
          </p:cNvGrpSpPr>
          <p:nvPr/>
        </p:nvGrpSpPr>
        <p:grpSpPr bwMode="auto">
          <a:xfrm>
            <a:off x="3714750" y="1082675"/>
            <a:ext cx="754063" cy="650875"/>
            <a:chOff x="1809" y="1081"/>
            <a:chExt cx="475" cy="410"/>
          </a:xfrm>
        </p:grpSpPr>
        <p:sp>
          <p:nvSpPr>
            <p:cNvPr id="18457" name="AutoShape 59"/>
            <p:cNvSpPr>
              <a:spLocks noChangeArrowheads="1"/>
            </p:cNvSpPr>
            <p:nvPr/>
          </p:nvSpPr>
          <p:spPr bwMode="auto">
            <a:xfrm>
              <a:off x="1809" y="1081"/>
              <a:ext cx="367" cy="410"/>
            </a:xfrm>
            <a:prstGeom prst="rightArrow">
              <a:avLst>
                <a:gd name="adj1" fmla="val 50000"/>
                <a:gd name="adj2" fmla="val 25000"/>
              </a:avLst>
            </a:prstGeom>
            <a:solidFill>
              <a:schemeClr val="tx2">
                <a:lumMod val="20000"/>
                <a:lumOff val="80000"/>
              </a:schemeClr>
            </a:solidFill>
            <a:ln w="9525" algn="ctr">
              <a:solidFill>
                <a:schemeClr val="tx2">
                  <a:lumMod val="20000"/>
                  <a:lumOff val="80000"/>
                </a:schemeClr>
              </a:solidFill>
              <a:miter lim="800000"/>
              <a:headEnd/>
              <a:tailEnd/>
            </a:ln>
          </p:spPr>
          <p:txBody>
            <a:bodyPr anchor="ctr">
              <a:spAutoFit/>
            </a:bodyPr>
            <a:lstStyle/>
            <a:p>
              <a:pPr>
                <a:defRPr/>
              </a:pPr>
              <a:endParaRPr lang="en-US">
                <a:latin typeface="Times New Roman" pitchFamily="18" charset="0"/>
              </a:endParaRPr>
            </a:p>
          </p:txBody>
        </p:sp>
        <p:sp>
          <p:nvSpPr>
            <p:cNvPr id="21532" name="Text Box 58"/>
            <p:cNvSpPr txBox="1">
              <a:spLocks noChangeArrowheads="1"/>
            </p:cNvSpPr>
            <p:nvPr/>
          </p:nvSpPr>
          <p:spPr bwMode="auto">
            <a:xfrm>
              <a:off x="1827" y="1170"/>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Yes</a:t>
              </a:r>
              <a:endParaRPr lang="en-US" sz="1600">
                <a:latin typeface="Times New Roman" pitchFamily="18" charset="0"/>
              </a:endParaRPr>
            </a:p>
          </p:txBody>
        </p:sp>
      </p:grpSp>
      <p:grpSp>
        <p:nvGrpSpPr>
          <p:cNvPr id="7" name="Group 65"/>
          <p:cNvGrpSpPr>
            <a:grpSpLocks/>
          </p:cNvGrpSpPr>
          <p:nvPr/>
        </p:nvGrpSpPr>
        <p:grpSpPr bwMode="auto">
          <a:xfrm>
            <a:off x="3867150" y="2690813"/>
            <a:ext cx="754063" cy="650875"/>
            <a:chOff x="2064" y="1786"/>
            <a:chExt cx="475" cy="410"/>
          </a:xfrm>
        </p:grpSpPr>
        <p:sp>
          <p:nvSpPr>
            <p:cNvPr id="18455" name="AutoShape 64"/>
            <p:cNvSpPr>
              <a:spLocks noChangeArrowheads="1"/>
            </p:cNvSpPr>
            <p:nvPr/>
          </p:nvSpPr>
          <p:spPr bwMode="auto">
            <a:xfrm>
              <a:off x="2064" y="1786"/>
              <a:ext cx="367" cy="410"/>
            </a:xfrm>
            <a:prstGeom prst="rightArrow">
              <a:avLst>
                <a:gd name="adj1" fmla="val 50000"/>
                <a:gd name="adj2" fmla="val 25000"/>
              </a:avLst>
            </a:prstGeom>
            <a:solidFill>
              <a:schemeClr val="tx2">
                <a:lumMod val="20000"/>
                <a:lumOff val="80000"/>
              </a:schemeClr>
            </a:solidFill>
            <a:ln w="9525" algn="ctr">
              <a:solidFill>
                <a:schemeClr val="tx2">
                  <a:lumMod val="20000"/>
                  <a:lumOff val="80000"/>
                </a:schemeClr>
              </a:solidFill>
              <a:miter lim="800000"/>
              <a:headEnd/>
              <a:tailEnd/>
            </a:ln>
          </p:spPr>
          <p:txBody>
            <a:bodyPr anchor="ctr">
              <a:spAutoFit/>
            </a:bodyPr>
            <a:lstStyle/>
            <a:p>
              <a:pPr>
                <a:defRPr/>
              </a:pPr>
              <a:endParaRPr lang="en-US">
                <a:latin typeface="Times New Roman" pitchFamily="18" charset="0"/>
              </a:endParaRPr>
            </a:p>
          </p:txBody>
        </p:sp>
        <p:sp>
          <p:nvSpPr>
            <p:cNvPr id="21530" name="Text Box 63"/>
            <p:cNvSpPr txBox="1">
              <a:spLocks noChangeArrowheads="1"/>
            </p:cNvSpPr>
            <p:nvPr/>
          </p:nvSpPr>
          <p:spPr bwMode="auto">
            <a:xfrm>
              <a:off x="2082" y="1875"/>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No</a:t>
              </a:r>
              <a:endParaRPr lang="en-US" sz="1600">
                <a:latin typeface="Times New Roman" pitchFamily="18" charset="0"/>
              </a:endParaRPr>
            </a:p>
          </p:txBody>
        </p:sp>
      </p:grpSp>
      <p:grpSp>
        <p:nvGrpSpPr>
          <p:cNvPr id="8" name="Group 70"/>
          <p:cNvGrpSpPr>
            <a:grpSpLocks/>
          </p:cNvGrpSpPr>
          <p:nvPr/>
        </p:nvGrpSpPr>
        <p:grpSpPr bwMode="auto">
          <a:xfrm>
            <a:off x="4538663" y="3929063"/>
            <a:ext cx="3962400" cy="1238250"/>
            <a:chOff x="2976" y="2592"/>
            <a:chExt cx="2496" cy="624"/>
          </a:xfrm>
        </p:grpSpPr>
        <p:sp>
          <p:nvSpPr>
            <p:cNvPr id="21528" name="Text Box 68"/>
            <p:cNvSpPr txBox="1">
              <a:spLocks noChangeArrowheads="1"/>
            </p:cNvSpPr>
            <p:nvPr/>
          </p:nvSpPr>
          <p:spPr bwMode="auto">
            <a:xfrm>
              <a:off x="2976" y="2592"/>
              <a:ext cx="2496" cy="62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Times New Roman" pitchFamily="18" charset="0"/>
                </a:rPr>
                <a:t>Use the normal distribution with</a:t>
              </a:r>
            </a:p>
            <a:p>
              <a:pPr eaLnBrk="1" hangingPunct="1"/>
              <a:r>
                <a:rPr lang="en-US" sz="2400">
                  <a:latin typeface="Times New Roman" pitchFamily="18" charset="0"/>
                </a:rPr>
                <a:t> </a:t>
              </a:r>
            </a:p>
          </p:txBody>
        </p:sp>
        <p:graphicFrame>
          <p:nvGraphicFramePr>
            <p:cNvPr id="21507" name="Object 69"/>
            <p:cNvGraphicFramePr>
              <a:graphicFrameLocks noChangeAspect="1"/>
            </p:cNvGraphicFramePr>
            <p:nvPr/>
          </p:nvGraphicFramePr>
          <p:xfrm>
            <a:off x="3600" y="2822"/>
            <a:ext cx="561" cy="322"/>
          </p:xfrm>
          <a:graphic>
            <a:graphicData uri="http://schemas.openxmlformats.org/presentationml/2006/ole">
              <mc:AlternateContent xmlns:mc="http://schemas.openxmlformats.org/markup-compatibility/2006">
                <mc:Choice xmlns:v="urn:schemas-microsoft-com:vml" Requires="v">
                  <p:oleObj spid="_x0000_s21550" name="Equation" r:id="rId6" imgW="1231560" imgH="711000" progId="Equation.DSMT4">
                    <p:embed/>
                  </p:oleObj>
                </mc:Choice>
                <mc:Fallback>
                  <p:oleObj name="Equation" r:id="rId6" imgW="1231560" imgH="711000" progId="Equation.DSMT4">
                    <p:embed/>
                    <p:pic>
                      <p:nvPicPr>
                        <p:cNvPr id="0" name="Object 6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2822"/>
                          <a:ext cx="561" cy="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71"/>
          <p:cNvGrpSpPr>
            <a:grpSpLocks/>
          </p:cNvGrpSpPr>
          <p:nvPr/>
        </p:nvGrpSpPr>
        <p:grpSpPr bwMode="auto">
          <a:xfrm>
            <a:off x="3925888" y="3808413"/>
            <a:ext cx="754062" cy="650875"/>
            <a:chOff x="1809" y="1081"/>
            <a:chExt cx="475" cy="410"/>
          </a:xfrm>
        </p:grpSpPr>
        <p:sp>
          <p:nvSpPr>
            <p:cNvPr id="18452" name="AutoShape 73"/>
            <p:cNvSpPr>
              <a:spLocks noChangeArrowheads="1"/>
            </p:cNvSpPr>
            <p:nvPr/>
          </p:nvSpPr>
          <p:spPr bwMode="auto">
            <a:xfrm>
              <a:off x="1809" y="1081"/>
              <a:ext cx="367" cy="410"/>
            </a:xfrm>
            <a:prstGeom prst="rightArrow">
              <a:avLst>
                <a:gd name="adj1" fmla="val 50000"/>
                <a:gd name="adj2" fmla="val 25000"/>
              </a:avLst>
            </a:prstGeom>
            <a:solidFill>
              <a:schemeClr val="tx2">
                <a:lumMod val="20000"/>
                <a:lumOff val="80000"/>
              </a:schemeClr>
            </a:solidFill>
            <a:ln w="9525" algn="ctr">
              <a:solidFill>
                <a:schemeClr val="tx2">
                  <a:lumMod val="20000"/>
                  <a:lumOff val="80000"/>
                </a:schemeClr>
              </a:solidFill>
              <a:miter lim="800000"/>
              <a:headEnd/>
              <a:tailEnd/>
            </a:ln>
          </p:spPr>
          <p:txBody>
            <a:bodyPr anchor="ctr">
              <a:spAutoFit/>
            </a:bodyPr>
            <a:lstStyle/>
            <a:p>
              <a:pPr>
                <a:defRPr/>
              </a:pPr>
              <a:endParaRPr lang="en-US">
                <a:latin typeface="Times New Roman" pitchFamily="18" charset="0"/>
              </a:endParaRPr>
            </a:p>
          </p:txBody>
        </p:sp>
        <p:sp>
          <p:nvSpPr>
            <p:cNvPr id="21527" name="Text Box 72"/>
            <p:cNvSpPr txBox="1">
              <a:spLocks noChangeArrowheads="1"/>
            </p:cNvSpPr>
            <p:nvPr/>
          </p:nvSpPr>
          <p:spPr bwMode="auto">
            <a:xfrm>
              <a:off x="1827" y="1170"/>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Yes</a:t>
              </a:r>
              <a:endParaRPr lang="en-US" sz="1600">
                <a:latin typeface="Times New Roman" pitchFamily="18" charset="0"/>
              </a:endParaRPr>
            </a:p>
          </p:txBody>
        </p:sp>
      </p:grpSp>
      <p:grpSp>
        <p:nvGrpSpPr>
          <p:cNvPr id="10" name="Group 55"/>
          <p:cNvGrpSpPr>
            <a:grpSpLocks/>
          </p:cNvGrpSpPr>
          <p:nvPr/>
        </p:nvGrpSpPr>
        <p:grpSpPr bwMode="auto">
          <a:xfrm>
            <a:off x="277813" y="4978400"/>
            <a:ext cx="3975100" cy="1287463"/>
            <a:chOff x="192" y="3216"/>
            <a:chExt cx="2112" cy="811"/>
          </a:xfrm>
        </p:grpSpPr>
        <p:sp>
          <p:nvSpPr>
            <p:cNvPr id="21525" name="Text Box 46"/>
            <p:cNvSpPr txBox="1">
              <a:spLocks noChangeArrowheads="1"/>
            </p:cNvSpPr>
            <p:nvPr/>
          </p:nvSpPr>
          <p:spPr bwMode="auto">
            <a:xfrm>
              <a:off x="192" y="3216"/>
              <a:ext cx="2112" cy="811"/>
            </a:xfrm>
            <a:prstGeom prst="rect">
              <a:avLst/>
            </a:prstGeom>
            <a:solidFill>
              <a:srgbClr val="FFFFFF"/>
            </a:solidFill>
            <a:ln w="9525">
              <a:solidFill>
                <a:srgbClr val="000000"/>
              </a:solidFill>
              <a:miter lim="800000"/>
              <a:headEnd/>
              <a:tailEnd/>
            </a:ln>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Times New Roman" pitchFamily="18" charset="0"/>
                </a:rPr>
                <a:t>Use the </a:t>
              </a:r>
              <a:r>
                <a:rPr lang="en-US" sz="2400" i="1">
                  <a:latin typeface="Times New Roman" pitchFamily="18" charset="0"/>
                </a:rPr>
                <a:t>t</a:t>
              </a:r>
              <a:r>
                <a:rPr lang="en-US" sz="2400">
                  <a:latin typeface="Times New Roman" pitchFamily="18" charset="0"/>
                </a:rPr>
                <a:t>-distribution with </a:t>
              </a:r>
            </a:p>
            <a:p>
              <a:pPr eaLnBrk="1" hangingPunct="1">
                <a:lnSpc>
                  <a:spcPct val="150000"/>
                </a:lnSpc>
              </a:pPr>
              <a:endParaRPr lang="en-US" sz="2400">
                <a:latin typeface="Times New Roman" pitchFamily="18" charset="0"/>
              </a:endParaRPr>
            </a:p>
            <a:p>
              <a:pPr eaLnBrk="1" hangingPunct="1"/>
              <a:r>
                <a:rPr lang="en-US" sz="2400">
                  <a:latin typeface="Times New Roman" pitchFamily="18" charset="0"/>
                </a:rPr>
                <a:t>and </a:t>
              </a:r>
              <a:r>
                <a:rPr lang="en-US" sz="2400" i="1">
                  <a:latin typeface="Times New Roman" pitchFamily="18" charset="0"/>
                </a:rPr>
                <a:t>n</a:t>
              </a:r>
              <a:r>
                <a:rPr lang="en-US" sz="2400">
                  <a:latin typeface="Times New Roman" pitchFamily="18" charset="0"/>
                </a:rPr>
                <a:t> – 1 degrees of freedom.</a:t>
              </a:r>
            </a:p>
          </p:txBody>
        </p:sp>
        <p:graphicFrame>
          <p:nvGraphicFramePr>
            <p:cNvPr id="21506" name="Object 47"/>
            <p:cNvGraphicFramePr>
              <a:graphicFrameLocks noChangeAspect="1"/>
            </p:cNvGraphicFramePr>
            <p:nvPr/>
          </p:nvGraphicFramePr>
          <p:xfrm>
            <a:off x="801" y="3396"/>
            <a:ext cx="637" cy="382"/>
          </p:xfrm>
          <a:graphic>
            <a:graphicData uri="http://schemas.openxmlformats.org/presentationml/2006/ole">
              <mc:AlternateContent xmlns:mc="http://schemas.openxmlformats.org/markup-compatibility/2006">
                <mc:Choice xmlns:v="urn:schemas-microsoft-com:vml" Requires="v">
                  <p:oleObj spid="_x0000_s21551" name="Equation" r:id="rId8" imgW="1180800" imgH="711000" progId="Equation.DSMT4">
                    <p:embed/>
                  </p:oleObj>
                </mc:Choice>
                <mc:Fallback>
                  <p:oleObj name="Equation" r:id="rId8" imgW="1180800" imgH="711000" progId="Equation.DSMT4">
                    <p:embed/>
                    <p:pic>
                      <p:nvPicPr>
                        <p:cNvPr id="0" name="Object 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1" y="3396"/>
                          <a:ext cx="637" cy="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02EBB60-FEAC-4310-A13A-3318C3888153}" type="slidenum">
              <a:rPr lang="en-US" sz="1200"/>
              <a:pPr algn="r" eaLnBrk="1" hangingPunct="1"/>
              <a:t>33</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1428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1428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14282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par>
                          <p:cTn id="40" fill="hold" nodeType="afterGroup">
                            <p:stCondLst>
                              <p:cond delay="500"/>
                            </p:stCondLst>
                            <p:childTnLst>
                              <p:par>
                                <p:cTn id="41" presetID="1"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up)">
                                      <p:cBhvr>
                                        <p:cTn id="47" dur="500"/>
                                        <p:tgtEl>
                                          <p:spTgt spid="4"/>
                                        </p:tgtEl>
                                      </p:cBhvr>
                                    </p:animEffect>
                                  </p:childTnLst>
                                </p:cTn>
                              </p:par>
                            </p:childTnLst>
                          </p:cTn>
                        </p:par>
                        <p:par>
                          <p:cTn id="48" fill="hold" nodeType="afterGroup">
                            <p:stCondLst>
                              <p:cond delay="500"/>
                            </p:stCondLst>
                            <p:childTnLst>
                              <p:par>
                                <p:cTn id="49" presetID="1" presetClass="entr" presetSubtype="0"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2810" grpId="0" animBg="1"/>
      <p:bldP spid="1142815" grpId="0" animBg="1"/>
      <p:bldP spid="114282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altLang="en-US" dirty="0" smtClean="0">
                <a:solidFill>
                  <a:schemeClr val="accent3"/>
                </a:solidFill>
              </a:rPr>
              <a:t>Example: Normal or </a:t>
            </a:r>
            <a:r>
              <a:rPr lang="en-US" altLang="en-US" i="1" dirty="0" smtClean="0">
                <a:solidFill>
                  <a:schemeClr val="accent3"/>
                </a:solidFill>
              </a:rPr>
              <a:t>t</a:t>
            </a:r>
            <a:r>
              <a:rPr lang="en-US" altLang="en-US" dirty="0" smtClean="0">
                <a:solidFill>
                  <a:schemeClr val="accent3"/>
                </a:solidFill>
              </a:rPr>
              <a:t>-Distribution?</a:t>
            </a:r>
          </a:p>
        </p:txBody>
      </p:sp>
      <p:sp>
        <p:nvSpPr>
          <p:cNvPr id="10" name="Content Placeholder 9"/>
          <p:cNvSpPr>
            <a:spLocks noGrp="1"/>
          </p:cNvSpPr>
          <p:nvPr>
            <p:ph idx="1"/>
          </p:nvPr>
        </p:nvSpPr>
        <p:spPr>
          <a:xfrm>
            <a:off x="457200" y="1355725"/>
            <a:ext cx="8229600" cy="3094038"/>
          </a:xfrm>
        </p:spPr>
        <p:txBody>
          <a:bodyPr/>
          <a:lstStyle/>
          <a:p>
            <a:pPr marL="0" indent="0">
              <a:buFont typeface="Arial" charset="0"/>
              <a:buNone/>
              <a:defRPr/>
            </a:pPr>
            <a:r>
              <a:rPr lang="en-US" dirty="0" smtClean="0"/>
              <a:t>You randomly select 25 newly constructed houses. The sample mean construction cost is $181,000 and the population standard deviation is $28,000. Assuming construction costs are normally distributed, should you use the normal distribution, the </a:t>
            </a:r>
            <a:r>
              <a:rPr lang="en-US" i="1" dirty="0" smtClean="0"/>
              <a:t>t</a:t>
            </a:r>
            <a:r>
              <a:rPr lang="en-US" dirty="0" smtClean="0"/>
              <a:t>-distribution, or neither to construct a 95% confidence interval for the population mean construction cost? </a:t>
            </a:r>
          </a:p>
          <a:p>
            <a:pPr>
              <a:buFont typeface="Arial" charset="0"/>
              <a:buNone/>
              <a:defRPr/>
            </a:pPr>
            <a:endParaRPr lang="en-US" dirty="0"/>
          </a:p>
        </p:txBody>
      </p:sp>
      <p:sp>
        <p:nvSpPr>
          <p:cNvPr id="11" name="TextBox 10"/>
          <p:cNvSpPr txBox="1"/>
          <p:nvPr/>
        </p:nvSpPr>
        <p:spPr>
          <a:xfrm>
            <a:off x="457200" y="4618038"/>
            <a:ext cx="7954963" cy="1800225"/>
          </a:xfrm>
          <a:prstGeom prst="rect">
            <a:avLst/>
          </a:prstGeom>
          <a:noFill/>
        </p:spPr>
        <p:txBody>
          <a:bodyPr>
            <a:spAutoFit/>
          </a:bodyPr>
          <a:lstStyle/>
          <a:p>
            <a:pPr>
              <a:defRPr/>
            </a:pPr>
            <a:r>
              <a:rPr lang="en-US" sz="2800" b="1" dirty="0">
                <a:solidFill>
                  <a:schemeClr val="accent3"/>
                </a:solidFill>
                <a:latin typeface="+mn-lt"/>
              </a:rPr>
              <a:t>Solution:</a:t>
            </a:r>
          </a:p>
          <a:p>
            <a:pPr>
              <a:defRPr/>
            </a:pPr>
            <a:r>
              <a:rPr lang="en-US" sz="2800" b="1" dirty="0">
                <a:solidFill>
                  <a:schemeClr val="accent2"/>
                </a:solidFill>
                <a:latin typeface="Times New Roman"/>
              </a:rPr>
              <a:t>Use the normal distribution </a:t>
            </a:r>
            <a:r>
              <a:rPr lang="en-US" sz="2800" dirty="0">
                <a:solidFill>
                  <a:prstClr val="black"/>
                </a:solidFill>
                <a:latin typeface="Times New Roman"/>
              </a:rPr>
              <a:t>(t</a:t>
            </a:r>
            <a:r>
              <a:rPr lang="en-US" sz="2800" dirty="0">
                <a:latin typeface="+mn-lt"/>
              </a:rPr>
              <a:t>he population is normally distributed and the population standard deviation is known)</a:t>
            </a:r>
          </a:p>
        </p:txBody>
      </p:sp>
      <p:pic>
        <p:nvPicPr>
          <p:cNvPr id="81927" name="Picture 7" descr="C:\Documents and Settings\Lyn\Local Settings\Temporary Internet Files\Content.IE5\0X078R0N\MCj0433918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7900" y="3482975"/>
            <a:ext cx="1395413"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2AA8932-9698-41D0-BC06-5FF439D34AAF}" type="slidenum">
              <a:rPr lang="en-US" sz="1200"/>
              <a:pPr algn="r" eaLnBrk="1" hangingPunct="1"/>
              <a:t>34</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dirty="0" smtClean="0"/>
              <a:t>Homework</a:t>
            </a:r>
            <a:endParaRPr lang="en-US" dirty="0" smtClean="0"/>
          </a:p>
        </p:txBody>
      </p:sp>
      <p:sp>
        <p:nvSpPr>
          <p:cNvPr id="82947" name="Content Placeholder 2"/>
          <p:cNvSpPr>
            <a:spLocks noGrp="1"/>
          </p:cNvSpPr>
          <p:nvPr>
            <p:ph idx="1"/>
          </p:nvPr>
        </p:nvSpPr>
        <p:spPr/>
        <p:txBody>
          <a:bodyPr/>
          <a:lstStyle/>
          <a:p>
            <a:pPr eaLnBrk="1" hangingPunct="1"/>
            <a:r>
              <a:rPr lang="en-US" dirty="0" smtClean="0">
                <a:solidFill>
                  <a:schemeClr val="folHlink"/>
                </a:solidFill>
              </a:rPr>
              <a:t>Page 324-325</a:t>
            </a:r>
            <a:r>
              <a:rPr lang="en-US" dirty="0" smtClean="0">
                <a:solidFill>
                  <a:schemeClr val="folHlink"/>
                </a:solidFill>
              </a:rPr>
              <a:t>: </a:t>
            </a:r>
            <a:r>
              <a:rPr lang="en-US" dirty="0" smtClean="0">
                <a:solidFill>
                  <a:schemeClr val="folHlink"/>
                </a:solidFill>
              </a:rPr>
              <a:t>27</a:t>
            </a:r>
            <a:r>
              <a:rPr lang="en-US" dirty="0" smtClean="0">
                <a:solidFill>
                  <a:schemeClr val="folHlink"/>
                </a:solidFill>
              </a:rPr>
              <a:t>, </a:t>
            </a:r>
            <a:r>
              <a:rPr lang="en-US" dirty="0" smtClean="0">
                <a:solidFill>
                  <a:schemeClr val="folHlink"/>
                </a:solidFill>
              </a:rPr>
              <a:t>28, 31, 32</a:t>
            </a:r>
            <a:endParaRPr lang="en-US" dirty="0" smtClean="0">
              <a:solidFill>
                <a:schemeClr val="folHlink"/>
              </a:solidFill>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0A04792-F055-4F0A-98AE-E55415FC5759}" type="slidenum">
              <a:rPr lang="en-US" sz="1200"/>
              <a:pPr algn="r" eaLnBrk="1" hangingPunct="1"/>
              <a:t>35</a:t>
            </a:fld>
            <a:r>
              <a:rPr lang="en-US" sz="1200"/>
              <a:t> of 83</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ctrTitle"/>
          </p:nvPr>
        </p:nvSpPr>
        <p:spPr/>
        <p:txBody>
          <a:bodyPr/>
          <a:lstStyle/>
          <a:p>
            <a:pPr eaLnBrk="1" hangingPunct="1"/>
            <a:r>
              <a:rPr lang="en-US" smtClean="0"/>
              <a:t>Section 6.3</a:t>
            </a:r>
          </a:p>
        </p:txBody>
      </p:sp>
      <p:sp>
        <p:nvSpPr>
          <p:cNvPr id="3" name="Subtitle 2"/>
          <p:cNvSpPr>
            <a:spLocks noGrp="1"/>
          </p:cNvSpPr>
          <p:nvPr>
            <p:ph type="subTitle" idx="1"/>
          </p:nvPr>
        </p:nvSpPr>
        <p:spPr/>
        <p:txBody>
          <a:bodyPr/>
          <a:lstStyle/>
          <a:p>
            <a:pPr eaLnBrk="1" hangingPunct="1">
              <a:defRPr/>
            </a:pPr>
            <a:r>
              <a:rPr lang="en-US" dirty="0" smtClean="0"/>
              <a:t>Confidence Intervals for Population Proportions</a:t>
            </a: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D6320F0-F9E0-403B-A752-24CCA00DDE3D}" type="slidenum">
              <a:rPr lang="en-US" sz="1200"/>
              <a:pPr algn="r" eaLnBrk="1" hangingPunct="1"/>
              <a:t>36</a:t>
            </a:fld>
            <a:r>
              <a:rPr lang="en-US" sz="1200"/>
              <a:t> of 83</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smtClean="0"/>
              <a:t>Section 6.3 Objectives</a:t>
            </a:r>
          </a:p>
        </p:txBody>
      </p:sp>
      <p:sp>
        <p:nvSpPr>
          <p:cNvPr id="84995" name="Content Placeholder 2"/>
          <p:cNvSpPr>
            <a:spLocks noGrp="1"/>
          </p:cNvSpPr>
          <p:nvPr>
            <p:ph idx="1"/>
          </p:nvPr>
        </p:nvSpPr>
        <p:spPr>
          <a:xfrm>
            <a:off x="457200" y="1600200"/>
            <a:ext cx="8229600" cy="2544763"/>
          </a:xfrm>
        </p:spPr>
        <p:txBody>
          <a:bodyPr/>
          <a:lstStyle/>
          <a:p>
            <a:pPr eaLnBrk="1" hangingPunct="1"/>
            <a:r>
              <a:rPr lang="en-US" smtClean="0"/>
              <a:t>Find a point estimate for the population proportion</a:t>
            </a:r>
          </a:p>
          <a:p>
            <a:pPr eaLnBrk="1" hangingPunct="1"/>
            <a:r>
              <a:rPr lang="en-US" smtClean="0"/>
              <a:t>Construct a confidence interval for a population proportion</a:t>
            </a:r>
          </a:p>
          <a:p>
            <a:pPr eaLnBrk="1" hangingPunct="1"/>
            <a:r>
              <a:rPr lang="en-US" smtClean="0"/>
              <a:t>Determine the minimum sample size required when estimating a population proportion</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9E5ABBD-D97D-4E1B-B99B-BED4DE689BA3}" type="slidenum">
              <a:rPr lang="en-US" sz="1200"/>
              <a:pPr algn="r" eaLnBrk="1" hangingPunct="1"/>
              <a:t>37</a:t>
            </a:fld>
            <a:r>
              <a:rPr lang="en-US" sz="1200"/>
              <a:t> of 83</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altLang="en-US" smtClean="0"/>
              <a:t>Point Estimate for Population </a:t>
            </a:r>
            <a:r>
              <a:rPr lang="en-US" altLang="en-US" i="1" smtClean="0"/>
              <a:t>p</a:t>
            </a:r>
          </a:p>
        </p:txBody>
      </p:sp>
      <p:sp>
        <p:nvSpPr>
          <p:cNvPr id="22532" name="Content Placeholder 10"/>
          <p:cNvSpPr>
            <a:spLocks noGrp="1"/>
          </p:cNvSpPr>
          <p:nvPr>
            <p:ph idx="1"/>
          </p:nvPr>
        </p:nvSpPr>
        <p:spPr/>
        <p:txBody>
          <a:bodyPr/>
          <a:lstStyle/>
          <a:p>
            <a:pPr eaLnBrk="1" hangingPunct="1">
              <a:buFont typeface="Arial" charset="0"/>
              <a:buNone/>
            </a:pPr>
            <a:r>
              <a:rPr lang="en-US" altLang="en-US" b="1" smtClean="0">
                <a:solidFill>
                  <a:schemeClr val="accent2"/>
                </a:solidFill>
              </a:rPr>
              <a:t>Population Proportion</a:t>
            </a:r>
            <a:endParaRPr lang="en-US" altLang="en-US" b="1" i="1" smtClean="0">
              <a:solidFill>
                <a:schemeClr val="accent2"/>
              </a:solidFill>
            </a:endParaRPr>
          </a:p>
          <a:p>
            <a:pPr eaLnBrk="1" hangingPunct="1"/>
            <a:r>
              <a:rPr lang="en-US" altLang="en-US" smtClean="0"/>
              <a:t>The probability of </a:t>
            </a:r>
            <a:r>
              <a:rPr lang="en-US" altLang="en-US" b="1" smtClean="0"/>
              <a:t>success</a:t>
            </a:r>
            <a:r>
              <a:rPr lang="en-US" altLang="en-US" smtClean="0"/>
              <a:t> in a single trial of a binomial experiment.  </a:t>
            </a:r>
          </a:p>
          <a:p>
            <a:pPr eaLnBrk="1" hangingPunct="1"/>
            <a:r>
              <a:rPr lang="en-US" altLang="en-US" smtClean="0"/>
              <a:t>Denoted by </a:t>
            </a:r>
            <a:r>
              <a:rPr lang="en-US" altLang="en-US" b="1" i="1" smtClean="0"/>
              <a:t>p</a:t>
            </a:r>
          </a:p>
          <a:p>
            <a:pPr eaLnBrk="1" hangingPunct="1">
              <a:buFont typeface="Arial" charset="0"/>
              <a:buNone/>
            </a:pPr>
            <a:r>
              <a:rPr lang="en-US" altLang="en-US" b="1" smtClean="0">
                <a:solidFill>
                  <a:schemeClr val="accent2"/>
                </a:solidFill>
              </a:rPr>
              <a:t>Point Estimate for </a:t>
            </a:r>
            <a:r>
              <a:rPr lang="en-US" altLang="en-US" b="1" i="1" smtClean="0">
                <a:solidFill>
                  <a:schemeClr val="accent2"/>
                </a:solidFill>
              </a:rPr>
              <a:t>p</a:t>
            </a:r>
            <a:endParaRPr lang="en-US" altLang="en-US" b="1" smtClean="0">
              <a:solidFill>
                <a:schemeClr val="accent2"/>
              </a:solidFill>
            </a:endParaRPr>
          </a:p>
          <a:p>
            <a:pPr eaLnBrk="1" hangingPunct="1"/>
            <a:r>
              <a:rPr lang="en-US" altLang="en-US" smtClean="0"/>
              <a:t>The proportion of successes in a sample. </a:t>
            </a:r>
          </a:p>
          <a:p>
            <a:pPr eaLnBrk="1" hangingPunct="1"/>
            <a:r>
              <a:rPr lang="en-US" altLang="en-US" smtClean="0"/>
              <a:t>Denoted by </a:t>
            </a:r>
          </a:p>
          <a:p>
            <a:pPr lvl="1" eaLnBrk="1" hangingPunct="1"/>
            <a:r>
              <a:rPr lang="en-US" altLang="en-US" smtClean="0"/>
              <a:t>            </a:t>
            </a:r>
          </a:p>
          <a:p>
            <a:pPr lvl="1" eaLnBrk="1" hangingPunct="1"/>
            <a:r>
              <a:rPr lang="en-US" altLang="en-US" smtClean="0"/>
              <a:t>read as “</a:t>
            </a:r>
            <a:r>
              <a:rPr lang="en-US" altLang="en-US" i="1" smtClean="0"/>
              <a:t>p</a:t>
            </a:r>
            <a:r>
              <a:rPr lang="en-US" altLang="en-US" smtClean="0"/>
              <a:t> hat”</a:t>
            </a:r>
          </a:p>
          <a:p>
            <a:pPr eaLnBrk="1" hangingPunct="1"/>
            <a:endParaRPr lang="en-US" smtClean="0"/>
          </a:p>
        </p:txBody>
      </p:sp>
      <p:graphicFrame>
        <p:nvGraphicFramePr>
          <p:cNvPr id="1148996" name="Object 68"/>
          <p:cNvGraphicFramePr>
            <a:graphicFrameLocks noChangeAspect="1"/>
          </p:cNvGraphicFramePr>
          <p:nvPr/>
        </p:nvGraphicFramePr>
        <p:xfrm>
          <a:off x="1368425" y="4924425"/>
          <a:ext cx="5716588" cy="847725"/>
        </p:xfrm>
        <a:graphic>
          <a:graphicData uri="http://schemas.openxmlformats.org/presentationml/2006/ole">
            <mc:AlternateContent xmlns:mc="http://schemas.openxmlformats.org/markup-compatibility/2006">
              <mc:Choice xmlns:v="urn:schemas-microsoft-com:vml" Requires="v">
                <p:oleObj spid="_x0000_s22540" name="Equation" r:id="rId4" imgW="4800600" imgH="711000" progId="Equation.DSMT4">
                  <p:embed/>
                </p:oleObj>
              </mc:Choice>
              <mc:Fallback>
                <p:oleObj name="Equation" r:id="rId4" imgW="4800600" imgH="711000" progId="Equation.DSMT4">
                  <p:embed/>
                  <p:pic>
                    <p:nvPicPr>
                      <p:cNvPr id="0" name="Object 6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8425" y="4924425"/>
                        <a:ext cx="5716588" cy="847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02E161E-29F7-460A-BC05-BE924174B6BA}" type="slidenum">
              <a:rPr lang="en-US" sz="1200"/>
              <a:pPr algn="r" eaLnBrk="1" hangingPunct="1"/>
              <a:t>38</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2">
                                            <p:txEl>
                                              <p:pRg st="3" end="3"/>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2532">
                                            <p:txEl>
                                              <p:pRg st="4" end="4"/>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2532">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2532">
                                            <p:txEl>
                                              <p:pRg st="6" end="6"/>
                                            </p:txEl>
                                          </p:spTgt>
                                        </p:tgtEl>
                                        <p:attrNameLst>
                                          <p:attrName>style.visibility</p:attrName>
                                        </p:attrNameLst>
                                      </p:cBhvr>
                                      <p:to>
                                        <p:strVal val="visible"/>
                                      </p:to>
                                    </p:set>
                                  </p:childTnLst>
                                </p:cTn>
                              </p:par>
                            </p:childTnLst>
                          </p:cTn>
                        </p:par>
                        <p:par>
                          <p:cTn id="20" fill="hold" nodeType="afterGroup">
                            <p:stCondLst>
                              <p:cond delay="0"/>
                            </p:stCondLst>
                            <p:childTnLst>
                              <p:par>
                                <p:cTn id="21" presetID="1" presetClass="entr" presetSubtype="0" fill="hold" nodeType="afterEffect">
                                  <p:stCondLst>
                                    <p:cond delay="0"/>
                                  </p:stCondLst>
                                  <p:childTnLst>
                                    <p:set>
                                      <p:cBhvr>
                                        <p:cTn id="22" dur="1" fill="hold">
                                          <p:stCondLst>
                                            <p:cond delay="0"/>
                                          </p:stCondLst>
                                        </p:cTn>
                                        <p:tgtEl>
                                          <p:spTgt spid="114899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en-US" smtClean="0"/>
              <a:t>Confidence Intervals for </a:t>
            </a:r>
            <a:r>
              <a:rPr lang="en-US" altLang="en-US" i="1" smtClean="0"/>
              <a:t>p</a:t>
            </a:r>
            <a:endParaRPr lang="el-GR" altLang="en-US" i="1" smtClean="0"/>
          </a:p>
        </p:txBody>
      </p:sp>
      <p:sp>
        <p:nvSpPr>
          <p:cNvPr id="1165315" name="Text Box 3"/>
          <p:cNvSpPr txBox="1">
            <a:spLocks noChangeArrowheads="1"/>
          </p:cNvSpPr>
          <p:nvPr/>
        </p:nvSpPr>
        <p:spPr bwMode="auto">
          <a:xfrm>
            <a:off x="273050" y="1493838"/>
            <a:ext cx="8702675" cy="1371600"/>
          </a:xfrm>
          <a:prstGeom prst="rect">
            <a:avLst/>
          </a:prstGeom>
          <a:noFill/>
          <a:ln w="57150" cmpd="thickThin">
            <a:noFill/>
            <a:miter lim="800000"/>
            <a:headEnd/>
            <a:tailEnd/>
          </a:ln>
        </p:spPr>
        <p:txBody>
          <a:bodyPr/>
          <a:lstStyle/>
          <a:p>
            <a:pPr eaLnBrk="0" hangingPunct="0">
              <a:defRPr/>
            </a:pPr>
            <a:r>
              <a:rPr lang="en-US" altLang="en-US" sz="2800" b="1" dirty="0">
                <a:solidFill>
                  <a:schemeClr val="accent2"/>
                </a:solidFill>
                <a:latin typeface="Times New Roman" pitchFamily="18" charset="0"/>
              </a:rPr>
              <a:t>A </a:t>
            </a:r>
            <a:r>
              <a:rPr lang="en-US" altLang="en-US" sz="2800" b="1" i="1" dirty="0">
                <a:solidFill>
                  <a:schemeClr val="accent2"/>
                </a:solidFill>
                <a:latin typeface="Times New Roman" pitchFamily="18" charset="0"/>
              </a:rPr>
              <a:t>c</a:t>
            </a:r>
            <a:r>
              <a:rPr lang="en-US" altLang="en-US" sz="2800" b="1" dirty="0">
                <a:solidFill>
                  <a:schemeClr val="accent2"/>
                </a:solidFill>
                <a:latin typeface="Times New Roman" pitchFamily="18" charset="0"/>
              </a:rPr>
              <a:t>-confidence interval for the population proportion </a:t>
            </a:r>
            <a:r>
              <a:rPr lang="en-US" altLang="en-US" sz="2800" b="1" i="1" dirty="0">
                <a:solidFill>
                  <a:schemeClr val="accent2"/>
                </a:solidFill>
                <a:latin typeface="Times New Roman" pitchFamily="18" charset="0"/>
              </a:rPr>
              <a:t>p</a:t>
            </a:r>
          </a:p>
          <a:p>
            <a:pPr eaLnBrk="0" hangingPunct="0">
              <a:defRPr/>
            </a:pPr>
            <a:r>
              <a:rPr lang="en-US" altLang="en-US" sz="2800" b="1" dirty="0">
                <a:solidFill>
                  <a:schemeClr val="accent2"/>
                </a:solidFill>
                <a:latin typeface="Times New Roman" pitchFamily="18" charset="0"/>
              </a:rPr>
              <a:t> </a:t>
            </a:r>
          </a:p>
          <a:p>
            <a:pPr eaLnBrk="0" hangingPunct="0">
              <a:buClr>
                <a:schemeClr val="accent1"/>
              </a:buClr>
              <a:buFont typeface="Arial" pitchFamily="34" charset="0"/>
              <a:buChar char="•"/>
              <a:defRPr/>
            </a:pPr>
            <a:r>
              <a:rPr lang="en-US" altLang="en-US" sz="2800" b="1" dirty="0">
                <a:solidFill>
                  <a:schemeClr val="accent2"/>
                </a:solidFill>
                <a:latin typeface="Times New Roman" pitchFamily="18" charset="0"/>
              </a:rPr>
              <a:t>   </a:t>
            </a:r>
            <a:r>
              <a:rPr lang="en-US" altLang="en-US" sz="2800" b="1" dirty="0">
                <a:solidFill>
                  <a:schemeClr val="folHlink"/>
                </a:solidFill>
                <a:latin typeface="Times New Roman" pitchFamily="18" charset="0"/>
              </a:rPr>
              <a:t>  </a:t>
            </a:r>
          </a:p>
          <a:p>
            <a:pPr eaLnBrk="0" hangingPunct="0">
              <a:buClr>
                <a:schemeClr val="accent1"/>
              </a:buClr>
              <a:buFont typeface="Arial" pitchFamily="34" charset="0"/>
              <a:buChar char="•"/>
              <a:defRPr/>
            </a:pPr>
            <a:endParaRPr lang="en-US" altLang="en-US" sz="2800" b="1" dirty="0">
              <a:solidFill>
                <a:schemeClr val="folHlink"/>
              </a:solidFill>
              <a:latin typeface="Times New Roman" pitchFamily="18" charset="0"/>
            </a:endParaRPr>
          </a:p>
          <a:p>
            <a:pPr eaLnBrk="0" hangingPunct="0">
              <a:buClr>
                <a:schemeClr val="accent1"/>
              </a:buClr>
              <a:buFont typeface="Arial" pitchFamily="34" charset="0"/>
              <a:buChar char="•"/>
              <a:defRPr/>
            </a:pPr>
            <a:endParaRPr lang="en-US" altLang="en-US" sz="2800" b="1" dirty="0">
              <a:solidFill>
                <a:schemeClr val="folHlink"/>
              </a:solidFill>
              <a:latin typeface="Times New Roman" pitchFamily="18" charset="0"/>
            </a:endParaRPr>
          </a:p>
        </p:txBody>
      </p:sp>
      <p:graphicFrame>
        <p:nvGraphicFramePr>
          <p:cNvPr id="1165319" name="Object 7"/>
          <p:cNvGraphicFramePr>
            <a:graphicFrameLocks noChangeAspect="1"/>
          </p:cNvGraphicFramePr>
          <p:nvPr>
            <p:ph idx="1"/>
          </p:nvPr>
        </p:nvGraphicFramePr>
        <p:xfrm>
          <a:off x="800100" y="2224088"/>
          <a:ext cx="5089525" cy="763587"/>
        </p:xfrm>
        <a:graphic>
          <a:graphicData uri="http://schemas.openxmlformats.org/presentationml/2006/ole">
            <mc:AlternateContent xmlns:mc="http://schemas.openxmlformats.org/markup-compatibility/2006">
              <mc:Choice xmlns:v="urn:schemas-microsoft-com:vml" Requires="v">
                <p:oleObj spid="_x0000_s25613" name="Equation" r:id="rId4" imgW="4660560" imgH="698400" progId="Equation.DSMT4">
                  <p:embed/>
                </p:oleObj>
              </mc:Choice>
              <mc:Fallback>
                <p:oleObj name="Equation" r:id="rId4" imgW="4660560" imgH="69840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 y="2224088"/>
                        <a:ext cx="5089525"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2B7AEAB-BFB0-491B-A73C-269A84FD58A3}" type="slidenum">
              <a:rPr lang="en-US" sz="1200"/>
              <a:pPr algn="r" eaLnBrk="1" hangingPunct="1"/>
              <a:t>39</a:t>
            </a:fld>
            <a:r>
              <a:rPr lang="en-US" sz="1200"/>
              <a:t> of 83</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smtClean="0"/>
              <a:t>Section 6.1 Objectives</a:t>
            </a:r>
          </a:p>
        </p:txBody>
      </p:sp>
      <p:sp>
        <p:nvSpPr>
          <p:cNvPr id="59395" name="Content Placeholder 2"/>
          <p:cNvSpPr>
            <a:spLocks noGrp="1"/>
          </p:cNvSpPr>
          <p:nvPr>
            <p:ph idx="1"/>
          </p:nvPr>
        </p:nvSpPr>
        <p:spPr/>
        <p:txBody>
          <a:bodyPr/>
          <a:lstStyle/>
          <a:p>
            <a:pPr eaLnBrk="1" hangingPunct="1"/>
            <a:r>
              <a:rPr lang="en-US" smtClean="0"/>
              <a:t>Find a point estimate and a margin of error</a:t>
            </a:r>
          </a:p>
          <a:p>
            <a:pPr eaLnBrk="1" hangingPunct="1"/>
            <a:r>
              <a:rPr lang="en-US" smtClean="0"/>
              <a:t>Construct and interpret confidence intervals for the population mean</a:t>
            </a:r>
          </a:p>
          <a:p>
            <a:pPr eaLnBrk="1" hangingPunct="1"/>
            <a:r>
              <a:rPr lang="en-US" smtClean="0"/>
              <a:t>Determine the minimum sample size required when estimating </a:t>
            </a:r>
            <a:r>
              <a:rPr lang="el-GR" smtClean="0"/>
              <a:t>μ</a:t>
            </a:r>
            <a:endParaRPr lang="en-US"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DFEC012-8A83-4825-AE51-0BD1FF1C7CA3}" type="slidenum">
              <a:rPr lang="en-US" sz="1200"/>
              <a:pPr algn="r" eaLnBrk="1" hangingPunct="1"/>
              <a:t>4</a:t>
            </a:fld>
            <a:r>
              <a:rPr lang="en-US" sz="1200"/>
              <a:t> of 83</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2"/>
          <p:cNvSpPr>
            <a:spLocks noGrp="1" noChangeArrowheads="1"/>
          </p:cNvSpPr>
          <p:nvPr>
            <p:ph type="title"/>
          </p:nvPr>
        </p:nvSpPr>
        <p:spPr/>
        <p:txBody>
          <a:bodyPr/>
          <a:lstStyle/>
          <a:p>
            <a:pPr eaLnBrk="1" hangingPunct="1"/>
            <a:r>
              <a:rPr lang="en-US" altLang="en-US" smtClean="0"/>
              <a:t>Constructing Confidence Intervals for </a:t>
            </a:r>
            <a:r>
              <a:rPr lang="en-US" altLang="en-US" i="1" smtClean="0"/>
              <a:t>p</a:t>
            </a:r>
            <a:endParaRPr lang="el-GR" altLang="en-US" i="1" smtClean="0"/>
          </a:p>
        </p:txBody>
      </p:sp>
      <p:sp>
        <p:nvSpPr>
          <p:cNvPr id="1169413" name="Text Box 5"/>
          <p:cNvSpPr txBox="1">
            <a:spLocks noChangeArrowheads="1"/>
          </p:cNvSpPr>
          <p:nvPr/>
        </p:nvSpPr>
        <p:spPr bwMode="auto">
          <a:xfrm>
            <a:off x="228600" y="1965325"/>
            <a:ext cx="5054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buClr>
                <a:schemeClr val="accent1"/>
              </a:buClr>
              <a:buFontTx/>
              <a:buAutoNum type="arabicPeriod"/>
            </a:pPr>
            <a:r>
              <a:rPr lang="en-US" sz="2600">
                <a:latin typeface="Times New Roman" pitchFamily="18" charset="0"/>
              </a:rPr>
              <a:t>Identify the sample statistics </a:t>
            </a:r>
            <a:r>
              <a:rPr lang="en-US" sz="2600" i="1">
                <a:latin typeface="Times New Roman" pitchFamily="18" charset="0"/>
              </a:rPr>
              <a:t>n</a:t>
            </a:r>
            <a:r>
              <a:rPr lang="en-US" sz="2600">
                <a:latin typeface="Times New Roman" pitchFamily="18" charset="0"/>
              </a:rPr>
              <a:t> and </a:t>
            </a:r>
            <a:r>
              <a:rPr lang="en-US" sz="2600" i="1">
                <a:latin typeface="MS Reference Serif" pitchFamily="18" charset="0"/>
              </a:rPr>
              <a:t>x.</a:t>
            </a:r>
            <a:endParaRPr lang="en-US" sz="2600">
              <a:latin typeface="MS Reference Serif" pitchFamily="18" charset="0"/>
            </a:endParaRPr>
          </a:p>
          <a:p>
            <a:pPr eaLnBrk="1" hangingPunct="1">
              <a:spcBef>
                <a:spcPct val="30000"/>
              </a:spcBef>
              <a:buClr>
                <a:schemeClr val="accent1"/>
              </a:buClr>
              <a:buFontTx/>
              <a:buAutoNum type="arabicPeriod"/>
            </a:pPr>
            <a:r>
              <a:rPr lang="en-US" sz="2600">
                <a:latin typeface="Times New Roman" pitchFamily="18" charset="0"/>
              </a:rPr>
              <a:t>Find the point estimate </a:t>
            </a:r>
          </a:p>
          <a:p>
            <a:pPr eaLnBrk="1" hangingPunct="1">
              <a:spcBef>
                <a:spcPct val="30000"/>
              </a:spcBef>
              <a:buClr>
                <a:schemeClr val="accent1"/>
              </a:buClr>
              <a:buFontTx/>
              <a:buAutoNum type="arabicPeriod"/>
            </a:pPr>
            <a:r>
              <a:rPr lang="en-US" sz="2600">
                <a:latin typeface="Times New Roman" pitchFamily="18" charset="0"/>
              </a:rPr>
              <a:t>Verify that the sampling distribution of       can be approximated by the normal distribution.</a:t>
            </a:r>
            <a:endParaRPr lang="en-US" sz="2600">
              <a:latin typeface="Times New Roman" pitchFamily="18" charset="0"/>
              <a:sym typeface="Symbol" pitchFamily="18" charset="2"/>
            </a:endParaRPr>
          </a:p>
          <a:p>
            <a:pPr eaLnBrk="1" hangingPunct="1">
              <a:spcBef>
                <a:spcPct val="30000"/>
              </a:spcBef>
              <a:buClr>
                <a:schemeClr val="accent1"/>
              </a:buClr>
              <a:buFontTx/>
              <a:buAutoNum type="arabicPeriod"/>
            </a:pPr>
            <a:r>
              <a:rPr lang="en-US" sz="2600">
                <a:latin typeface="Times New Roman" pitchFamily="18" charset="0"/>
                <a:sym typeface="Symbol" pitchFamily="18" charset="2"/>
              </a:rPr>
              <a:t>Find the critical value </a:t>
            </a:r>
            <a:r>
              <a:rPr lang="en-US" sz="2600" i="1">
                <a:latin typeface="Times New Roman" pitchFamily="18" charset="0"/>
                <a:sym typeface="Symbol" pitchFamily="18" charset="2"/>
              </a:rPr>
              <a:t>z</a:t>
            </a:r>
            <a:r>
              <a:rPr lang="en-US" sz="2600" i="1" baseline="-25000">
                <a:latin typeface="Times New Roman" pitchFamily="18" charset="0"/>
                <a:sym typeface="Symbol" pitchFamily="18" charset="2"/>
              </a:rPr>
              <a:t>c</a:t>
            </a:r>
            <a:r>
              <a:rPr lang="en-US" sz="2600">
                <a:latin typeface="Times New Roman" pitchFamily="18" charset="0"/>
                <a:sym typeface="Symbol" pitchFamily="18" charset="2"/>
              </a:rPr>
              <a:t> that corresponds to the given level of confidence </a:t>
            </a:r>
            <a:r>
              <a:rPr lang="en-US" sz="2600" i="1">
                <a:latin typeface="Times New Roman" pitchFamily="18" charset="0"/>
                <a:sym typeface="Symbol" pitchFamily="18" charset="2"/>
              </a:rPr>
              <a:t>c</a:t>
            </a:r>
            <a:r>
              <a:rPr lang="en-US" sz="2600">
                <a:latin typeface="Times New Roman" pitchFamily="18" charset="0"/>
                <a:sym typeface="Symbol" pitchFamily="18" charset="2"/>
              </a:rPr>
              <a:t>.</a:t>
            </a:r>
          </a:p>
        </p:txBody>
      </p:sp>
      <p:graphicFrame>
        <p:nvGraphicFramePr>
          <p:cNvPr id="1169415" name="Object 7"/>
          <p:cNvGraphicFramePr>
            <a:graphicFrameLocks noChangeAspect="1"/>
          </p:cNvGraphicFramePr>
          <p:nvPr/>
        </p:nvGraphicFramePr>
        <p:xfrm>
          <a:off x="6788150" y="2762250"/>
          <a:ext cx="812800" cy="701675"/>
        </p:xfrm>
        <a:graphic>
          <a:graphicData uri="http://schemas.openxmlformats.org/presentationml/2006/ole">
            <mc:AlternateContent xmlns:mc="http://schemas.openxmlformats.org/markup-compatibility/2006">
              <mc:Choice xmlns:v="urn:schemas-microsoft-com:vml" Requires="v">
                <p:oleObj spid="_x0000_s26647" name="Equation" r:id="rId4" imgW="723600" imgH="622080" progId="Equation.DSMT4">
                  <p:embed/>
                </p:oleObj>
              </mc:Choice>
              <mc:Fallback>
                <p:oleObj name="Equation" r:id="rId4" imgW="723600" imgH="62208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8150" y="2762250"/>
                        <a:ext cx="81280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69416" name="Text Box 8"/>
          <p:cNvSpPr txBox="1">
            <a:spLocks noChangeArrowheads="1"/>
          </p:cNvSpPr>
          <p:nvPr/>
        </p:nvSpPr>
        <p:spPr bwMode="auto">
          <a:xfrm>
            <a:off x="6035675" y="5084763"/>
            <a:ext cx="24384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Use the Standard Normal Table</a:t>
            </a:r>
          </a:p>
        </p:txBody>
      </p:sp>
      <p:graphicFrame>
        <p:nvGraphicFramePr>
          <p:cNvPr id="1169419" name="Object 11"/>
          <p:cNvGraphicFramePr>
            <a:graphicFrameLocks noChangeAspect="1"/>
          </p:cNvGraphicFramePr>
          <p:nvPr/>
        </p:nvGraphicFramePr>
        <p:xfrm>
          <a:off x="3884613" y="2944813"/>
          <a:ext cx="354012" cy="400050"/>
        </p:xfrm>
        <a:graphic>
          <a:graphicData uri="http://schemas.openxmlformats.org/presentationml/2006/ole">
            <mc:AlternateContent xmlns:mc="http://schemas.openxmlformats.org/markup-compatibility/2006">
              <mc:Choice xmlns:v="urn:schemas-microsoft-com:vml" Requires="v">
                <p:oleObj spid="_x0000_s26648" name="Equation" r:id="rId6" imgW="304560" imgH="342720" progId="Equation.DSMT4">
                  <p:embed/>
                </p:oleObj>
              </mc:Choice>
              <mc:Fallback>
                <p:oleObj name="Equation" r:id="rId6" imgW="304560" imgH="342720"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4613" y="2944813"/>
                        <a:ext cx="35401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9420" name="Object 12"/>
          <p:cNvGraphicFramePr>
            <a:graphicFrameLocks noChangeAspect="1"/>
          </p:cNvGraphicFramePr>
          <p:nvPr/>
        </p:nvGraphicFramePr>
        <p:xfrm>
          <a:off x="6142038" y="3830638"/>
          <a:ext cx="2125662" cy="407987"/>
        </p:xfrm>
        <a:graphic>
          <a:graphicData uri="http://schemas.openxmlformats.org/presentationml/2006/ole">
            <mc:AlternateContent xmlns:mc="http://schemas.openxmlformats.org/markup-compatibility/2006">
              <mc:Choice xmlns:v="urn:schemas-microsoft-com:vml" Requires="v">
                <p:oleObj spid="_x0000_s26649" name="Equation" r:id="rId8" imgW="1790640" imgH="342720" progId="Equation.DSMT4">
                  <p:embed/>
                </p:oleObj>
              </mc:Choice>
              <mc:Fallback>
                <p:oleObj name="Equation" r:id="rId8" imgW="1790640" imgH="342720"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42038" y="3830638"/>
                        <a:ext cx="2125662" cy="40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9"/>
          <p:cNvGraphicFramePr>
            <a:graphicFrameLocks noChangeAspect="1"/>
          </p:cNvGraphicFramePr>
          <p:nvPr/>
        </p:nvGraphicFramePr>
        <p:xfrm>
          <a:off x="2787650" y="3883025"/>
          <a:ext cx="293688" cy="384175"/>
        </p:xfrm>
        <a:graphic>
          <a:graphicData uri="http://schemas.openxmlformats.org/presentationml/2006/ole">
            <mc:AlternateContent xmlns:mc="http://schemas.openxmlformats.org/markup-compatibility/2006">
              <mc:Choice xmlns:v="urn:schemas-microsoft-com:vml" Requires="v">
                <p:oleObj spid="_x0000_s26650" name="Equation" r:id="rId10" imgW="253800" imgH="330120" progId="Equation.DSMT4">
                  <p:embed/>
                </p:oleObj>
              </mc:Choice>
              <mc:Fallback>
                <p:oleObj name="Equation" r:id="rId10" imgW="253800" imgH="330120" progId="Equation.DSMT4">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87650" y="3883025"/>
                        <a:ext cx="293688"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5" name="Text Box 26"/>
          <p:cNvSpPr txBox="1">
            <a:spLocks noChangeArrowheads="1"/>
          </p:cNvSpPr>
          <p:nvPr/>
        </p:nvSpPr>
        <p:spPr bwMode="auto">
          <a:xfrm>
            <a:off x="320675" y="1423988"/>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4002BA2-EBC1-4913-9923-7E8C4EBB946F}" type="slidenum">
              <a:rPr lang="en-US" sz="1200"/>
              <a:pPr algn="r" eaLnBrk="1" hangingPunct="1"/>
              <a:t>40</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94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9419"/>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0"/>
                                  </p:stCondLst>
                                  <p:childTnLst>
                                    <p:set>
                                      <p:cBhvr>
                                        <p:cTn id="11" dur="1" fill="hold">
                                          <p:stCondLst>
                                            <p:cond delay="0"/>
                                          </p:stCondLst>
                                        </p:cTn>
                                        <p:tgtEl>
                                          <p:spTgt spid="116941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69413">
                                            <p:txEl>
                                              <p:pRg st="2" end="2"/>
                                            </p:txEl>
                                          </p:spTgt>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nodeType="afterEffect">
                                  <p:stCondLst>
                                    <p:cond delay="0"/>
                                  </p:stCondLst>
                                  <p:childTnLst>
                                    <p:set>
                                      <p:cBhvr>
                                        <p:cTn id="21" dur="1" fill="hold">
                                          <p:stCondLst>
                                            <p:cond delay="0"/>
                                          </p:stCondLst>
                                        </p:cTn>
                                        <p:tgtEl>
                                          <p:spTgt spid="116942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69413">
                                            <p:txEl>
                                              <p:pRg st="3" end="3"/>
                                            </p:txEl>
                                          </p:spTgt>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169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3" grpId="0" build="p"/>
      <p:bldP spid="116941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2"/>
          <p:cNvSpPr>
            <a:spLocks noGrp="1" noChangeArrowheads="1"/>
          </p:cNvSpPr>
          <p:nvPr>
            <p:ph type="title"/>
          </p:nvPr>
        </p:nvSpPr>
        <p:spPr/>
        <p:txBody>
          <a:bodyPr/>
          <a:lstStyle/>
          <a:p>
            <a:pPr eaLnBrk="1" hangingPunct="1"/>
            <a:r>
              <a:rPr lang="en-US" altLang="en-US" smtClean="0"/>
              <a:t>Constructing Confidence Intervals for </a:t>
            </a:r>
            <a:r>
              <a:rPr lang="en-US" altLang="en-US" i="1" smtClean="0"/>
              <a:t>p</a:t>
            </a:r>
            <a:endParaRPr lang="el-GR" altLang="en-US" i="1" smtClean="0"/>
          </a:p>
        </p:txBody>
      </p:sp>
      <p:sp>
        <p:nvSpPr>
          <p:cNvPr id="1169413" name="Text Box 5"/>
          <p:cNvSpPr txBox="1">
            <a:spLocks noChangeArrowheads="1"/>
          </p:cNvSpPr>
          <p:nvPr/>
        </p:nvSpPr>
        <p:spPr bwMode="auto">
          <a:xfrm>
            <a:off x="228600" y="2255838"/>
            <a:ext cx="4764088" cy="1647825"/>
          </a:xfrm>
          <a:prstGeom prst="rect">
            <a:avLst/>
          </a:prstGeom>
          <a:noFill/>
          <a:ln w="9525" algn="ctr">
            <a:noFill/>
            <a:miter lim="800000"/>
            <a:headEnd/>
            <a:tailEnd/>
          </a:ln>
        </p:spPr>
        <p:txBody>
          <a:bodyPr/>
          <a:lstStyle/>
          <a:p>
            <a:pPr marL="514350" indent="-514350">
              <a:spcBef>
                <a:spcPct val="30000"/>
              </a:spcBef>
              <a:buClr>
                <a:schemeClr val="accent1"/>
              </a:buClr>
              <a:buFont typeface="+mj-lt"/>
              <a:buAutoNum type="arabicPeriod" startAt="5"/>
              <a:defRPr/>
            </a:pPr>
            <a:r>
              <a:rPr lang="en-US" sz="2600" dirty="0">
                <a:latin typeface="Times New Roman" pitchFamily="18" charset="0"/>
                <a:sym typeface="Symbol" pitchFamily="18" charset="2"/>
              </a:rPr>
              <a:t>Find the margin of error </a:t>
            </a:r>
            <a:r>
              <a:rPr lang="en-US" sz="2600" i="1" dirty="0">
                <a:latin typeface="Times New Roman" pitchFamily="18" charset="0"/>
                <a:sym typeface="Symbol" pitchFamily="18" charset="2"/>
              </a:rPr>
              <a:t>E</a:t>
            </a:r>
            <a:r>
              <a:rPr lang="en-US" sz="2600" dirty="0">
                <a:latin typeface="Times New Roman" pitchFamily="18" charset="0"/>
                <a:sym typeface="Symbol" pitchFamily="18" charset="2"/>
              </a:rPr>
              <a:t>.</a:t>
            </a:r>
          </a:p>
          <a:p>
            <a:pPr marL="457200" indent="-457200">
              <a:spcBef>
                <a:spcPct val="30000"/>
              </a:spcBef>
              <a:buClr>
                <a:schemeClr val="accent1"/>
              </a:buClr>
              <a:buFontTx/>
              <a:buAutoNum type="arabicPeriod" startAt="5"/>
              <a:defRPr/>
            </a:pPr>
            <a:endParaRPr lang="en-US" sz="2600" dirty="0">
              <a:latin typeface="Times New Roman" pitchFamily="18" charset="0"/>
              <a:sym typeface="Symbol" pitchFamily="18" charset="2"/>
            </a:endParaRPr>
          </a:p>
          <a:p>
            <a:pPr marL="457200" indent="-457200">
              <a:spcBef>
                <a:spcPct val="30000"/>
              </a:spcBef>
              <a:buClr>
                <a:schemeClr val="accent1"/>
              </a:buClr>
              <a:buFontTx/>
              <a:buAutoNum type="arabicPeriod" startAt="5"/>
              <a:defRPr/>
            </a:pPr>
            <a:r>
              <a:rPr lang="en-US" sz="2600" dirty="0">
                <a:latin typeface="Times New Roman" pitchFamily="18" charset="0"/>
                <a:sym typeface="Symbol" pitchFamily="18" charset="2"/>
              </a:rPr>
              <a:t>Find the left and right endpoints and form the confidence interval.</a:t>
            </a:r>
          </a:p>
          <a:p>
            <a:pPr marL="457200" indent="-457200">
              <a:spcBef>
                <a:spcPct val="30000"/>
              </a:spcBef>
              <a:buClr>
                <a:schemeClr val="accent1"/>
              </a:buClr>
              <a:defRPr/>
            </a:pPr>
            <a:endParaRPr lang="en-US" sz="2600" dirty="0">
              <a:latin typeface="Times New Roman" pitchFamily="18" charset="0"/>
              <a:sym typeface="Symbol" pitchFamily="18" charset="2"/>
            </a:endParaRPr>
          </a:p>
        </p:txBody>
      </p:sp>
      <p:graphicFrame>
        <p:nvGraphicFramePr>
          <p:cNvPr id="1169418" name="Object 10"/>
          <p:cNvGraphicFramePr>
            <a:graphicFrameLocks noChangeAspect="1"/>
          </p:cNvGraphicFramePr>
          <p:nvPr/>
        </p:nvGraphicFramePr>
        <p:xfrm>
          <a:off x="6003925" y="2035175"/>
          <a:ext cx="1673225" cy="844550"/>
        </p:xfrm>
        <a:graphic>
          <a:graphicData uri="http://schemas.openxmlformats.org/presentationml/2006/ole">
            <mc:AlternateContent xmlns:mc="http://schemas.openxmlformats.org/markup-compatibility/2006">
              <mc:Choice xmlns:v="urn:schemas-microsoft-com:vml" Requires="v">
                <p:oleObj spid="_x0000_s27671" name="Equation" r:id="rId4" imgW="1384200" imgH="698400" progId="Equation.DSMT4">
                  <p:embed/>
                </p:oleObj>
              </mc:Choice>
              <mc:Fallback>
                <p:oleObj name="Equation" r:id="rId4" imgW="1384200" imgH="69840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3925" y="2035175"/>
                        <a:ext cx="1673225" cy="84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7" name="Text Box 9"/>
          <p:cNvSpPr txBox="1">
            <a:spLocks noChangeArrowheads="1"/>
          </p:cNvSpPr>
          <p:nvPr/>
        </p:nvSpPr>
        <p:spPr bwMode="auto">
          <a:xfrm>
            <a:off x="5434013" y="3311525"/>
            <a:ext cx="304800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pPr>
            <a:r>
              <a:rPr lang="en-US" sz="2600">
                <a:latin typeface="Times New Roman" pitchFamily="18" charset="0"/>
              </a:rPr>
              <a:t>Left endpoint: </a:t>
            </a:r>
          </a:p>
          <a:p>
            <a:pPr eaLnBrk="1" hangingPunct="1">
              <a:lnSpc>
                <a:spcPct val="95000"/>
              </a:lnSpc>
            </a:pPr>
            <a:r>
              <a:rPr lang="en-US" sz="2600">
                <a:latin typeface="Times New Roman" pitchFamily="18" charset="0"/>
                <a:sym typeface="Symbol" pitchFamily="18" charset="2"/>
              </a:rPr>
              <a:t>Right endpoint: Interval:</a:t>
            </a:r>
            <a:endParaRPr lang="en-US" sz="2600" i="1">
              <a:latin typeface="Times New Roman" pitchFamily="18" charset="0"/>
              <a:sym typeface="Symbol" pitchFamily="18" charset="2"/>
            </a:endParaRPr>
          </a:p>
        </p:txBody>
      </p:sp>
      <p:graphicFrame>
        <p:nvGraphicFramePr>
          <p:cNvPr id="27651" name="Object 13"/>
          <p:cNvGraphicFramePr>
            <a:graphicFrameLocks noChangeAspect="1"/>
          </p:cNvGraphicFramePr>
          <p:nvPr/>
        </p:nvGraphicFramePr>
        <p:xfrm>
          <a:off x="7591425" y="3381375"/>
          <a:ext cx="827088" cy="392113"/>
        </p:xfrm>
        <a:graphic>
          <a:graphicData uri="http://schemas.openxmlformats.org/presentationml/2006/ole">
            <mc:AlternateContent xmlns:mc="http://schemas.openxmlformats.org/markup-compatibility/2006">
              <mc:Choice xmlns:v="urn:schemas-microsoft-com:vml" Requires="v">
                <p:oleObj spid="_x0000_s27672" name="Equation" r:id="rId6" imgW="723600" imgH="342720" progId="Equation.DSMT4">
                  <p:embed/>
                </p:oleObj>
              </mc:Choice>
              <mc:Fallback>
                <p:oleObj name="Equation" r:id="rId6" imgW="723600" imgH="34272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91425" y="3381375"/>
                        <a:ext cx="827088"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2" name="Object 14"/>
          <p:cNvGraphicFramePr>
            <a:graphicFrameLocks noChangeAspect="1"/>
          </p:cNvGraphicFramePr>
          <p:nvPr/>
        </p:nvGraphicFramePr>
        <p:xfrm>
          <a:off x="7707313" y="3759200"/>
          <a:ext cx="803275" cy="381000"/>
        </p:xfrm>
        <a:graphic>
          <a:graphicData uri="http://schemas.openxmlformats.org/presentationml/2006/ole">
            <mc:AlternateContent xmlns:mc="http://schemas.openxmlformats.org/markup-compatibility/2006">
              <mc:Choice xmlns:v="urn:schemas-microsoft-com:vml" Requires="v">
                <p:oleObj spid="_x0000_s27673" name="Equation" r:id="rId8" imgW="723600" imgH="342720" progId="Equation.DSMT4">
                  <p:embed/>
                </p:oleObj>
              </mc:Choice>
              <mc:Fallback>
                <p:oleObj name="Equation" r:id="rId8" imgW="723600" imgH="342720"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07313" y="3759200"/>
                        <a:ext cx="8032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15"/>
          <p:cNvGraphicFramePr>
            <a:graphicFrameLocks noChangeAspect="1"/>
          </p:cNvGraphicFramePr>
          <p:nvPr/>
        </p:nvGraphicFramePr>
        <p:xfrm>
          <a:off x="5865813" y="4441825"/>
          <a:ext cx="2527300" cy="392113"/>
        </p:xfrm>
        <a:graphic>
          <a:graphicData uri="http://schemas.openxmlformats.org/presentationml/2006/ole">
            <mc:AlternateContent xmlns:mc="http://schemas.openxmlformats.org/markup-compatibility/2006">
              <mc:Choice xmlns:v="urn:schemas-microsoft-com:vml" Requires="v">
                <p:oleObj spid="_x0000_s27674" name="Equation" r:id="rId10" imgW="2209680" imgH="342720" progId="Equation.DSMT4">
                  <p:embed/>
                </p:oleObj>
              </mc:Choice>
              <mc:Fallback>
                <p:oleObj name="Equation" r:id="rId10" imgW="2209680" imgH="342720"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65813" y="4441825"/>
                        <a:ext cx="2527300"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9" name="Text Box 26"/>
          <p:cNvSpPr txBox="1">
            <a:spLocks noChangeArrowheads="1"/>
          </p:cNvSpPr>
          <p:nvPr/>
        </p:nvSpPr>
        <p:spPr bwMode="auto">
          <a:xfrm>
            <a:off x="320675" y="1423988"/>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100230-2FB3-4296-86A1-392057E2841D}" type="slidenum">
              <a:rPr lang="en-US" sz="1200"/>
              <a:pPr algn="r" eaLnBrk="1" hangingPunct="1"/>
              <a:t>41</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941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3" grpId="0" build="p"/>
      <p:bldP spid="2765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Example: Confidence Interval for </a:t>
            </a:r>
            <a:r>
              <a:rPr lang="en-US" i="1" dirty="0" smtClean="0">
                <a:solidFill>
                  <a:schemeClr val="accent3"/>
                </a:solidFill>
              </a:rPr>
              <a:t>p</a:t>
            </a:r>
            <a:endParaRPr lang="en-US" i="1" dirty="0">
              <a:solidFill>
                <a:schemeClr val="accent3"/>
              </a:solidFill>
            </a:endParaRPr>
          </a:p>
        </p:txBody>
      </p:sp>
      <p:sp>
        <p:nvSpPr>
          <p:cNvPr id="3" name="Content Placeholder 2"/>
          <p:cNvSpPr>
            <a:spLocks noGrp="1"/>
          </p:cNvSpPr>
          <p:nvPr>
            <p:ph idx="1"/>
          </p:nvPr>
        </p:nvSpPr>
        <p:spPr>
          <a:xfrm>
            <a:off x="457200" y="1600200"/>
            <a:ext cx="8229600" cy="2286000"/>
          </a:xfrm>
        </p:spPr>
        <p:txBody>
          <a:bodyPr/>
          <a:lstStyle/>
          <a:p>
            <a:pPr marL="0" indent="0">
              <a:buFont typeface="Arial" charset="0"/>
              <a:buNone/>
            </a:pPr>
            <a:r>
              <a:rPr lang="en-US" smtClean="0"/>
              <a:t>In a survey of 1000 U.S. adults, 662 said that it is acceptable to check personal e-mail while at work. Construct a 95% confidence interval for the population proportion of adults in the U.S. adults who say that it is acceptable to check personal e-mail while at work.</a:t>
            </a:r>
          </a:p>
        </p:txBody>
      </p:sp>
      <p:sp>
        <p:nvSpPr>
          <p:cNvPr id="4" name="TextBox 3"/>
          <p:cNvSpPr txBox="1"/>
          <p:nvPr/>
        </p:nvSpPr>
        <p:spPr>
          <a:xfrm>
            <a:off x="533400" y="3916363"/>
            <a:ext cx="7635875" cy="519112"/>
          </a:xfrm>
          <a:prstGeom prst="rect">
            <a:avLst/>
          </a:prstGeom>
          <a:noFill/>
        </p:spPr>
        <p:txBody>
          <a:bodyPr>
            <a:spAutoFit/>
          </a:bodyPr>
          <a:lstStyle/>
          <a:p>
            <a:pPr>
              <a:defRPr/>
            </a:pPr>
            <a:r>
              <a:rPr lang="en-US" sz="2800" b="1" dirty="0">
                <a:solidFill>
                  <a:schemeClr val="accent3"/>
                </a:solidFill>
                <a:latin typeface="+mn-lt"/>
              </a:rPr>
              <a:t>Solution:  </a:t>
            </a:r>
            <a:r>
              <a:rPr lang="en-US" sz="2800" dirty="0">
                <a:latin typeface="+mn-lt"/>
              </a:rPr>
              <a:t>Recall </a:t>
            </a:r>
          </a:p>
        </p:txBody>
      </p:sp>
      <p:graphicFrame>
        <p:nvGraphicFramePr>
          <p:cNvPr id="28674" name="Object 2"/>
          <p:cNvGraphicFramePr>
            <a:graphicFrameLocks noChangeAspect="1"/>
          </p:cNvGraphicFramePr>
          <p:nvPr/>
        </p:nvGraphicFramePr>
        <p:xfrm>
          <a:off x="3475038" y="3983038"/>
          <a:ext cx="1508125" cy="482600"/>
        </p:xfrm>
        <a:graphic>
          <a:graphicData uri="http://schemas.openxmlformats.org/presentationml/2006/ole">
            <mc:AlternateContent xmlns:mc="http://schemas.openxmlformats.org/markup-compatibility/2006">
              <mc:Choice xmlns:v="urn:schemas-microsoft-com:vml" Requires="v">
                <p:oleObj spid="_x0000_s28689" name="Equation" r:id="rId3" imgW="634680" imgH="203040" progId="Equation.DSMT4">
                  <p:embed/>
                </p:oleObj>
              </mc:Choice>
              <mc:Fallback>
                <p:oleObj name="Equation" r:id="rId3" imgW="634680" imgH="203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5038" y="3983038"/>
                        <a:ext cx="1508125"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5" name="Object 3"/>
          <p:cNvGraphicFramePr>
            <a:graphicFrameLocks noChangeAspect="1"/>
          </p:cNvGraphicFramePr>
          <p:nvPr/>
        </p:nvGraphicFramePr>
        <p:xfrm>
          <a:off x="1265238" y="4606925"/>
          <a:ext cx="4491037" cy="528638"/>
        </p:xfrm>
        <a:graphic>
          <a:graphicData uri="http://schemas.openxmlformats.org/presentationml/2006/ole">
            <mc:AlternateContent xmlns:mc="http://schemas.openxmlformats.org/markup-compatibility/2006">
              <mc:Choice xmlns:v="urn:schemas-microsoft-com:vml" Requires="v">
                <p:oleObj spid="_x0000_s28690" name="Equation" r:id="rId5" imgW="1726920" imgH="203040" progId="Equation.DSMT4">
                  <p:embed/>
                </p:oleObj>
              </mc:Choice>
              <mc:Fallback>
                <p:oleObj name="Equation" r:id="rId5" imgW="1726920" imgH="20304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5238" y="4606925"/>
                        <a:ext cx="4491037"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A29C69C-FB94-44C4-A6EE-71D6CEB6D6A9}" type="slidenum">
              <a:rPr lang="en-US" sz="1200"/>
              <a:pPr algn="r" eaLnBrk="1" hangingPunct="1"/>
              <a:t>42</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Solution: Confidence Interval for </a:t>
            </a:r>
            <a:r>
              <a:rPr lang="en-US" i="1" dirty="0" smtClean="0">
                <a:solidFill>
                  <a:schemeClr val="accent3"/>
                </a:solidFill>
              </a:rPr>
              <a:t>p</a:t>
            </a:r>
            <a:endParaRPr lang="en-US" i="1" dirty="0">
              <a:solidFill>
                <a:schemeClr val="accent3"/>
              </a:solidFill>
            </a:endParaRPr>
          </a:p>
        </p:txBody>
      </p:sp>
      <p:sp>
        <p:nvSpPr>
          <p:cNvPr id="29703" name="Content Placeholder 2"/>
          <p:cNvSpPr>
            <a:spLocks noGrp="1"/>
          </p:cNvSpPr>
          <p:nvPr>
            <p:ph idx="1"/>
          </p:nvPr>
        </p:nvSpPr>
        <p:spPr>
          <a:xfrm>
            <a:off x="457200" y="1600200"/>
            <a:ext cx="8229600" cy="2286000"/>
          </a:xfrm>
        </p:spPr>
        <p:txBody>
          <a:bodyPr/>
          <a:lstStyle/>
          <a:p>
            <a:r>
              <a:rPr lang="en-US" smtClean="0"/>
              <a:t>Verify the sampling distribution of     can be approximated by the normal distribution</a:t>
            </a:r>
          </a:p>
          <a:p>
            <a:pPr>
              <a:buFont typeface="Arial" charset="0"/>
              <a:buNone/>
            </a:pPr>
            <a:endParaRPr lang="en-US" smtClean="0"/>
          </a:p>
        </p:txBody>
      </p:sp>
      <p:graphicFrame>
        <p:nvGraphicFramePr>
          <p:cNvPr id="29698" name="Object 4"/>
          <p:cNvGraphicFramePr>
            <a:graphicFrameLocks noChangeAspect="1"/>
          </p:cNvGraphicFramePr>
          <p:nvPr/>
        </p:nvGraphicFramePr>
        <p:xfrm>
          <a:off x="5870575" y="1651000"/>
          <a:ext cx="381000" cy="508000"/>
        </p:xfrm>
        <a:graphic>
          <a:graphicData uri="http://schemas.openxmlformats.org/presentationml/2006/ole">
            <mc:AlternateContent xmlns:mc="http://schemas.openxmlformats.org/markup-compatibility/2006">
              <mc:Choice xmlns:v="urn:schemas-microsoft-com:vml" Requires="v">
                <p:oleObj spid="_x0000_s29718" name="Equation" r:id="rId3" imgW="152280" imgH="203040" progId="Equation.DSMT4">
                  <p:embed/>
                </p:oleObj>
              </mc:Choice>
              <mc:Fallback>
                <p:oleObj name="Equation" r:id="rId3" imgW="15228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0575" y="1651000"/>
                        <a:ext cx="381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9420" name="Object 12"/>
          <p:cNvGraphicFramePr>
            <a:graphicFrameLocks noChangeAspect="1"/>
          </p:cNvGraphicFramePr>
          <p:nvPr/>
        </p:nvGraphicFramePr>
        <p:xfrm>
          <a:off x="1296988" y="2733675"/>
          <a:ext cx="3859212" cy="407988"/>
        </p:xfrm>
        <a:graphic>
          <a:graphicData uri="http://schemas.openxmlformats.org/presentationml/2006/ole">
            <mc:AlternateContent xmlns:mc="http://schemas.openxmlformats.org/markup-compatibility/2006">
              <mc:Choice xmlns:v="urn:schemas-microsoft-com:vml" Requires="v">
                <p:oleObj spid="_x0000_s29719" name="Equation" r:id="rId5" imgW="3251160" imgH="342720" progId="Equation.DSMT4">
                  <p:embed/>
                </p:oleObj>
              </mc:Choice>
              <mc:Fallback>
                <p:oleObj name="Equation" r:id="rId5" imgW="3251160" imgH="34272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6988" y="2733675"/>
                        <a:ext cx="3859212" cy="407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7"/>
          <p:cNvGraphicFramePr>
            <a:graphicFrameLocks noChangeAspect="1"/>
          </p:cNvGraphicFramePr>
          <p:nvPr/>
        </p:nvGraphicFramePr>
        <p:xfrm>
          <a:off x="1184275" y="3389313"/>
          <a:ext cx="4024313" cy="407987"/>
        </p:xfrm>
        <a:graphic>
          <a:graphicData uri="http://schemas.openxmlformats.org/presentationml/2006/ole">
            <mc:AlternateContent xmlns:mc="http://schemas.openxmlformats.org/markup-compatibility/2006">
              <mc:Choice xmlns:v="urn:schemas-microsoft-com:vml" Requires="v">
                <p:oleObj spid="_x0000_s29720" name="Equation" r:id="rId7" imgW="3390840" imgH="342720" progId="Equation.DSMT4">
                  <p:embed/>
                </p:oleObj>
              </mc:Choice>
              <mc:Fallback>
                <p:oleObj name="Equation" r:id="rId7" imgW="3390840" imgH="34272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4275" y="3389313"/>
                        <a:ext cx="4024313" cy="40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Box 11"/>
          <p:cNvSpPr txBox="1"/>
          <p:nvPr/>
        </p:nvSpPr>
        <p:spPr>
          <a:xfrm>
            <a:off x="473075" y="4008438"/>
            <a:ext cx="7802563" cy="519112"/>
          </a:xfrm>
          <a:prstGeom prst="rect">
            <a:avLst/>
          </a:prstGeom>
          <a:noFill/>
        </p:spPr>
        <p:txBody>
          <a:bodyPr>
            <a:spAutoFit/>
          </a:bodyPr>
          <a:lstStyle/>
          <a:p>
            <a:pPr marL="350838" indent="-350838">
              <a:buClr>
                <a:schemeClr val="accent1"/>
              </a:buClr>
              <a:buFont typeface="Arial" pitchFamily="34" charset="0"/>
              <a:buChar char="•"/>
              <a:defRPr/>
            </a:pPr>
            <a:r>
              <a:rPr lang="en-US" sz="2800" dirty="0">
                <a:latin typeface="+mn-lt"/>
              </a:rPr>
              <a:t>Margin of error:</a:t>
            </a:r>
          </a:p>
        </p:txBody>
      </p:sp>
      <p:graphicFrame>
        <p:nvGraphicFramePr>
          <p:cNvPr id="1169418" name="Object 10"/>
          <p:cNvGraphicFramePr>
            <a:graphicFrameLocks noChangeAspect="1"/>
          </p:cNvGraphicFramePr>
          <p:nvPr/>
        </p:nvGraphicFramePr>
        <p:xfrm>
          <a:off x="1401763" y="4656138"/>
          <a:ext cx="6370637" cy="844550"/>
        </p:xfrm>
        <a:graphic>
          <a:graphicData uri="http://schemas.openxmlformats.org/presentationml/2006/ole">
            <mc:AlternateContent xmlns:mc="http://schemas.openxmlformats.org/markup-compatibility/2006">
              <mc:Choice xmlns:v="urn:schemas-microsoft-com:vml" Requires="v">
                <p:oleObj spid="_x0000_s29721" name="Equation" r:id="rId9" imgW="5270400" imgH="698400" progId="Equation.DSMT4">
                  <p:embed/>
                </p:oleObj>
              </mc:Choice>
              <mc:Fallback>
                <p:oleObj name="Equation" r:id="rId9" imgW="5270400" imgH="6984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1763" y="4656138"/>
                        <a:ext cx="6370637" cy="84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B5558E9-4B75-4567-AC6F-8A2C2EA7209A}" type="slidenum">
              <a:rPr lang="en-US" sz="1200"/>
              <a:pPr algn="r" eaLnBrk="1" hangingPunct="1"/>
              <a:t>43</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169420"/>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1169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Solution: Confidence Interval for </a:t>
            </a:r>
            <a:r>
              <a:rPr lang="en-US" i="1" dirty="0" smtClean="0">
                <a:solidFill>
                  <a:schemeClr val="accent3"/>
                </a:solidFill>
              </a:rPr>
              <a:t>p</a:t>
            </a:r>
            <a:endParaRPr lang="en-US" i="1" dirty="0">
              <a:solidFill>
                <a:schemeClr val="accent3"/>
              </a:solidFill>
            </a:endParaRPr>
          </a:p>
        </p:txBody>
      </p:sp>
      <p:sp>
        <p:nvSpPr>
          <p:cNvPr id="30725" name="Content Placeholder 2"/>
          <p:cNvSpPr>
            <a:spLocks noGrp="1"/>
          </p:cNvSpPr>
          <p:nvPr>
            <p:ph idx="1"/>
          </p:nvPr>
        </p:nvSpPr>
        <p:spPr>
          <a:xfrm>
            <a:off x="457200" y="1600200"/>
            <a:ext cx="8229600" cy="2286000"/>
          </a:xfrm>
        </p:spPr>
        <p:txBody>
          <a:bodyPr/>
          <a:lstStyle/>
          <a:p>
            <a:r>
              <a:rPr lang="en-US" smtClean="0"/>
              <a:t>Confidence interval:</a:t>
            </a:r>
          </a:p>
          <a:p>
            <a:pPr>
              <a:buFont typeface="Arial" charset="0"/>
              <a:buNone/>
            </a:pPr>
            <a:endParaRPr lang="en-US" smtClean="0"/>
          </a:p>
        </p:txBody>
      </p:sp>
      <p:graphicFrame>
        <p:nvGraphicFramePr>
          <p:cNvPr id="30722" name="Object 6"/>
          <p:cNvGraphicFramePr>
            <a:graphicFrameLocks noChangeAspect="1"/>
          </p:cNvGraphicFramePr>
          <p:nvPr/>
        </p:nvGraphicFramePr>
        <p:xfrm>
          <a:off x="1435100" y="2579688"/>
          <a:ext cx="2490788" cy="1622425"/>
        </p:xfrm>
        <a:graphic>
          <a:graphicData uri="http://schemas.openxmlformats.org/presentationml/2006/ole">
            <mc:AlternateContent xmlns:mc="http://schemas.openxmlformats.org/markup-compatibility/2006">
              <mc:Choice xmlns:v="urn:schemas-microsoft-com:vml" Requires="v">
                <p:oleObj spid="_x0000_s30740" name="Equation" r:id="rId3" imgW="977760" imgH="634680" progId="Equation.DSMT4">
                  <p:embed/>
                </p:oleObj>
              </mc:Choice>
              <mc:Fallback>
                <p:oleObj name="Equation" r:id="rId3" imgW="977760" imgH="63468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5100" y="2579688"/>
                        <a:ext cx="2490788"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Box 12"/>
          <p:cNvSpPr txBox="1"/>
          <p:nvPr/>
        </p:nvSpPr>
        <p:spPr>
          <a:xfrm>
            <a:off x="1233488" y="2146300"/>
            <a:ext cx="2543175" cy="519113"/>
          </a:xfrm>
          <a:prstGeom prst="rect">
            <a:avLst/>
          </a:prstGeom>
          <a:noFill/>
        </p:spPr>
        <p:txBody>
          <a:bodyPr>
            <a:spAutoFit/>
          </a:bodyPr>
          <a:lstStyle/>
          <a:p>
            <a:pPr>
              <a:defRPr/>
            </a:pPr>
            <a:r>
              <a:rPr lang="en-US" sz="2800" dirty="0">
                <a:latin typeface="+mn-lt"/>
              </a:rPr>
              <a:t>Left Endpoint:</a:t>
            </a:r>
          </a:p>
        </p:txBody>
      </p:sp>
      <p:sp>
        <p:nvSpPr>
          <p:cNvPr id="14" name="TextBox 13"/>
          <p:cNvSpPr txBox="1"/>
          <p:nvPr/>
        </p:nvSpPr>
        <p:spPr>
          <a:xfrm>
            <a:off x="4530725" y="2146300"/>
            <a:ext cx="2543175" cy="519113"/>
          </a:xfrm>
          <a:prstGeom prst="rect">
            <a:avLst/>
          </a:prstGeom>
          <a:noFill/>
        </p:spPr>
        <p:txBody>
          <a:bodyPr>
            <a:spAutoFit/>
          </a:bodyPr>
          <a:lstStyle/>
          <a:p>
            <a:pPr>
              <a:defRPr/>
            </a:pPr>
            <a:r>
              <a:rPr lang="en-US" sz="2800" dirty="0">
                <a:latin typeface="+mn-lt"/>
              </a:rPr>
              <a:t>Right Endpoint:</a:t>
            </a:r>
          </a:p>
        </p:txBody>
      </p:sp>
      <p:sp>
        <p:nvSpPr>
          <p:cNvPr id="15" name="TextBox 14"/>
          <p:cNvSpPr txBox="1"/>
          <p:nvPr/>
        </p:nvSpPr>
        <p:spPr>
          <a:xfrm>
            <a:off x="2671763" y="4308475"/>
            <a:ext cx="3211512" cy="519113"/>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chemeClr val="accent2"/>
                </a:solidFill>
                <a:latin typeface="Times New Roman" pitchFamily="18" charset="0"/>
              </a:rPr>
              <a:t>0.633 &lt; </a:t>
            </a:r>
            <a:r>
              <a:rPr lang="en-US" sz="2800" b="1" i="1">
                <a:solidFill>
                  <a:schemeClr val="accent2"/>
                </a:solidFill>
                <a:latin typeface="Times New Roman" pitchFamily="18" charset="0"/>
              </a:rPr>
              <a:t>p</a:t>
            </a:r>
            <a:r>
              <a:rPr lang="en-US" sz="2800" b="1">
                <a:solidFill>
                  <a:schemeClr val="accent2"/>
                </a:solidFill>
                <a:latin typeface="Times New Roman" pitchFamily="18" charset="0"/>
                <a:cs typeface="Times New Roman" pitchFamily="18" charset="0"/>
              </a:rPr>
              <a:t> &lt; 0.691</a:t>
            </a:r>
            <a:endParaRPr lang="en-US" sz="2800" b="1">
              <a:solidFill>
                <a:schemeClr val="accent2"/>
              </a:solidFill>
              <a:latin typeface="Times New Roman" pitchFamily="18" charset="0"/>
            </a:endParaRPr>
          </a:p>
        </p:txBody>
      </p:sp>
      <p:cxnSp>
        <p:nvCxnSpPr>
          <p:cNvPr id="16" name="Straight Arrow Connector 15"/>
          <p:cNvCxnSpPr/>
          <p:nvPr/>
        </p:nvCxnSpPr>
        <p:spPr>
          <a:xfrm>
            <a:off x="2460625" y="4194175"/>
            <a:ext cx="311150" cy="2667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221288" y="4165600"/>
            <a:ext cx="312737" cy="2667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3" name="Object 8"/>
          <p:cNvGraphicFramePr>
            <a:graphicFrameLocks noChangeAspect="1"/>
          </p:cNvGraphicFramePr>
          <p:nvPr/>
        </p:nvGraphicFramePr>
        <p:xfrm>
          <a:off x="4529138" y="2579688"/>
          <a:ext cx="2490787" cy="1622425"/>
        </p:xfrm>
        <a:graphic>
          <a:graphicData uri="http://schemas.openxmlformats.org/presentationml/2006/ole">
            <mc:AlternateContent xmlns:mc="http://schemas.openxmlformats.org/markup-compatibility/2006">
              <mc:Choice xmlns:v="urn:schemas-microsoft-com:vml" Requires="v">
                <p:oleObj spid="_x0000_s30741" name="Equation" r:id="rId5" imgW="977760" imgH="634680" progId="Equation.DSMT4">
                  <p:embed/>
                </p:oleObj>
              </mc:Choice>
              <mc:Fallback>
                <p:oleObj name="Equation" r:id="rId5" imgW="977760" imgH="63468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9138" y="2579688"/>
                        <a:ext cx="2490787"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63E88B6-8247-4E07-9973-A9A02AFED920}" type="slidenum">
              <a:rPr lang="en-US" sz="1200"/>
              <a:pPr algn="r" eaLnBrk="1" hangingPunct="1"/>
              <a:t>44</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gtEl>
                                        <p:attrNameLst>
                                          <p:attrName>style.visibility</p:attrName>
                                        </p:attrNameLst>
                                      </p:cBhvr>
                                      <p:to>
                                        <p:strVal val="visible"/>
                                      </p:to>
                                    </p:set>
                                  </p:childTnLst>
                                </p:cTn>
                              </p:par>
                            </p:childTnLst>
                          </p:cTn>
                        </p:par>
                        <p:par>
                          <p:cTn id="11" fill="hold" nodeType="afterGroup">
                            <p:stCondLst>
                              <p:cond delay="0"/>
                            </p:stCondLst>
                            <p:childTnLst>
                              <p:par>
                                <p:cTn id="12" presetID="22" presetClass="entr" presetSubtype="1"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500"/>
                                        <p:tgtEl>
                                          <p:spTgt spid="17"/>
                                        </p:tgtEl>
                                      </p:cBhvr>
                                    </p:animEffect>
                                  </p:childTnLst>
                                </p:cTn>
                              </p:par>
                              <p:par>
                                <p:cTn id="15" presetID="22" presetClass="entr" presetSubtype="1"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Solution: Confidence Interval for </a:t>
            </a:r>
            <a:r>
              <a:rPr lang="en-US" i="1" dirty="0" smtClean="0">
                <a:solidFill>
                  <a:schemeClr val="accent3"/>
                </a:solidFill>
              </a:rPr>
              <a:t>p</a:t>
            </a:r>
            <a:endParaRPr lang="en-US" dirty="0">
              <a:solidFill>
                <a:schemeClr val="accent3"/>
              </a:solidFill>
            </a:endParaRPr>
          </a:p>
        </p:txBody>
      </p:sp>
      <p:sp>
        <p:nvSpPr>
          <p:cNvPr id="31751" name="Content Placeholder 11"/>
          <p:cNvSpPr>
            <a:spLocks noGrp="1"/>
          </p:cNvSpPr>
          <p:nvPr>
            <p:ph idx="1"/>
          </p:nvPr>
        </p:nvSpPr>
        <p:spPr>
          <a:xfrm>
            <a:off x="457200" y="1600200"/>
            <a:ext cx="8229600" cy="625475"/>
          </a:xfrm>
        </p:spPr>
        <p:txBody>
          <a:bodyPr/>
          <a:lstStyle/>
          <a:p>
            <a:r>
              <a:rPr lang="en-US" b="1" smtClean="0">
                <a:solidFill>
                  <a:schemeClr val="accent2"/>
                </a:solidFill>
              </a:rPr>
              <a:t>0.633 &lt; </a:t>
            </a:r>
            <a:r>
              <a:rPr lang="en-US" b="1" i="1" smtClean="0">
                <a:solidFill>
                  <a:schemeClr val="accent2"/>
                </a:solidFill>
              </a:rPr>
              <a:t>p</a:t>
            </a:r>
            <a:r>
              <a:rPr lang="en-US" b="1" smtClean="0">
                <a:solidFill>
                  <a:schemeClr val="accent2"/>
                </a:solidFill>
              </a:rPr>
              <a:t> &lt; 0.691</a:t>
            </a:r>
          </a:p>
          <a:p>
            <a:endParaRPr lang="en-US" smtClean="0"/>
          </a:p>
        </p:txBody>
      </p:sp>
      <p:sp>
        <p:nvSpPr>
          <p:cNvPr id="21" name="TextBox 20"/>
          <p:cNvSpPr txBox="1"/>
          <p:nvPr/>
        </p:nvSpPr>
        <p:spPr bwMode="auto">
          <a:xfrm>
            <a:off x="2208213" y="2951163"/>
            <a:ext cx="4344987" cy="579437"/>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chemeClr val="accent2"/>
                </a:solidFill>
                <a:latin typeface="Times New Roman" pitchFamily="18" charset="0"/>
              </a:rPr>
              <a:t>       </a:t>
            </a:r>
            <a:r>
              <a:rPr lang="en-US" sz="3200" b="1">
                <a:solidFill>
                  <a:schemeClr val="accent2"/>
                </a:solidFill>
                <a:latin typeface="Times New Roman" pitchFamily="18" charset="0"/>
              </a:rPr>
              <a:t> </a:t>
            </a:r>
            <a:r>
              <a:rPr lang="en-US" sz="2800" b="1">
                <a:solidFill>
                  <a:schemeClr val="accent2"/>
                </a:solidFill>
                <a:latin typeface="Times New Roman" pitchFamily="18" charset="0"/>
              </a:rPr>
              <a:t>                          </a:t>
            </a:r>
          </a:p>
        </p:txBody>
      </p:sp>
      <p:sp>
        <p:nvSpPr>
          <p:cNvPr id="27" name="TextBox 26"/>
          <p:cNvSpPr txBox="1"/>
          <p:nvPr/>
        </p:nvSpPr>
        <p:spPr>
          <a:xfrm>
            <a:off x="557213" y="4249738"/>
            <a:ext cx="7894637" cy="1800225"/>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With 95% confidence, you can say that the population proportion of U.S. adults who say that it is acceptable to check personal e-mail while at work is between 63.3% and 69.1%.</a:t>
            </a:r>
          </a:p>
        </p:txBody>
      </p:sp>
      <p:sp>
        <p:nvSpPr>
          <p:cNvPr id="28" name="TextBox 27"/>
          <p:cNvSpPr txBox="1"/>
          <p:nvPr/>
        </p:nvSpPr>
        <p:spPr>
          <a:xfrm>
            <a:off x="3794125" y="2211388"/>
            <a:ext cx="1738313" cy="396875"/>
          </a:xfrm>
          <a:prstGeom prst="rect">
            <a:avLst/>
          </a:prstGeom>
          <a:noFill/>
        </p:spPr>
        <p:txBody>
          <a:bodyPr>
            <a:spAutoFit/>
          </a:bodyPr>
          <a:lstStyle/>
          <a:p>
            <a:pPr>
              <a:defRPr/>
            </a:pPr>
            <a:r>
              <a:rPr lang="en-US" sz="2000" dirty="0">
                <a:latin typeface="+mn-lt"/>
              </a:rPr>
              <a:t>Point estimate</a:t>
            </a:r>
          </a:p>
        </p:txBody>
      </p:sp>
      <p:graphicFrame>
        <p:nvGraphicFramePr>
          <p:cNvPr id="31746" name="Object 5"/>
          <p:cNvGraphicFramePr>
            <a:graphicFrameLocks noChangeAspect="1"/>
          </p:cNvGraphicFramePr>
          <p:nvPr/>
        </p:nvGraphicFramePr>
        <p:xfrm>
          <a:off x="4316413" y="3430588"/>
          <a:ext cx="441325" cy="590550"/>
        </p:xfrm>
        <a:graphic>
          <a:graphicData uri="http://schemas.openxmlformats.org/presentationml/2006/ole">
            <mc:AlternateContent xmlns:mc="http://schemas.openxmlformats.org/markup-compatibility/2006">
              <mc:Choice xmlns:v="urn:schemas-microsoft-com:vml" Requires="v">
                <p:oleObj spid="_x0000_s31772" name="Equation" r:id="rId3" imgW="152280" imgH="203040" progId="Equation.DSMT4">
                  <p:embed/>
                </p:oleObj>
              </mc:Choice>
              <mc:Fallback>
                <p:oleObj name="Equation" r:id="rId3" imgW="152280" imgH="20304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413" y="3430588"/>
                        <a:ext cx="441325" cy="59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7" name="Object 3"/>
          <p:cNvGraphicFramePr>
            <a:graphicFrameLocks noChangeAspect="1"/>
          </p:cNvGraphicFramePr>
          <p:nvPr/>
        </p:nvGraphicFramePr>
        <p:xfrm>
          <a:off x="2209800" y="3452813"/>
          <a:ext cx="966788" cy="501650"/>
        </p:xfrm>
        <a:graphic>
          <a:graphicData uri="http://schemas.openxmlformats.org/presentationml/2006/ole">
            <mc:AlternateContent xmlns:mc="http://schemas.openxmlformats.org/markup-compatibility/2006">
              <mc:Choice xmlns:v="urn:schemas-microsoft-com:vml" Requires="v">
                <p:oleObj spid="_x0000_s31773" name="Equation" r:id="rId5" imgW="393480" imgH="203040" progId="Equation.DSMT4">
                  <p:embed/>
                </p:oleObj>
              </mc:Choice>
              <mc:Fallback>
                <p:oleObj name="Equation" r:id="rId5" imgW="393480" imgH="20304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3452813"/>
                        <a:ext cx="966788"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8" name="Object 4"/>
          <p:cNvGraphicFramePr>
            <a:graphicFrameLocks noChangeAspect="1"/>
          </p:cNvGraphicFramePr>
          <p:nvPr/>
        </p:nvGraphicFramePr>
        <p:xfrm>
          <a:off x="5743575" y="3419475"/>
          <a:ext cx="1017588" cy="528638"/>
        </p:xfrm>
        <a:graphic>
          <a:graphicData uri="http://schemas.openxmlformats.org/presentationml/2006/ole">
            <mc:AlternateContent xmlns:mc="http://schemas.openxmlformats.org/markup-compatibility/2006">
              <mc:Choice xmlns:v="urn:schemas-microsoft-com:vml" Requires="v">
                <p:oleObj spid="_x0000_s31774" name="Equation" r:id="rId7" imgW="393480" imgH="203040" progId="Equation.DSMT4">
                  <p:embed/>
                </p:oleObj>
              </mc:Choice>
              <mc:Fallback>
                <p:oleObj name="Equation" r:id="rId7" imgW="393480" imgH="20304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43575" y="3419475"/>
                        <a:ext cx="1017588"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5C6C0C7-CFE0-49C2-9905-762648404E9A}" type="slidenum">
              <a:rPr lang="en-US" sz="1200"/>
              <a:pPr algn="r" eaLnBrk="1" hangingPunct="1"/>
              <a:t>45</a:t>
            </a:fld>
            <a:r>
              <a:rPr lang="en-US" sz="1200"/>
              <a:t> of 83</a:t>
            </a:r>
          </a:p>
        </p:txBody>
      </p:sp>
      <p:pic>
        <p:nvPicPr>
          <p:cNvPr id="31765" name="Picture 21" descr="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95500" y="2673350"/>
            <a:ext cx="5387975" cy="695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5" name="Rectangle 2"/>
          <p:cNvSpPr>
            <a:spLocks noGrp="1" noChangeArrowheads="1"/>
          </p:cNvSpPr>
          <p:nvPr>
            <p:ph type="title"/>
          </p:nvPr>
        </p:nvSpPr>
        <p:spPr/>
        <p:txBody>
          <a:bodyPr/>
          <a:lstStyle/>
          <a:p>
            <a:pPr eaLnBrk="1" hangingPunct="1"/>
            <a:r>
              <a:rPr lang="en-US" altLang="en-US" smtClean="0"/>
              <a:t>Sample Size</a:t>
            </a:r>
          </a:p>
        </p:txBody>
      </p:sp>
      <p:sp>
        <p:nvSpPr>
          <p:cNvPr id="32776" name="Content Placeholder 12"/>
          <p:cNvSpPr>
            <a:spLocks noGrp="1"/>
          </p:cNvSpPr>
          <p:nvPr>
            <p:ph idx="1"/>
          </p:nvPr>
        </p:nvSpPr>
        <p:spPr>
          <a:xfrm>
            <a:off x="457200" y="1600200"/>
            <a:ext cx="8229600" cy="3741738"/>
          </a:xfrm>
        </p:spPr>
        <p:txBody>
          <a:bodyPr/>
          <a:lstStyle/>
          <a:p>
            <a:pPr eaLnBrk="1" hangingPunct="1"/>
            <a:r>
              <a:rPr lang="en-US" altLang="en-US" smtClean="0"/>
              <a:t>Given a </a:t>
            </a:r>
            <a:r>
              <a:rPr lang="en-US" altLang="en-US" i="1" smtClean="0"/>
              <a:t>c</a:t>
            </a:r>
            <a:r>
              <a:rPr lang="en-US" altLang="en-US" smtClean="0"/>
              <a:t>-confidence level and a margin of error </a:t>
            </a:r>
            <a:r>
              <a:rPr lang="en-US" altLang="en-US" i="1" smtClean="0"/>
              <a:t>E</a:t>
            </a:r>
            <a:r>
              <a:rPr lang="en-US" altLang="en-US" smtClean="0"/>
              <a:t>, the minimum sample size </a:t>
            </a:r>
            <a:r>
              <a:rPr lang="en-US" altLang="en-US" i="1" smtClean="0"/>
              <a:t>n</a:t>
            </a:r>
            <a:r>
              <a:rPr lang="en-US" altLang="en-US" smtClean="0"/>
              <a:t> needed to estimate </a:t>
            </a:r>
            <a:r>
              <a:rPr lang="en-US" altLang="en-US" i="1" smtClean="0">
                <a:sym typeface="Symbol" pitchFamily="18" charset="2"/>
              </a:rPr>
              <a:t>p</a:t>
            </a:r>
            <a:r>
              <a:rPr lang="en-US" altLang="en-US" smtClean="0">
                <a:sym typeface="Arial" charset="0"/>
              </a:rPr>
              <a:t> is</a:t>
            </a:r>
          </a:p>
          <a:p>
            <a:pPr eaLnBrk="1" hangingPunct="1"/>
            <a:endParaRPr lang="en-US" altLang="en-US" smtClean="0">
              <a:sym typeface="Arial" charset="0"/>
            </a:endParaRPr>
          </a:p>
          <a:p>
            <a:pPr eaLnBrk="1" hangingPunct="1"/>
            <a:endParaRPr lang="en-US" altLang="en-US" smtClean="0">
              <a:sym typeface="Arial" charset="0"/>
            </a:endParaRPr>
          </a:p>
          <a:p>
            <a:r>
              <a:rPr lang="en-US" altLang="en-US" smtClean="0">
                <a:sym typeface="Arial" charset="0"/>
              </a:rPr>
              <a:t>This formula assumes you have an estimate for    </a:t>
            </a:r>
            <a:br>
              <a:rPr lang="en-US" altLang="en-US" smtClean="0">
                <a:sym typeface="Arial" charset="0"/>
              </a:rPr>
            </a:br>
            <a:r>
              <a:rPr lang="en-US" altLang="en-US" smtClean="0">
                <a:sym typeface="Arial" charset="0"/>
              </a:rPr>
              <a:t>and     .</a:t>
            </a:r>
          </a:p>
          <a:p>
            <a:r>
              <a:rPr lang="en-US" altLang="en-US" smtClean="0">
                <a:sym typeface="Arial" charset="0"/>
              </a:rPr>
              <a:t>If not, use               and</a:t>
            </a:r>
          </a:p>
          <a:p>
            <a:pPr eaLnBrk="1" hangingPunct="1"/>
            <a:endParaRPr lang="en-US" smtClean="0"/>
          </a:p>
        </p:txBody>
      </p:sp>
      <p:graphicFrame>
        <p:nvGraphicFramePr>
          <p:cNvPr id="1173509" name="Object 5"/>
          <p:cNvGraphicFramePr>
            <a:graphicFrameLocks noChangeAspect="1"/>
          </p:cNvGraphicFramePr>
          <p:nvPr/>
        </p:nvGraphicFramePr>
        <p:xfrm>
          <a:off x="2830513" y="2487613"/>
          <a:ext cx="2012950" cy="1157287"/>
        </p:xfrm>
        <a:graphic>
          <a:graphicData uri="http://schemas.openxmlformats.org/presentationml/2006/ole">
            <mc:AlternateContent xmlns:mc="http://schemas.openxmlformats.org/markup-compatibility/2006">
              <mc:Choice xmlns:v="urn:schemas-microsoft-com:vml" Requires="v">
                <p:oleObj spid="_x0000_s32792" name="Equation" r:id="rId4" imgW="838080" imgH="482400" progId="Equation.DSMT4">
                  <p:embed/>
                </p:oleObj>
              </mc:Choice>
              <mc:Fallback>
                <p:oleObj name="Equation" r:id="rId4" imgW="838080" imgH="4824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0513" y="2487613"/>
                        <a:ext cx="2012950"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1" name="Object 10"/>
          <p:cNvGraphicFramePr>
            <a:graphicFrameLocks noChangeAspect="1"/>
          </p:cNvGraphicFramePr>
          <p:nvPr/>
        </p:nvGraphicFramePr>
        <p:xfrm>
          <a:off x="4303713" y="4557713"/>
          <a:ext cx="1198562" cy="479425"/>
        </p:xfrm>
        <a:graphic>
          <a:graphicData uri="http://schemas.openxmlformats.org/presentationml/2006/ole">
            <mc:AlternateContent xmlns:mc="http://schemas.openxmlformats.org/markup-compatibility/2006">
              <mc:Choice xmlns:v="urn:schemas-microsoft-com:vml" Requires="v">
                <p:oleObj spid="_x0000_s32793" name="Equation" r:id="rId6" imgW="507960" imgH="203040" progId="Equation.DSMT4">
                  <p:embed/>
                </p:oleObj>
              </mc:Choice>
              <mc:Fallback>
                <p:oleObj name="Equation" r:id="rId6" imgW="507960" imgH="20304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03713" y="4557713"/>
                        <a:ext cx="1198562"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2" name="Object 11"/>
          <p:cNvGraphicFramePr>
            <a:graphicFrameLocks noChangeAspect="1"/>
          </p:cNvGraphicFramePr>
          <p:nvPr/>
        </p:nvGraphicFramePr>
        <p:xfrm>
          <a:off x="2401888" y="4559300"/>
          <a:ext cx="1174750" cy="477838"/>
        </p:xfrm>
        <a:graphic>
          <a:graphicData uri="http://schemas.openxmlformats.org/presentationml/2006/ole">
            <mc:AlternateContent xmlns:mc="http://schemas.openxmlformats.org/markup-compatibility/2006">
              <mc:Choice xmlns:v="urn:schemas-microsoft-com:vml" Requires="v">
                <p:oleObj spid="_x0000_s32794" name="Equation" r:id="rId8" imgW="495000" imgH="203040" progId="Equation.DSMT4">
                  <p:embed/>
                </p:oleObj>
              </mc:Choice>
              <mc:Fallback>
                <p:oleObj name="Equation" r:id="rId8" imgW="495000" imgH="20304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1888" y="4559300"/>
                        <a:ext cx="1174750"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3" name="Object 69"/>
          <p:cNvGraphicFramePr>
            <a:graphicFrameLocks noChangeAspect="1"/>
          </p:cNvGraphicFramePr>
          <p:nvPr/>
        </p:nvGraphicFramePr>
        <p:xfrm>
          <a:off x="7696200" y="3657600"/>
          <a:ext cx="319088" cy="415925"/>
        </p:xfrm>
        <a:graphic>
          <a:graphicData uri="http://schemas.openxmlformats.org/presentationml/2006/ole">
            <mc:AlternateContent xmlns:mc="http://schemas.openxmlformats.org/markup-compatibility/2006">
              <mc:Choice xmlns:v="urn:schemas-microsoft-com:vml" Requires="v">
                <p:oleObj spid="_x0000_s32795" name="Equation" r:id="rId10" imgW="253800" imgH="330120" progId="Equation.DSMT4">
                  <p:embed/>
                </p:oleObj>
              </mc:Choice>
              <mc:Fallback>
                <p:oleObj name="Equation" r:id="rId10" imgW="253800" imgH="330120" progId="Equation.DSMT4">
                  <p:embed/>
                  <p:pic>
                    <p:nvPicPr>
                      <p:cNvPr id="0" name="Object 6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96200" y="3657600"/>
                        <a:ext cx="319088"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4" name="Object 14"/>
          <p:cNvGraphicFramePr>
            <a:graphicFrameLocks noChangeAspect="1"/>
          </p:cNvGraphicFramePr>
          <p:nvPr/>
        </p:nvGraphicFramePr>
        <p:xfrm>
          <a:off x="1597025" y="4062413"/>
          <a:ext cx="271463" cy="415925"/>
        </p:xfrm>
        <a:graphic>
          <a:graphicData uri="http://schemas.openxmlformats.org/presentationml/2006/ole">
            <mc:AlternateContent xmlns:mc="http://schemas.openxmlformats.org/markup-compatibility/2006">
              <mc:Choice xmlns:v="urn:schemas-microsoft-com:vml" Requires="v">
                <p:oleObj spid="_x0000_s32796" name="Equation" r:id="rId12" imgW="215640" imgH="330120" progId="Equation.DSMT4">
                  <p:embed/>
                </p:oleObj>
              </mc:Choice>
              <mc:Fallback>
                <p:oleObj name="Equation" r:id="rId12" imgW="215640" imgH="330120" progId="Equation.DSMT4">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97025" y="4062413"/>
                        <a:ext cx="271463"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30EADA9-701A-4D4A-AB45-0E980E3D0990}" type="slidenum">
              <a:rPr lang="en-US" sz="1200"/>
              <a:pPr algn="r" eaLnBrk="1" hangingPunct="1"/>
              <a:t>46</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77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2"/>
          <p:cNvSpPr>
            <a:spLocks noGrp="1" noChangeArrowheads="1"/>
          </p:cNvSpPr>
          <p:nvPr>
            <p:ph type="title"/>
          </p:nvPr>
        </p:nvSpPr>
        <p:spPr/>
        <p:txBody>
          <a:bodyPr/>
          <a:lstStyle/>
          <a:p>
            <a:pPr eaLnBrk="1" hangingPunct="1">
              <a:defRPr/>
            </a:pPr>
            <a:r>
              <a:rPr lang="en-US" altLang="en-US" dirty="0" smtClean="0">
                <a:solidFill>
                  <a:schemeClr val="accent3"/>
                </a:solidFill>
              </a:rPr>
              <a:t>Example: Sample Size</a:t>
            </a:r>
          </a:p>
        </p:txBody>
      </p:sp>
      <p:sp>
        <p:nvSpPr>
          <p:cNvPr id="5" name="Content Placeholder 4"/>
          <p:cNvSpPr>
            <a:spLocks noGrp="1"/>
          </p:cNvSpPr>
          <p:nvPr>
            <p:ph idx="1"/>
          </p:nvPr>
        </p:nvSpPr>
        <p:spPr>
          <a:xfrm>
            <a:off x="457200" y="1600200"/>
            <a:ext cx="8229600" cy="2865438"/>
          </a:xfrm>
        </p:spPr>
        <p:txBody>
          <a:bodyPr/>
          <a:lstStyle/>
          <a:p>
            <a:pPr marL="0" indent="0">
              <a:buFont typeface="Arial" charset="0"/>
              <a:buNone/>
              <a:defRPr/>
            </a:pPr>
            <a:r>
              <a:rPr lang="en-US" dirty="0" smtClean="0"/>
              <a:t>You are running a political campaign and wish to estimate, with 95% confidence, the proportion of registered voters who will vote for your candidate. Your estimate must be accurate within 3% of the true population. Find the minimum sample size needed if </a:t>
            </a:r>
          </a:p>
          <a:p>
            <a:pPr marL="514350" indent="-514350">
              <a:buFont typeface="+mj-lt"/>
              <a:buAutoNum type="arabicPeriod"/>
              <a:defRPr/>
            </a:pPr>
            <a:r>
              <a:rPr lang="en-US" dirty="0" smtClean="0"/>
              <a:t>no preliminary estimate is available.</a:t>
            </a:r>
          </a:p>
        </p:txBody>
      </p:sp>
      <p:sp>
        <p:nvSpPr>
          <p:cNvPr id="7" name="TextBox 6"/>
          <p:cNvSpPr txBox="1"/>
          <p:nvPr/>
        </p:nvSpPr>
        <p:spPr>
          <a:xfrm>
            <a:off x="609600" y="4664075"/>
            <a:ext cx="7437438" cy="1373188"/>
          </a:xfrm>
          <a:prstGeom prst="rect">
            <a:avLst/>
          </a:prstGeom>
          <a:noFill/>
        </p:spPr>
        <p:txBody>
          <a:bodyPr>
            <a:spAutoFit/>
          </a:bodyPr>
          <a:lstStyle/>
          <a:p>
            <a:pPr>
              <a:defRPr/>
            </a:pPr>
            <a:r>
              <a:rPr lang="en-US" sz="2800" b="1" dirty="0">
                <a:solidFill>
                  <a:schemeClr val="accent3"/>
                </a:solidFill>
                <a:latin typeface="+mn-lt"/>
              </a:rPr>
              <a:t>Solution: </a:t>
            </a:r>
          </a:p>
          <a:p>
            <a:pPr>
              <a:defRPr/>
            </a:pPr>
            <a:r>
              <a:rPr lang="en-US" sz="2800" dirty="0">
                <a:latin typeface="+mn-lt"/>
              </a:rPr>
              <a:t>Because you do not have a preliminary estimate for       use                 and</a:t>
            </a:r>
          </a:p>
        </p:txBody>
      </p:sp>
      <p:graphicFrame>
        <p:nvGraphicFramePr>
          <p:cNvPr id="33794" name="Object 10"/>
          <p:cNvGraphicFramePr>
            <a:graphicFrameLocks noChangeAspect="1"/>
          </p:cNvGraphicFramePr>
          <p:nvPr/>
        </p:nvGraphicFramePr>
        <p:xfrm>
          <a:off x="4364038" y="5578475"/>
          <a:ext cx="1168400" cy="479425"/>
        </p:xfrm>
        <a:graphic>
          <a:graphicData uri="http://schemas.openxmlformats.org/presentationml/2006/ole">
            <mc:AlternateContent xmlns:mc="http://schemas.openxmlformats.org/markup-compatibility/2006">
              <mc:Choice xmlns:v="urn:schemas-microsoft-com:vml" Requires="v">
                <p:oleObj spid="_x0000_s33812" name="Equation" r:id="rId4" imgW="495000" imgH="203040" progId="Equation.DSMT4">
                  <p:embed/>
                </p:oleObj>
              </mc:Choice>
              <mc:Fallback>
                <p:oleObj name="Equation" r:id="rId4" imgW="495000" imgH="20304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4038" y="5578475"/>
                        <a:ext cx="11684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5" name="Object 11"/>
          <p:cNvGraphicFramePr>
            <a:graphicFrameLocks noChangeAspect="1"/>
          </p:cNvGraphicFramePr>
          <p:nvPr/>
        </p:nvGraphicFramePr>
        <p:xfrm>
          <a:off x="2386013" y="5580063"/>
          <a:ext cx="1144587" cy="477837"/>
        </p:xfrm>
        <a:graphic>
          <a:graphicData uri="http://schemas.openxmlformats.org/presentationml/2006/ole">
            <mc:AlternateContent xmlns:mc="http://schemas.openxmlformats.org/markup-compatibility/2006">
              <mc:Choice xmlns:v="urn:schemas-microsoft-com:vml" Requires="v">
                <p:oleObj spid="_x0000_s33813" name="Equation" r:id="rId6" imgW="482400" imgH="203040" progId="Equation.DSMT4">
                  <p:embed/>
                </p:oleObj>
              </mc:Choice>
              <mc:Fallback>
                <p:oleObj name="Equation" r:id="rId6" imgW="482400" imgH="203040"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86013" y="5580063"/>
                        <a:ext cx="1144587"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6" name="Object 69"/>
          <p:cNvGraphicFramePr>
            <a:graphicFrameLocks noChangeAspect="1"/>
          </p:cNvGraphicFramePr>
          <p:nvPr/>
        </p:nvGraphicFramePr>
        <p:xfrm>
          <a:off x="1265238" y="5608638"/>
          <a:ext cx="319087" cy="415925"/>
        </p:xfrm>
        <a:graphic>
          <a:graphicData uri="http://schemas.openxmlformats.org/presentationml/2006/ole">
            <mc:AlternateContent xmlns:mc="http://schemas.openxmlformats.org/markup-compatibility/2006">
              <mc:Choice xmlns:v="urn:schemas-microsoft-com:vml" Requires="v">
                <p:oleObj spid="_x0000_s33814" name="Equation" r:id="rId8" imgW="253800" imgH="330120" progId="Equation.DSMT4">
                  <p:embed/>
                </p:oleObj>
              </mc:Choice>
              <mc:Fallback>
                <p:oleObj name="Equation" r:id="rId8" imgW="253800" imgH="330120" progId="Equation.DSMT4">
                  <p:embed/>
                  <p:pic>
                    <p:nvPicPr>
                      <p:cNvPr id="0" name="Object 6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65238" y="5608638"/>
                        <a:ext cx="319087"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3802" name="Picture 10" descr="C:\Documents and Settings\Lyn\Local Settings\Temporary Internet Files\Content.IE5\9RJB9XCE\MCBD07123_0000[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56463" y="3798888"/>
            <a:ext cx="1443037"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961E914-2296-4C3C-94A3-1C94B7319D3B}" type="slidenum">
              <a:rPr lang="en-US" sz="1200"/>
              <a:pPr algn="r" eaLnBrk="1" hangingPunct="1"/>
              <a:t>47</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2"/>
          <p:cNvSpPr>
            <a:spLocks noGrp="1" noChangeArrowheads="1"/>
          </p:cNvSpPr>
          <p:nvPr>
            <p:ph type="title"/>
          </p:nvPr>
        </p:nvSpPr>
        <p:spPr/>
        <p:txBody>
          <a:bodyPr/>
          <a:lstStyle/>
          <a:p>
            <a:pPr eaLnBrk="1" hangingPunct="1">
              <a:defRPr/>
            </a:pPr>
            <a:r>
              <a:rPr lang="en-US" altLang="en-US" dirty="0" smtClean="0">
                <a:solidFill>
                  <a:schemeClr val="accent3"/>
                </a:solidFill>
              </a:rPr>
              <a:t>Solution: Sample Size</a:t>
            </a:r>
          </a:p>
        </p:txBody>
      </p:sp>
      <p:sp>
        <p:nvSpPr>
          <p:cNvPr id="34820" name="Content Placeholder 8"/>
          <p:cNvSpPr>
            <a:spLocks noGrp="1"/>
          </p:cNvSpPr>
          <p:nvPr>
            <p:ph idx="1"/>
          </p:nvPr>
        </p:nvSpPr>
        <p:spPr>
          <a:xfrm>
            <a:off x="457200" y="1600200"/>
            <a:ext cx="8229600" cy="868363"/>
          </a:xfrm>
        </p:spPr>
        <p:txBody>
          <a:bodyPr/>
          <a:lstStyle/>
          <a:p>
            <a:r>
              <a:rPr lang="en-US" i="1" smtClean="0"/>
              <a:t>c </a:t>
            </a:r>
            <a:r>
              <a:rPr lang="en-US" smtClean="0"/>
              <a:t>= 0.95 </a:t>
            </a:r>
            <a:r>
              <a:rPr lang="en-US" i="1" smtClean="0"/>
              <a:t>      z</a:t>
            </a:r>
            <a:r>
              <a:rPr lang="en-US" i="1" baseline="-25000" smtClean="0"/>
              <a:t>c</a:t>
            </a:r>
            <a:r>
              <a:rPr lang="en-US" smtClean="0"/>
              <a:t> = 1.96        </a:t>
            </a:r>
            <a:r>
              <a:rPr lang="en-US" i="1" smtClean="0"/>
              <a:t>E</a:t>
            </a:r>
            <a:r>
              <a:rPr lang="en-US" smtClean="0"/>
              <a:t> = 0.03</a:t>
            </a:r>
          </a:p>
        </p:txBody>
      </p:sp>
      <p:graphicFrame>
        <p:nvGraphicFramePr>
          <p:cNvPr id="1173509" name="Object 5"/>
          <p:cNvGraphicFramePr>
            <a:graphicFrameLocks noChangeAspect="1"/>
          </p:cNvGraphicFramePr>
          <p:nvPr/>
        </p:nvGraphicFramePr>
        <p:xfrm>
          <a:off x="788988" y="2547938"/>
          <a:ext cx="6618287" cy="1157287"/>
        </p:xfrm>
        <a:graphic>
          <a:graphicData uri="http://schemas.openxmlformats.org/presentationml/2006/ole">
            <mc:AlternateContent xmlns:mc="http://schemas.openxmlformats.org/markup-compatibility/2006">
              <mc:Choice xmlns:v="urn:schemas-microsoft-com:vml" Requires="v">
                <p:oleObj spid="_x0000_s34830" name="Equation" r:id="rId4" imgW="2755800" imgH="482400" progId="Equation.DSMT4">
                  <p:embed/>
                </p:oleObj>
              </mc:Choice>
              <mc:Fallback>
                <p:oleObj name="Equation" r:id="rId4" imgW="2755800" imgH="4824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2547938"/>
                        <a:ext cx="6618287"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p:cNvSpPr txBox="1"/>
          <p:nvPr/>
        </p:nvSpPr>
        <p:spPr>
          <a:xfrm>
            <a:off x="685800" y="3962400"/>
            <a:ext cx="6705600" cy="519113"/>
          </a:xfrm>
          <a:prstGeom prst="rect">
            <a:avLst/>
          </a:prstGeom>
          <a:noFill/>
        </p:spPr>
        <p:txBody>
          <a:bodyPr>
            <a:spAutoFit/>
          </a:bodyPr>
          <a:lstStyle/>
          <a:p>
            <a:pPr>
              <a:defRPr/>
            </a:pPr>
            <a:r>
              <a:rPr lang="en-US" sz="2800" b="1" dirty="0">
                <a:latin typeface="+mn-lt"/>
              </a:rPr>
              <a:t>Round up </a:t>
            </a:r>
            <a:r>
              <a:rPr lang="en-US" sz="2800" dirty="0">
                <a:latin typeface="+mn-lt"/>
              </a:rPr>
              <a:t>to the nearest whole number.</a:t>
            </a:r>
            <a:endParaRPr lang="en-US" sz="2800" b="1" dirty="0">
              <a:solidFill>
                <a:schemeClr val="accent2"/>
              </a:solidFill>
              <a:latin typeface="+mn-lt"/>
            </a:endParaRPr>
          </a:p>
        </p:txBody>
      </p:sp>
      <p:sp>
        <p:nvSpPr>
          <p:cNvPr id="11" name="TextBox 10"/>
          <p:cNvSpPr txBox="1"/>
          <p:nvPr/>
        </p:nvSpPr>
        <p:spPr>
          <a:xfrm>
            <a:off x="685800" y="4784725"/>
            <a:ext cx="7712075" cy="1373188"/>
          </a:xfrm>
          <a:prstGeom prst="rect">
            <a:avLst/>
          </a:prstGeom>
          <a:noFill/>
        </p:spPr>
        <p:txBody>
          <a:bodyPr>
            <a:spAutoFit/>
          </a:bodyPr>
          <a:lstStyle/>
          <a:p>
            <a:pPr>
              <a:defRPr/>
            </a:pPr>
            <a:r>
              <a:rPr lang="en-US" sz="2800" dirty="0">
                <a:latin typeface="+mn-lt"/>
              </a:rPr>
              <a:t>With no preliminary estimate, the minimum sample size should be </a:t>
            </a:r>
            <a:r>
              <a:rPr lang="en-US" sz="2800" b="1" dirty="0">
                <a:solidFill>
                  <a:schemeClr val="accent2"/>
                </a:solidFill>
                <a:latin typeface="+mn-lt"/>
              </a:rPr>
              <a:t>at least 1068 voters</a:t>
            </a:r>
            <a:r>
              <a:rPr lang="en-US" sz="2800" dirty="0">
                <a:latin typeface="+mn-lt"/>
              </a:rPr>
              <a:t>.</a:t>
            </a:r>
          </a:p>
          <a:p>
            <a:pPr>
              <a:defRPr/>
            </a:pPr>
            <a:endParaRPr lang="en-US" sz="2800" dirty="0" err="1">
              <a:latin typeface="+mn-lt"/>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2F4612B-5368-4AFC-8231-F9CCCCA5760B}" type="slidenum">
              <a:rPr lang="en-US" sz="1200"/>
              <a:pPr algn="r" eaLnBrk="1" hangingPunct="1"/>
              <a:t>48</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35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2"/>
          <p:cNvSpPr>
            <a:spLocks noGrp="1" noChangeArrowheads="1"/>
          </p:cNvSpPr>
          <p:nvPr>
            <p:ph type="title"/>
          </p:nvPr>
        </p:nvSpPr>
        <p:spPr/>
        <p:txBody>
          <a:bodyPr/>
          <a:lstStyle/>
          <a:p>
            <a:pPr eaLnBrk="1" hangingPunct="1">
              <a:defRPr/>
            </a:pPr>
            <a:r>
              <a:rPr lang="en-US" altLang="en-US" dirty="0" smtClean="0">
                <a:solidFill>
                  <a:schemeClr val="accent3"/>
                </a:solidFill>
              </a:rPr>
              <a:t>Example: Sample Size</a:t>
            </a:r>
          </a:p>
        </p:txBody>
      </p:sp>
      <p:sp>
        <p:nvSpPr>
          <p:cNvPr id="5" name="Content Placeholder 4"/>
          <p:cNvSpPr>
            <a:spLocks noGrp="1"/>
          </p:cNvSpPr>
          <p:nvPr>
            <p:ph idx="1"/>
          </p:nvPr>
        </p:nvSpPr>
        <p:spPr>
          <a:xfrm>
            <a:off x="457200" y="1600200"/>
            <a:ext cx="8229600" cy="2865438"/>
          </a:xfrm>
        </p:spPr>
        <p:txBody>
          <a:bodyPr/>
          <a:lstStyle/>
          <a:p>
            <a:pPr marL="0" indent="0">
              <a:buFont typeface="Arial" charset="0"/>
              <a:buNone/>
              <a:defRPr/>
            </a:pPr>
            <a:r>
              <a:rPr lang="en-US" dirty="0" smtClean="0"/>
              <a:t>You are running a political campaign and wish to estimate, with 95% confidence, the proportion of registered voters who will vote for your candidate. Your estimate must be accurate within 3% of the true population. Find the minimum sample size needed if </a:t>
            </a:r>
          </a:p>
          <a:p>
            <a:pPr marL="514350" indent="-514350">
              <a:buFont typeface="+mj-lt"/>
              <a:buAutoNum type="arabicPeriod" startAt="2"/>
              <a:defRPr/>
            </a:pPr>
            <a:r>
              <a:rPr lang="en-US" dirty="0" smtClean="0"/>
              <a:t>a preliminary estimate gives               .        </a:t>
            </a:r>
          </a:p>
          <a:p>
            <a:pPr>
              <a:buFont typeface="Arial" charset="0"/>
              <a:buNone/>
              <a:defRPr/>
            </a:pPr>
            <a:endParaRPr lang="en-US" dirty="0"/>
          </a:p>
        </p:txBody>
      </p:sp>
      <p:graphicFrame>
        <p:nvGraphicFramePr>
          <p:cNvPr id="35842" name="Object 2"/>
          <p:cNvGraphicFramePr>
            <a:graphicFrameLocks noChangeAspect="1"/>
          </p:cNvGraphicFramePr>
          <p:nvPr/>
        </p:nvGraphicFramePr>
        <p:xfrm>
          <a:off x="5070475" y="3870325"/>
          <a:ext cx="1339850" cy="488950"/>
        </p:xfrm>
        <a:graphic>
          <a:graphicData uri="http://schemas.openxmlformats.org/presentationml/2006/ole">
            <mc:AlternateContent xmlns:mc="http://schemas.openxmlformats.org/markup-compatibility/2006">
              <mc:Choice xmlns:v="urn:schemas-microsoft-com:vml" Requires="v">
                <p:oleObj spid="_x0000_s35860" name="Equation" r:id="rId4" imgW="558720" imgH="203040" progId="Equation.DSMT4">
                  <p:embed/>
                </p:oleObj>
              </mc:Choice>
              <mc:Fallback>
                <p:oleObj name="Equation" r:id="rId4" imgW="558720" imgH="20304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0475" y="3870325"/>
                        <a:ext cx="13398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609600" y="4664075"/>
            <a:ext cx="7437438" cy="946150"/>
          </a:xfrm>
          <a:prstGeom prst="rect">
            <a:avLst/>
          </a:prstGeom>
          <a:noFill/>
        </p:spPr>
        <p:txBody>
          <a:bodyPr>
            <a:spAutoFit/>
          </a:bodyPr>
          <a:lstStyle/>
          <a:p>
            <a:pPr>
              <a:defRPr/>
            </a:pPr>
            <a:r>
              <a:rPr lang="en-US" sz="2800" b="1" dirty="0">
                <a:solidFill>
                  <a:schemeClr val="accent3"/>
                </a:solidFill>
                <a:latin typeface="+mn-lt"/>
              </a:rPr>
              <a:t>Solution: </a:t>
            </a:r>
          </a:p>
          <a:p>
            <a:pPr>
              <a:defRPr/>
            </a:pPr>
            <a:r>
              <a:rPr lang="en-US" sz="2800" dirty="0">
                <a:latin typeface="+mn-lt"/>
              </a:rPr>
              <a:t>Use the preliminary estimate</a:t>
            </a:r>
          </a:p>
        </p:txBody>
      </p:sp>
      <p:graphicFrame>
        <p:nvGraphicFramePr>
          <p:cNvPr id="35843" name="Object 10"/>
          <p:cNvGraphicFramePr>
            <a:graphicFrameLocks noChangeAspect="1"/>
          </p:cNvGraphicFramePr>
          <p:nvPr/>
        </p:nvGraphicFramePr>
        <p:xfrm>
          <a:off x="698500" y="5716588"/>
          <a:ext cx="3805238" cy="479425"/>
        </p:xfrm>
        <a:graphic>
          <a:graphicData uri="http://schemas.openxmlformats.org/presentationml/2006/ole">
            <mc:AlternateContent xmlns:mc="http://schemas.openxmlformats.org/markup-compatibility/2006">
              <mc:Choice xmlns:v="urn:schemas-microsoft-com:vml" Requires="v">
                <p:oleObj spid="_x0000_s35861" name="Equation" r:id="rId6" imgW="1612800" imgH="203040" progId="Equation.DSMT4">
                  <p:embed/>
                </p:oleObj>
              </mc:Choice>
              <mc:Fallback>
                <p:oleObj name="Equation" r:id="rId6" imgW="1612800" imgH="20304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500" y="5716588"/>
                        <a:ext cx="3805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4" name="Object 11"/>
          <p:cNvGraphicFramePr>
            <a:graphicFrameLocks noChangeAspect="1"/>
          </p:cNvGraphicFramePr>
          <p:nvPr/>
        </p:nvGraphicFramePr>
        <p:xfrm>
          <a:off x="4826000" y="5138738"/>
          <a:ext cx="1323975" cy="477837"/>
        </p:xfrm>
        <a:graphic>
          <a:graphicData uri="http://schemas.openxmlformats.org/presentationml/2006/ole">
            <mc:AlternateContent xmlns:mc="http://schemas.openxmlformats.org/markup-compatibility/2006">
              <mc:Choice xmlns:v="urn:schemas-microsoft-com:vml" Requires="v">
                <p:oleObj spid="_x0000_s35862" name="Equation" r:id="rId8" imgW="558720" imgH="203040" progId="Equation.DSMT4">
                  <p:embed/>
                </p:oleObj>
              </mc:Choice>
              <mc:Fallback>
                <p:oleObj name="Equation" r:id="rId8" imgW="558720" imgH="20304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26000" y="5138738"/>
                        <a:ext cx="1323975"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5850" name="Picture 10" descr="C:\Documents and Settings\Lyn\Local Settings\Temporary Internet Files\Content.IE5\9RJB9XCE\MCBD07123_0000[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56463" y="3798888"/>
            <a:ext cx="1443037"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C8D17D8-8CF7-425A-A93C-CDE0C4353D2F}" type="slidenum">
              <a:rPr lang="en-US" sz="1200"/>
              <a:pPr algn="r" eaLnBrk="1" hangingPunct="1"/>
              <a:t>49</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altLang="en-US" smtClean="0"/>
              <a:t>Point Estimate for Population </a:t>
            </a:r>
            <a:r>
              <a:rPr lang="el-GR" altLang="en-US" i="1" smtClean="0"/>
              <a:t>μ</a:t>
            </a:r>
          </a:p>
        </p:txBody>
      </p:sp>
      <mc:AlternateContent xmlns:mc="http://schemas.openxmlformats.org/markup-compatibility/2006">
        <mc:Choice xmlns:a14="http://schemas.microsoft.com/office/drawing/2010/main" Requires="a14">
          <p:sp>
            <p:nvSpPr>
              <p:cNvPr id="1029" name="Content Placeholder 8"/>
              <p:cNvSpPr>
                <a:spLocks noGrp="1"/>
              </p:cNvSpPr>
              <p:nvPr>
                <p:ph idx="1"/>
              </p:nvPr>
            </p:nvSpPr>
            <p:spPr>
              <a:xfrm>
                <a:off x="457200" y="1600200"/>
                <a:ext cx="8229600" cy="2449513"/>
              </a:xfrm>
            </p:spPr>
            <p:txBody>
              <a:bodyPr/>
              <a:lstStyle/>
              <a:p>
                <a:pPr eaLnBrk="1" hangingPunct="1">
                  <a:buFont typeface="Arial" charset="0"/>
                  <a:buNone/>
                </a:pPr>
                <a:r>
                  <a:rPr lang="en-US" b="1" dirty="0" smtClean="0">
                    <a:solidFill>
                      <a:schemeClr val="accent2"/>
                    </a:solidFill>
                  </a:rPr>
                  <a:t>Point Estimate</a:t>
                </a:r>
              </a:p>
              <a:p>
                <a:pPr eaLnBrk="1" hangingPunct="1"/>
                <a:r>
                  <a:rPr lang="en-US" dirty="0" smtClean="0"/>
                  <a:t>A single value estimate for a population parameter</a:t>
                </a:r>
              </a:p>
              <a:p>
                <a:pPr eaLnBrk="1" hangingPunct="1"/>
                <a:r>
                  <a:rPr lang="en-US" dirty="0" smtClean="0"/>
                  <a:t>Most unbiased point estimate of the population mean </a:t>
                </a:r>
                <a:r>
                  <a:rPr lang="el-GR" dirty="0" smtClean="0"/>
                  <a:t>μ</a:t>
                </a:r>
                <a:r>
                  <a:rPr lang="en-US" dirty="0" smtClean="0"/>
                  <a:t> is the sample </a:t>
                </a:r>
                <a:r>
                  <a:rPr lang="en-US" dirty="0" smtClean="0"/>
                  <a:t>mean </a:t>
                </a:r>
                <a14:m>
                  <m:oMath xmlns:m="http://schemas.openxmlformats.org/officeDocument/2006/math">
                    <m:acc>
                      <m:accPr>
                        <m:chr m:val="̅"/>
                        <m:ctrlPr>
                          <a:rPr lang="en-US" i="1" smtClean="0">
                            <a:latin typeface="Cambria Math"/>
                          </a:rPr>
                        </m:ctrlPr>
                      </m:accPr>
                      <m:e>
                        <m:r>
                          <a:rPr lang="en-US" b="0" i="1" smtClean="0">
                            <a:latin typeface="Cambria Math"/>
                          </a:rPr>
                          <m:t>𝑥</m:t>
                        </m:r>
                      </m:e>
                    </m:acc>
                  </m:oMath>
                </a14:m>
                <a:endParaRPr lang="en-US" dirty="0" smtClean="0"/>
              </a:p>
              <a:p>
                <a:pPr lvl="1" eaLnBrk="1" hangingPunct="1"/>
                <a:endParaRPr lang="en-US" dirty="0" smtClean="0"/>
              </a:p>
            </p:txBody>
          </p:sp>
        </mc:Choice>
        <mc:Fallback>
          <p:sp>
            <p:nvSpPr>
              <p:cNvPr id="1029" name="Content Placeholder 8"/>
              <p:cNvSpPr>
                <a:spLocks noGrp="1" noRot="1" noChangeAspect="1" noMove="1" noResize="1" noEditPoints="1" noAdjustHandles="1" noChangeArrowheads="1" noChangeShapeType="1" noTextEdit="1"/>
              </p:cNvSpPr>
              <p:nvPr>
                <p:ph idx="1"/>
              </p:nvPr>
            </p:nvSpPr>
            <p:spPr>
              <a:xfrm>
                <a:off x="457200" y="1600200"/>
                <a:ext cx="8229600" cy="2449513"/>
              </a:xfrm>
              <a:blipFill rotWithShape="1">
                <a:blip r:embed="rId4"/>
                <a:stretch>
                  <a:fillRect l="-1481" t="-2494" r="-593"/>
                </a:stretch>
              </a:blipFill>
            </p:spPr>
            <p:txBody>
              <a:bodyPr/>
              <a:lstStyle/>
              <a:p>
                <a:r>
                  <a:rPr lang="en-US">
                    <a:noFill/>
                  </a:rPr>
                  <a:t> </a:t>
                </a:r>
              </a:p>
            </p:txBody>
          </p:sp>
        </mc:Fallback>
      </mc:AlternateContent>
      <p:graphicFrame>
        <p:nvGraphicFramePr>
          <p:cNvPr id="11" name="Table 10"/>
          <p:cNvGraphicFramePr>
            <a:graphicFrameLocks noGrp="1"/>
          </p:cNvGraphicFramePr>
          <p:nvPr/>
        </p:nvGraphicFramePr>
        <p:xfrm>
          <a:off x="1349375" y="4146550"/>
          <a:ext cx="5341938" cy="1463675"/>
        </p:xfrm>
        <a:graphic>
          <a:graphicData uri="http://schemas.openxmlformats.org/drawingml/2006/table">
            <a:tbl>
              <a:tblPr firstRow="1" bandRow="1"/>
              <a:tblGrid>
                <a:gridCol w="3135485"/>
                <a:gridCol w="2206453"/>
              </a:tblGrid>
              <a:tr h="945290">
                <a:tc>
                  <a:txBody>
                    <a:bodyPr/>
                    <a:lstStyle/>
                    <a:p>
                      <a:r>
                        <a:rPr lang="en-US" sz="2800" dirty="0" smtClean="0">
                          <a:solidFill>
                            <a:schemeClr val="bg1"/>
                          </a:solidFill>
                        </a:rPr>
                        <a:t>Estimate Population</a:t>
                      </a:r>
                      <a:r>
                        <a:rPr lang="en-US" sz="2800" baseline="0" dirty="0" smtClean="0">
                          <a:solidFill>
                            <a:schemeClr val="bg1"/>
                          </a:solidFill>
                        </a:rPr>
                        <a:t> Parameter…</a:t>
                      </a:r>
                      <a:endParaRPr lang="en-US" sz="2800" dirty="0">
                        <a:solidFill>
                          <a:schemeClr val="bg1"/>
                        </a:solidFill>
                      </a:endParaRPr>
                    </a:p>
                  </a:txBody>
                  <a:tcPr marL="91452" marR="91452" marT="45740" marB="45740">
                    <a:solidFill>
                      <a:srgbClr val="0070C0"/>
                    </a:solidFill>
                  </a:tcPr>
                </a:tc>
                <a:tc>
                  <a:txBody>
                    <a:bodyPr/>
                    <a:lstStyle/>
                    <a:p>
                      <a:r>
                        <a:rPr lang="en-US" sz="2800" dirty="0" smtClean="0">
                          <a:solidFill>
                            <a:schemeClr val="bg1"/>
                          </a:solidFill>
                        </a:rPr>
                        <a:t>with Sample Statistic</a:t>
                      </a:r>
                      <a:r>
                        <a:rPr lang="en-US" sz="2800" baseline="0" dirty="0" smtClean="0">
                          <a:solidFill>
                            <a:schemeClr val="bg1"/>
                          </a:solidFill>
                        </a:rPr>
                        <a:t> </a:t>
                      </a:r>
                      <a:endParaRPr lang="en-US" sz="2800" dirty="0">
                        <a:solidFill>
                          <a:schemeClr val="bg1"/>
                        </a:solidFill>
                      </a:endParaRPr>
                    </a:p>
                  </a:txBody>
                  <a:tcPr marL="91452" marR="91452" marT="45740" marB="45740">
                    <a:solidFill>
                      <a:srgbClr val="0070C0"/>
                    </a:solidFill>
                  </a:tcPr>
                </a:tc>
              </a:tr>
              <a:tr h="518385">
                <a:tc>
                  <a:txBody>
                    <a:bodyPr/>
                    <a:lstStyle/>
                    <a:p>
                      <a:r>
                        <a:rPr lang="en-US" sz="2800" dirty="0" smtClean="0"/>
                        <a:t>Mean:     </a:t>
                      </a:r>
                      <a:r>
                        <a:rPr lang="el-GR" sz="2800" dirty="0" smtClean="0">
                          <a:latin typeface="+mn-lt"/>
                          <a:cs typeface="Times New Roman"/>
                        </a:rPr>
                        <a:t>μ</a:t>
                      </a:r>
                      <a:endParaRPr lang="en-US" sz="2800" dirty="0"/>
                    </a:p>
                  </a:txBody>
                  <a:tcPr marL="91452" marR="91452" marT="45740" marB="45740"/>
                </a:tc>
                <a:tc>
                  <a:txBody>
                    <a:bodyPr/>
                    <a:lstStyle/>
                    <a:p>
                      <a:endParaRPr lang="en-US" sz="2800" dirty="0"/>
                    </a:p>
                  </a:txBody>
                  <a:tcPr marL="91452" marR="91452" marT="45740" marB="45740"/>
                </a:tc>
              </a:tr>
            </a:tbl>
          </a:graphicData>
        </a:graphic>
      </p:graphicFrame>
      <p:graphicFrame>
        <p:nvGraphicFramePr>
          <p:cNvPr id="1027" name="Object 3"/>
          <p:cNvGraphicFramePr>
            <a:graphicFrameLocks noChangeAspect="1"/>
          </p:cNvGraphicFramePr>
          <p:nvPr/>
        </p:nvGraphicFramePr>
        <p:xfrm>
          <a:off x="5410200" y="5170488"/>
          <a:ext cx="346075" cy="409575"/>
        </p:xfrm>
        <a:graphic>
          <a:graphicData uri="http://schemas.openxmlformats.org/presentationml/2006/ole">
            <mc:AlternateContent xmlns:mc="http://schemas.openxmlformats.org/markup-compatibility/2006">
              <mc:Choice xmlns:v="urn:schemas-microsoft-com:vml" Requires="v">
                <p:oleObj spid="_x0000_s1050" name="Equation" r:id="rId5" imgW="139680" imgH="164880" progId="Equation.DSMT4">
                  <p:embed/>
                </p:oleObj>
              </mc:Choice>
              <mc:Fallback>
                <p:oleObj name="Equation" r:id="rId5" imgW="139680" imgH="1648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5170488"/>
                        <a:ext cx="346075"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0FB508E-5B8B-4B0E-9F7B-3A834B7E1F59}" type="slidenum">
              <a:rPr lang="en-US" sz="1200"/>
              <a:pPr algn="r" eaLnBrk="1" hangingPunct="1"/>
              <a:t>5</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2"/>
          <p:cNvSpPr>
            <a:spLocks noGrp="1" noChangeArrowheads="1"/>
          </p:cNvSpPr>
          <p:nvPr>
            <p:ph type="title"/>
          </p:nvPr>
        </p:nvSpPr>
        <p:spPr/>
        <p:txBody>
          <a:bodyPr/>
          <a:lstStyle/>
          <a:p>
            <a:pPr eaLnBrk="1" hangingPunct="1">
              <a:defRPr/>
            </a:pPr>
            <a:r>
              <a:rPr lang="en-US" altLang="en-US" dirty="0" smtClean="0">
                <a:solidFill>
                  <a:schemeClr val="accent3"/>
                </a:solidFill>
              </a:rPr>
              <a:t>Solution: Sample Size</a:t>
            </a:r>
          </a:p>
        </p:txBody>
      </p:sp>
      <p:sp>
        <p:nvSpPr>
          <p:cNvPr id="36869" name="Content Placeholder 8"/>
          <p:cNvSpPr>
            <a:spLocks noGrp="1"/>
          </p:cNvSpPr>
          <p:nvPr>
            <p:ph idx="1"/>
          </p:nvPr>
        </p:nvSpPr>
        <p:spPr>
          <a:xfrm>
            <a:off x="457200" y="1600200"/>
            <a:ext cx="8229600" cy="868363"/>
          </a:xfrm>
        </p:spPr>
        <p:txBody>
          <a:bodyPr/>
          <a:lstStyle/>
          <a:p>
            <a:r>
              <a:rPr lang="en-US" i="1" smtClean="0"/>
              <a:t>c </a:t>
            </a:r>
            <a:r>
              <a:rPr lang="en-US" smtClean="0"/>
              <a:t>= 0.95 </a:t>
            </a:r>
            <a:r>
              <a:rPr lang="en-US" i="1" smtClean="0"/>
              <a:t>      z</a:t>
            </a:r>
            <a:r>
              <a:rPr lang="en-US" i="1" baseline="-25000" smtClean="0"/>
              <a:t>c</a:t>
            </a:r>
            <a:r>
              <a:rPr lang="en-US" smtClean="0"/>
              <a:t> = 1.96        </a:t>
            </a:r>
            <a:r>
              <a:rPr lang="en-US" i="1" smtClean="0"/>
              <a:t>E</a:t>
            </a:r>
            <a:r>
              <a:rPr lang="en-US" smtClean="0"/>
              <a:t> = 0.03</a:t>
            </a:r>
          </a:p>
        </p:txBody>
      </p:sp>
      <p:graphicFrame>
        <p:nvGraphicFramePr>
          <p:cNvPr id="1173509" name="Object 5"/>
          <p:cNvGraphicFramePr>
            <a:graphicFrameLocks noChangeAspect="1"/>
          </p:cNvGraphicFramePr>
          <p:nvPr/>
        </p:nvGraphicFramePr>
        <p:xfrm>
          <a:off x="698500" y="2303463"/>
          <a:ext cx="6832600" cy="1157287"/>
        </p:xfrm>
        <a:graphic>
          <a:graphicData uri="http://schemas.openxmlformats.org/presentationml/2006/ole">
            <mc:AlternateContent xmlns:mc="http://schemas.openxmlformats.org/markup-compatibility/2006">
              <mc:Choice xmlns:v="urn:schemas-microsoft-com:vml" Requires="v">
                <p:oleObj spid="_x0000_s36881" name="Equation" r:id="rId4" imgW="2844720" imgH="482400" progId="Equation.DSMT4">
                  <p:embed/>
                </p:oleObj>
              </mc:Choice>
              <mc:Fallback>
                <p:oleObj name="Equation" r:id="rId4" imgW="2844720" imgH="4824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0" y="2303463"/>
                        <a:ext cx="6832600"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p:cNvSpPr txBox="1"/>
          <p:nvPr/>
        </p:nvSpPr>
        <p:spPr>
          <a:xfrm>
            <a:off x="685800" y="3703638"/>
            <a:ext cx="6705600" cy="519112"/>
          </a:xfrm>
          <a:prstGeom prst="rect">
            <a:avLst/>
          </a:prstGeom>
          <a:noFill/>
        </p:spPr>
        <p:txBody>
          <a:bodyPr>
            <a:spAutoFit/>
          </a:bodyPr>
          <a:lstStyle/>
          <a:p>
            <a:pPr>
              <a:defRPr/>
            </a:pPr>
            <a:r>
              <a:rPr lang="en-US" sz="2800" b="1" dirty="0">
                <a:latin typeface="+mn-lt"/>
              </a:rPr>
              <a:t>Round up </a:t>
            </a:r>
            <a:r>
              <a:rPr lang="en-US" sz="2800" dirty="0">
                <a:latin typeface="+mn-lt"/>
              </a:rPr>
              <a:t>to the nearest whole number.</a:t>
            </a:r>
            <a:endParaRPr lang="en-US" sz="2800" b="1" dirty="0">
              <a:solidFill>
                <a:schemeClr val="accent2"/>
              </a:solidFill>
              <a:latin typeface="+mn-lt"/>
            </a:endParaRPr>
          </a:p>
        </p:txBody>
      </p:sp>
      <p:sp>
        <p:nvSpPr>
          <p:cNvPr id="11" name="TextBox 10"/>
          <p:cNvSpPr txBox="1"/>
          <p:nvPr/>
        </p:nvSpPr>
        <p:spPr>
          <a:xfrm>
            <a:off x="685800" y="4479925"/>
            <a:ext cx="7712075" cy="1800225"/>
          </a:xfrm>
          <a:prstGeom prst="rect">
            <a:avLst/>
          </a:prstGeom>
          <a:noFill/>
        </p:spPr>
        <p:txBody>
          <a:bodyPr>
            <a:spAutoFit/>
          </a:bodyPr>
          <a:lstStyle/>
          <a:p>
            <a:pPr>
              <a:defRPr/>
            </a:pPr>
            <a:r>
              <a:rPr lang="en-US" sz="2800" dirty="0">
                <a:latin typeface="+mn-lt"/>
              </a:rPr>
              <a:t>With a preliminary estimate of               , the minimum sample size should be </a:t>
            </a:r>
            <a:r>
              <a:rPr lang="en-US" sz="2800" b="1" dirty="0">
                <a:solidFill>
                  <a:schemeClr val="accent2"/>
                </a:solidFill>
                <a:latin typeface="+mn-lt"/>
              </a:rPr>
              <a:t>at least 914 voters</a:t>
            </a:r>
            <a:r>
              <a:rPr lang="en-US" sz="2800" dirty="0">
                <a:latin typeface="+mn-lt"/>
              </a:rPr>
              <a:t>.</a:t>
            </a:r>
          </a:p>
          <a:p>
            <a:pPr>
              <a:defRPr/>
            </a:pPr>
            <a:r>
              <a:rPr lang="en-US" sz="2800" dirty="0">
                <a:latin typeface="+mn-lt"/>
              </a:rPr>
              <a:t>Need a larger sample size if no preliminary estimate is available.</a:t>
            </a:r>
            <a:endParaRPr lang="en-US" sz="2800" dirty="0" err="1">
              <a:latin typeface="+mn-lt"/>
            </a:endParaRPr>
          </a:p>
        </p:txBody>
      </p:sp>
      <p:graphicFrame>
        <p:nvGraphicFramePr>
          <p:cNvPr id="36867" name="Object 3"/>
          <p:cNvGraphicFramePr>
            <a:graphicFrameLocks noChangeAspect="1"/>
          </p:cNvGraphicFramePr>
          <p:nvPr/>
        </p:nvGraphicFramePr>
        <p:xfrm>
          <a:off x="5146675" y="4540250"/>
          <a:ext cx="1339850" cy="488950"/>
        </p:xfrm>
        <a:graphic>
          <a:graphicData uri="http://schemas.openxmlformats.org/presentationml/2006/ole">
            <mc:AlternateContent xmlns:mc="http://schemas.openxmlformats.org/markup-compatibility/2006">
              <mc:Choice xmlns:v="urn:schemas-microsoft-com:vml" Requires="v">
                <p:oleObj spid="_x0000_s36882" name="Equation" r:id="rId6" imgW="558720" imgH="203040" progId="Equation.DSMT4">
                  <p:embed/>
                </p:oleObj>
              </mc:Choice>
              <mc:Fallback>
                <p:oleObj name="Equation" r:id="rId6" imgW="558720" imgH="20304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6675" y="4540250"/>
                        <a:ext cx="13398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BDE72EE-504F-44A4-90A6-4095ED729AAD}" type="slidenum">
              <a:rPr lang="en-US" sz="1200"/>
              <a:pPr algn="r" eaLnBrk="1" hangingPunct="1"/>
              <a:t>50</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35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68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smtClean="0"/>
              <a:t>Section 6.3 Summary</a:t>
            </a:r>
          </a:p>
        </p:txBody>
      </p:sp>
      <p:sp>
        <p:nvSpPr>
          <p:cNvPr id="86019" name="Content Placeholder 2"/>
          <p:cNvSpPr>
            <a:spLocks noGrp="1"/>
          </p:cNvSpPr>
          <p:nvPr>
            <p:ph idx="1"/>
          </p:nvPr>
        </p:nvSpPr>
        <p:spPr>
          <a:xfrm>
            <a:off x="457200" y="1600200"/>
            <a:ext cx="8229600" cy="4556125"/>
          </a:xfrm>
        </p:spPr>
        <p:txBody>
          <a:bodyPr/>
          <a:lstStyle/>
          <a:p>
            <a:pPr eaLnBrk="1" hangingPunct="1"/>
            <a:r>
              <a:rPr lang="en-US" dirty="0" smtClean="0"/>
              <a:t>Found a point estimate for the population proportion</a:t>
            </a:r>
          </a:p>
          <a:p>
            <a:pPr eaLnBrk="1" hangingPunct="1"/>
            <a:r>
              <a:rPr lang="en-US" dirty="0" smtClean="0"/>
              <a:t>Constructed a confidence interval for a population proportion</a:t>
            </a:r>
          </a:p>
          <a:p>
            <a:pPr eaLnBrk="1" hangingPunct="1"/>
            <a:r>
              <a:rPr lang="en-US" dirty="0" smtClean="0"/>
              <a:t>Determined the minimum sample size required when estimating a population proportion</a:t>
            </a:r>
          </a:p>
          <a:p>
            <a:pPr eaLnBrk="1" hangingPunct="1"/>
            <a:endParaRPr lang="en-US" dirty="0" smtClean="0"/>
          </a:p>
          <a:p>
            <a:pPr eaLnBrk="1" hangingPunct="1"/>
            <a:r>
              <a:rPr lang="en-US" dirty="0" smtClean="0">
                <a:solidFill>
                  <a:schemeClr val="folHlink"/>
                </a:solidFill>
              </a:rPr>
              <a:t>Homework: Page 332-334</a:t>
            </a:r>
            <a:r>
              <a:rPr lang="en-US" smtClean="0">
                <a:solidFill>
                  <a:schemeClr val="folHlink"/>
                </a:solidFill>
              </a:rPr>
              <a:t>: </a:t>
            </a:r>
            <a:r>
              <a:rPr lang="en-US" smtClean="0">
                <a:solidFill>
                  <a:schemeClr val="folHlink"/>
                </a:solidFill>
              </a:rPr>
              <a:t>6-18 </a:t>
            </a:r>
            <a:r>
              <a:rPr lang="en-US" dirty="0" smtClean="0">
                <a:solidFill>
                  <a:schemeClr val="folHlink"/>
                </a:solidFill>
              </a:rPr>
              <a:t>every three</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8858FAC-656C-467A-BFFA-56C3DC8F521A}" type="slidenum">
              <a:rPr lang="en-US" sz="1200"/>
              <a:pPr algn="r" eaLnBrk="1" hangingPunct="1"/>
              <a:t>51</a:t>
            </a:fld>
            <a:r>
              <a:rPr lang="en-US" sz="1200"/>
              <a:t> of 83</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19" descr="f1q1g1.jpg"/>
          <p:cNvPicPr>
            <a:picLocks noChangeAspect="1"/>
          </p:cNvPicPr>
          <p:nvPr/>
        </p:nvPicPr>
        <p:blipFill>
          <a:blip r:embed="rId3">
            <a:extLst>
              <a:ext uri="{28A0092B-C50C-407E-A947-70E740481C1C}">
                <a14:useLocalDpi xmlns:a14="http://schemas.microsoft.com/office/drawing/2010/main" val="0"/>
              </a:ext>
            </a:extLst>
          </a:blip>
          <a:srcRect t="43600" b="38622"/>
          <a:stretch>
            <a:fillRect/>
          </a:stretch>
        </p:blipFill>
        <p:spPr bwMode="auto">
          <a:xfrm>
            <a:off x="1657350" y="3382963"/>
            <a:ext cx="5554663"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3" name="Rectangle 2"/>
          <p:cNvSpPr>
            <a:spLocks noGrp="1" noChangeArrowheads="1"/>
          </p:cNvSpPr>
          <p:nvPr>
            <p:ph type="title"/>
          </p:nvPr>
        </p:nvSpPr>
        <p:spPr/>
        <p:txBody>
          <a:bodyPr/>
          <a:lstStyle/>
          <a:p>
            <a:pPr eaLnBrk="1" hangingPunct="1"/>
            <a:r>
              <a:rPr lang="en-US" altLang="en-US" smtClean="0"/>
              <a:t>Interval Estimate</a:t>
            </a:r>
          </a:p>
        </p:txBody>
      </p:sp>
      <p:sp>
        <p:nvSpPr>
          <p:cNvPr id="61444" name="Content Placeholder 15"/>
          <p:cNvSpPr>
            <a:spLocks noGrp="1"/>
          </p:cNvSpPr>
          <p:nvPr>
            <p:ph idx="1"/>
          </p:nvPr>
        </p:nvSpPr>
        <p:spPr>
          <a:xfrm>
            <a:off x="457200" y="1455738"/>
            <a:ext cx="8229600" cy="1157287"/>
          </a:xfrm>
        </p:spPr>
        <p:txBody>
          <a:bodyPr/>
          <a:lstStyle/>
          <a:p>
            <a:pPr eaLnBrk="1" hangingPunct="1">
              <a:buFont typeface="Arial" charset="0"/>
              <a:buNone/>
            </a:pPr>
            <a:r>
              <a:rPr lang="en-US" altLang="en-US" b="1" smtClean="0">
                <a:solidFill>
                  <a:schemeClr val="accent2"/>
                </a:solidFill>
              </a:rPr>
              <a:t>Interval estimate</a:t>
            </a:r>
            <a:r>
              <a:rPr lang="en-US" altLang="en-US" smtClean="0">
                <a:solidFill>
                  <a:schemeClr val="accent2"/>
                </a:solidFill>
              </a:rPr>
              <a:t> </a:t>
            </a:r>
          </a:p>
          <a:p>
            <a:pPr eaLnBrk="1" hangingPunct="1"/>
            <a:r>
              <a:rPr lang="en-US" altLang="en-US" smtClean="0"/>
              <a:t>An interval, or range of values, used to estimate a population parameter. </a:t>
            </a:r>
          </a:p>
          <a:p>
            <a:pPr eaLnBrk="1" hangingPunct="1">
              <a:buFont typeface="Arial" charset="0"/>
              <a:buNone/>
            </a:pPr>
            <a:endParaRPr lang="en-US" smtClean="0"/>
          </a:p>
        </p:txBody>
      </p:sp>
      <p:sp>
        <p:nvSpPr>
          <p:cNvPr id="61445" name="Text Box 3"/>
          <p:cNvSpPr txBox="1">
            <a:spLocks noChangeArrowheads="1"/>
          </p:cNvSpPr>
          <p:nvPr/>
        </p:nvSpPr>
        <p:spPr bwMode="auto">
          <a:xfrm>
            <a:off x="365125" y="1295400"/>
            <a:ext cx="84740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endParaRPr>
          </a:p>
        </p:txBody>
      </p:sp>
      <p:grpSp>
        <p:nvGrpSpPr>
          <p:cNvPr id="61446" name="Group 80"/>
          <p:cNvGrpSpPr>
            <a:grpSpLocks/>
          </p:cNvGrpSpPr>
          <p:nvPr/>
        </p:nvGrpSpPr>
        <p:grpSpPr bwMode="auto">
          <a:xfrm>
            <a:off x="2446338" y="3011488"/>
            <a:ext cx="3009900" cy="1089025"/>
            <a:chOff x="1258" y="1522"/>
            <a:chExt cx="1896" cy="686"/>
          </a:xfrm>
        </p:grpSpPr>
        <p:sp>
          <p:nvSpPr>
            <p:cNvPr id="61454" name="Text Box 67"/>
            <p:cNvSpPr txBox="1">
              <a:spLocks noChangeArrowheads="1"/>
            </p:cNvSpPr>
            <p:nvPr/>
          </p:nvSpPr>
          <p:spPr bwMode="auto">
            <a:xfrm>
              <a:off x="1258" y="1522"/>
              <a:ext cx="189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000">
                  <a:latin typeface="Times New Roman" pitchFamily="18" charset="0"/>
                </a:rPr>
                <a:t>Point estimate</a:t>
              </a:r>
            </a:p>
          </p:txBody>
        </p:sp>
        <p:grpSp>
          <p:nvGrpSpPr>
            <p:cNvPr id="61455" name="Group 79"/>
            <p:cNvGrpSpPr>
              <a:grpSpLocks/>
            </p:cNvGrpSpPr>
            <p:nvPr/>
          </p:nvGrpSpPr>
          <p:grpSpPr bwMode="auto">
            <a:xfrm>
              <a:off x="1711" y="1725"/>
              <a:ext cx="932" cy="483"/>
              <a:chOff x="1711" y="1725"/>
              <a:chExt cx="932" cy="483"/>
            </a:xfrm>
          </p:grpSpPr>
          <p:grpSp>
            <p:nvGrpSpPr>
              <p:cNvPr id="61456" name="Group 78"/>
              <p:cNvGrpSpPr>
                <a:grpSpLocks/>
              </p:cNvGrpSpPr>
              <p:nvPr/>
            </p:nvGrpSpPr>
            <p:grpSpPr bwMode="auto">
              <a:xfrm>
                <a:off x="2163" y="1786"/>
                <a:ext cx="480" cy="422"/>
                <a:chOff x="2163" y="1786"/>
                <a:chExt cx="480" cy="422"/>
              </a:xfrm>
            </p:grpSpPr>
            <p:sp>
              <p:nvSpPr>
                <p:cNvPr id="61458" name="Text Box 71"/>
                <p:cNvSpPr txBox="1">
                  <a:spLocks noChangeArrowheads="1"/>
                </p:cNvSpPr>
                <p:nvPr/>
              </p:nvSpPr>
              <p:spPr bwMode="auto">
                <a:xfrm>
                  <a:off x="2337" y="1843"/>
                  <a:ext cx="2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200">
                      <a:latin typeface="Times New Roman" pitchFamily="18" charset="0"/>
                    </a:rPr>
                    <a:t>•</a:t>
                  </a:r>
                  <a:endParaRPr lang="en-US" altLang="en-US">
                    <a:latin typeface="Times New Roman" pitchFamily="18" charset="0"/>
                  </a:endParaRPr>
                </a:p>
              </p:txBody>
            </p:sp>
            <p:sp>
              <p:nvSpPr>
                <p:cNvPr id="61459" name="Text Box 72"/>
                <p:cNvSpPr txBox="1">
                  <a:spLocks noChangeArrowheads="1"/>
                </p:cNvSpPr>
                <p:nvPr/>
              </p:nvSpPr>
              <p:spPr bwMode="auto">
                <a:xfrm>
                  <a:off x="2163" y="1786"/>
                  <a:ext cx="4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000">
                      <a:latin typeface="Times New Roman" pitchFamily="18" charset="0"/>
                    </a:rPr>
                    <a:t>  12.4</a:t>
                  </a:r>
                </a:p>
              </p:txBody>
            </p:sp>
          </p:grpSp>
          <p:sp>
            <p:nvSpPr>
              <p:cNvPr id="61457" name="Line 73"/>
              <p:cNvSpPr>
                <a:spLocks noChangeShapeType="1"/>
              </p:cNvSpPr>
              <p:nvPr/>
            </p:nvSpPr>
            <p:spPr bwMode="auto">
              <a:xfrm>
                <a:off x="1711" y="1725"/>
                <a:ext cx="568" cy="164"/>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1097810" name="Text Box 82"/>
          <p:cNvSpPr txBox="1">
            <a:spLocks noChangeArrowheads="1"/>
          </p:cNvSpPr>
          <p:nvPr/>
        </p:nvSpPr>
        <p:spPr bwMode="auto">
          <a:xfrm>
            <a:off x="304800" y="5091113"/>
            <a:ext cx="84740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800" dirty="0">
                <a:latin typeface="Times New Roman" pitchFamily="18" charset="0"/>
              </a:rPr>
              <a:t>How confident do we want to be that the interval estimate contains the population mean </a:t>
            </a:r>
            <a:r>
              <a:rPr lang="el-GR" altLang="en-US" sz="2800" i="1" dirty="0">
                <a:latin typeface="Times New Roman" pitchFamily="18" charset="0"/>
              </a:rPr>
              <a:t>μ</a:t>
            </a:r>
            <a:r>
              <a:rPr lang="en-US" altLang="en-US" sz="2800" dirty="0">
                <a:latin typeface="Times New Roman" pitchFamily="18" charset="0"/>
              </a:rPr>
              <a:t>?</a:t>
            </a:r>
            <a:endParaRPr lang="el-GR" altLang="en-US" sz="2800" i="1" dirty="0">
              <a:latin typeface="Times New Roman" pitchFamily="18" charset="0"/>
            </a:endParaRPr>
          </a:p>
        </p:txBody>
      </p:sp>
      <p:sp>
        <p:nvSpPr>
          <p:cNvPr id="22" name="TextBox 21"/>
          <p:cNvSpPr txBox="1"/>
          <p:nvPr/>
        </p:nvSpPr>
        <p:spPr>
          <a:xfrm>
            <a:off x="2925763" y="3551238"/>
            <a:ext cx="2911475" cy="522287"/>
          </a:xfrm>
          <a:prstGeom prst="rect">
            <a:avLst/>
          </a:prstGeom>
          <a:noFill/>
        </p:spPr>
        <p:txBody>
          <a:bodyPr>
            <a:spAutoFit/>
          </a:bodyPr>
          <a:lstStyle/>
          <a:p>
            <a:pPr>
              <a:defRPr/>
            </a:pPr>
            <a:r>
              <a:rPr lang="en-US" sz="2800" b="1" dirty="0">
                <a:solidFill>
                  <a:schemeClr val="accent2"/>
                </a:solidFill>
                <a:latin typeface="+mn-lt"/>
              </a:rPr>
              <a:t>(                            )</a:t>
            </a:r>
          </a:p>
        </p:txBody>
      </p:sp>
      <p:cxnSp>
        <p:nvCxnSpPr>
          <p:cNvPr id="24" name="Straight Connector 23"/>
          <p:cNvCxnSpPr/>
          <p:nvPr/>
        </p:nvCxnSpPr>
        <p:spPr>
          <a:xfrm>
            <a:off x="3078163" y="3825875"/>
            <a:ext cx="2606675"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0426" name="Text Box 67"/>
          <p:cNvSpPr txBox="1">
            <a:spLocks noChangeArrowheads="1"/>
          </p:cNvSpPr>
          <p:nvPr/>
        </p:nvSpPr>
        <p:spPr bwMode="auto">
          <a:xfrm>
            <a:off x="3392488" y="4483100"/>
            <a:ext cx="20066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000">
                <a:latin typeface="Times New Roman" pitchFamily="18" charset="0"/>
              </a:rPr>
              <a:t>Interval estimate</a:t>
            </a:r>
          </a:p>
        </p:txBody>
      </p:sp>
      <p:sp>
        <p:nvSpPr>
          <p:cNvPr id="26" name="Left Brace 25"/>
          <p:cNvSpPr/>
          <p:nvPr/>
        </p:nvSpPr>
        <p:spPr>
          <a:xfrm rot="16200000">
            <a:off x="4202907" y="3112294"/>
            <a:ext cx="287337" cy="2511425"/>
          </a:xfrm>
          <a:prstGeom prst="leftBrace">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CC1A79D-F3AA-4F24-A8AA-0A764FE13847}" type="slidenum">
              <a:rPr lang="en-US" sz="1200"/>
              <a:pPr algn="r" eaLnBrk="1" hangingPunct="1"/>
              <a:t>6</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nodeType="afterGroup">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22"/>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6042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978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7810" grpId="0"/>
      <p:bldP spid="22" grpId="0"/>
      <p:bldP spid="60426" grpId="0"/>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Level of Confidence</a:t>
            </a:r>
          </a:p>
        </p:txBody>
      </p:sp>
      <p:sp>
        <p:nvSpPr>
          <p:cNvPr id="62467" name="Content Placeholder 31"/>
          <p:cNvSpPr>
            <a:spLocks noGrp="1"/>
          </p:cNvSpPr>
          <p:nvPr>
            <p:ph idx="1"/>
          </p:nvPr>
        </p:nvSpPr>
        <p:spPr>
          <a:xfrm>
            <a:off x="457200" y="1338263"/>
            <a:ext cx="8229600" cy="4525962"/>
          </a:xfrm>
        </p:spPr>
        <p:txBody>
          <a:bodyPr/>
          <a:lstStyle/>
          <a:p>
            <a:pPr eaLnBrk="1" hangingPunct="1">
              <a:buFont typeface="Arial" charset="0"/>
              <a:buNone/>
            </a:pPr>
            <a:r>
              <a:rPr lang="en-US" altLang="en-US" b="1" smtClean="0">
                <a:solidFill>
                  <a:schemeClr val="accent2"/>
                </a:solidFill>
              </a:rPr>
              <a:t>Level of confidence </a:t>
            </a:r>
            <a:r>
              <a:rPr lang="en-US" altLang="en-US" b="1" i="1" smtClean="0">
                <a:solidFill>
                  <a:schemeClr val="accent2"/>
                </a:solidFill>
              </a:rPr>
              <a:t>c</a:t>
            </a:r>
            <a:r>
              <a:rPr lang="en-US" altLang="en-US" smtClean="0">
                <a:solidFill>
                  <a:schemeClr val="accent2"/>
                </a:solidFill>
              </a:rPr>
              <a:t>  </a:t>
            </a:r>
          </a:p>
          <a:p>
            <a:pPr eaLnBrk="1" hangingPunct="1"/>
            <a:r>
              <a:rPr lang="en-US" altLang="en-US" smtClean="0"/>
              <a:t>The probability that the interval estimate contains the population parameter.</a:t>
            </a:r>
          </a:p>
          <a:p>
            <a:pPr eaLnBrk="1" hangingPunct="1"/>
            <a:endParaRPr lang="en-US" smtClean="0"/>
          </a:p>
        </p:txBody>
      </p:sp>
      <p:grpSp>
        <p:nvGrpSpPr>
          <p:cNvPr id="2" name="Group 60"/>
          <p:cNvGrpSpPr>
            <a:grpSpLocks/>
          </p:cNvGrpSpPr>
          <p:nvPr/>
        </p:nvGrpSpPr>
        <p:grpSpPr bwMode="auto">
          <a:xfrm>
            <a:off x="762000" y="3126648"/>
            <a:ext cx="7129463" cy="2106613"/>
            <a:chOff x="480" y="1968"/>
            <a:chExt cx="4491" cy="1327"/>
          </a:xfrm>
        </p:grpSpPr>
        <p:pic>
          <p:nvPicPr>
            <p:cNvPr id="62489" name="Picture 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 y="1968"/>
              <a:ext cx="3132"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90" name="Line 41"/>
            <p:cNvSpPr>
              <a:spLocks noChangeShapeType="1"/>
            </p:cNvSpPr>
            <p:nvPr/>
          </p:nvSpPr>
          <p:spPr bwMode="auto">
            <a:xfrm>
              <a:off x="2626" y="1976"/>
              <a:ext cx="0" cy="1092"/>
            </a:xfrm>
            <a:prstGeom prst="line">
              <a:avLst/>
            </a:prstGeom>
            <a:noFill/>
            <a:ln w="9525">
              <a:solidFill>
                <a:srgbClr val="E1152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1" name="Line 42"/>
            <p:cNvSpPr>
              <a:spLocks noChangeShapeType="1"/>
            </p:cNvSpPr>
            <p:nvPr/>
          </p:nvSpPr>
          <p:spPr bwMode="auto">
            <a:xfrm>
              <a:off x="480" y="3075"/>
              <a:ext cx="433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2492" name="Freeform 43"/>
            <p:cNvSpPr>
              <a:spLocks/>
            </p:cNvSpPr>
            <p:nvPr/>
          </p:nvSpPr>
          <p:spPr bwMode="auto">
            <a:xfrm>
              <a:off x="1942" y="1976"/>
              <a:ext cx="1362" cy="1096"/>
            </a:xfrm>
            <a:custGeom>
              <a:avLst/>
              <a:gdLst>
                <a:gd name="T0" fmla="*/ 2 w 1362"/>
                <a:gd name="T1" fmla="*/ 1096 h 1096"/>
                <a:gd name="T2" fmla="*/ 0 w 1362"/>
                <a:gd name="T3" fmla="*/ 826 h 1096"/>
                <a:gd name="T4" fmla="*/ 84 w 1362"/>
                <a:gd name="T5" fmla="*/ 746 h 1096"/>
                <a:gd name="T6" fmla="*/ 134 w 1362"/>
                <a:gd name="T7" fmla="*/ 684 h 1096"/>
                <a:gd name="T8" fmla="*/ 204 w 1362"/>
                <a:gd name="T9" fmla="*/ 588 h 1096"/>
                <a:gd name="T10" fmla="*/ 216 w 1362"/>
                <a:gd name="T11" fmla="*/ 564 h 1096"/>
                <a:gd name="T12" fmla="*/ 266 w 1362"/>
                <a:gd name="T13" fmla="*/ 476 h 1096"/>
                <a:gd name="T14" fmla="*/ 314 w 1362"/>
                <a:gd name="T15" fmla="*/ 380 h 1096"/>
                <a:gd name="T16" fmla="*/ 362 w 1362"/>
                <a:gd name="T17" fmla="*/ 284 h 1096"/>
                <a:gd name="T18" fmla="*/ 422 w 1362"/>
                <a:gd name="T19" fmla="*/ 176 h 1096"/>
                <a:gd name="T20" fmla="*/ 470 w 1362"/>
                <a:gd name="T21" fmla="*/ 104 h 1096"/>
                <a:gd name="T22" fmla="*/ 514 w 1362"/>
                <a:gd name="T23" fmla="*/ 56 h 1096"/>
                <a:gd name="T24" fmla="*/ 566 w 1362"/>
                <a:gd name="T25" fmla="*/ 28 h 1096"/>
                <a:gd name="T26" fmla="*/ 650 w 1362"/>
                <a:gd name="T27" fmla="*/ 0 h 1096"/>
                <a:gd name="T28" fmla="*/ 710 w 1362"/>
                <a:gd name="T29" fmla="*/ 0 h 1096"/>
                <a:gd name="T30" fmla="*/ 790 w 1362"/>
                <a:gd name="T31" fmla="*/ 28 h 1096"/>
                <a:gd name="T32" fmla="*/ 878 w 1362"/>
                <a:gd name="T33" fmla="*/ 92 h 1096"/>
                <a:gd name="T34" fmla="*/ 950 w 1362"/>
                <a:gd name="T35" fmla="*/ 180 h 1096"/>
                <a:gd name="T36" fmla="*/ 1046 w 1362"/>
                <a:gd name="T37" fmla="*/ 368 h 1096"/>
                <a:gd name="T38" fmla="*/ 1094 w 1362"/>
                <a:gd name="T39" fmla="*/ 472 h 1096"/>
                <a:gd name="T40" fmla="*/ 1138 w 1362"/>
                <a:gd name="T41" fmla="*/ 564 h 1096"/>
                <a:gd name="T42" fmla="*/ 1178 w 1362"/>
                <a:gd name="T43" fmla="*/ 620 h 1096"/>
                <a:gd name="T44" fmla="*/ 1250 w 1362"/>
                <a:gd name="T45" fmla="*/ 720 h 1096"/>
                <a:gd name="T46" fmla="*/ 1302 w 1362"/>
                <a:gd name="T47" fmla="*/ 778 h 1096"/>
                <a:gd name="T48" fmla="*/ 1362 w 1362"/>
                <a:gd name="T49" fmla="*/ 832 h 1096"/>
                <a:gd name="T50" fmla="*/ 1360 w 1362"/>
                <a:gd name="T51" fmla="*/ 1091 h 1096"/>
                <a:gd name="T52" fmla="*/ 2 w 1362"/>
                <a:gd name="T53" fmla="*/ 1096 h 10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62"/>
                <a:gd name="T82" fmla="*/ 0 h 1096"/>
                <a:gd name="T83" fmla="*/ 1362 w 1362"/>
                <a:gd name="T84" fmla="*/ 1096 h 10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62"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360" y="1091"/>
                  </a:lnTo>
                  <a:lnTo>
                    <a:pt x="2" y="1096"/>
                  </a:lnTo>
                  <a:close/>
                </a:path>
              </a:pathLst>
            </a:custGeom>
            <a:solidFill>
              <a:srgbClr val="0070C0">
                <a:alpha val="59999"/>
              </a:srgbClr>
            </a:solidFill>
            <a:ln w="9525">
              <a:solidFill>
                <a:schemeClr val="tx1"/>
              </a:solidFill>
              <a:round/>
              <a:headEnd/>
              <a:tailEnd/>
            </a:ln>
          </p:spPr>
          <p:txBody>
            <a:bodyPr wrap="none"/>
            <a:lstStyle/>
            <a:p>
              <a:endParaRPr lang="en-US">
                <a:latin typeface="Times New Roman" pitchFamily="18" charset="0"/>
              </a:endParaRPr>
            </a:p>
          </p:txBody>
        </p:sp>
        <p:sp>
          <p:nvSpPr>
            <p:cNvPr id="62493" name="Rectangle 44"/>
            <p:cNvSpPr>
              <a:spLocks noChangeArrowheads="1"/>
            </p:cNvSpPr>
            <p:nvPr/>
          </p:nvSpPr>
          <p:spPr bwMode="auto">
            <a:xfrm>
              <a:off x="4786" y="2939"/>
              <a:ext cx="1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i="1">
                  <a:latin typeface="Times New Roman" pitchFamily="18" charset="0"/>
                </a:rPr>
                <a:t>z</a:t>
              </a:r>
            </a:p>
          </p:txBody>
        </p:sp>
        <p:grpSp>
          <p:nvGrpSpPr>
            <p:cNvPr id="62494" name="Group 59"/>
            <p:cNvGrpSpPr>
              <a:grpSpLocks/>
            </p:cNvGrpSpPr>
            <p:nvPr/>
          </p:nvGrpSpPr>
          <p:grpSpPr bwMode="auto">
            <a:xfrm>
              <a:off x="1476" y="3045"/>
              <a:ext cx="2256" cy="250"/>
              <a:chOff x="1476" y="3045"/>
              <a:chExt cx="2256" cy="250"/>
            </a:xfrm>
          </p:grpSpPr>
          <p:sp>
            <p:nvSpPr>
              <p:cNvPr id="62495" name="Text Box 46"/>
              <p:cNvSpPr txBox="1">
                <a:spLocks noChangeArrowheads="1"/>
              </p:cNvSpPr>
              <p:nvPr/>
            </p:nvSpPr>
            <p:spPr bwMode="auto">
              <a:xfrm>
                <a:off x="2208" y="3045"/>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a:latin typeface="Times New Roman" pitchFamily="18" charset="0"/>
                  </a:rPr>
                  <a:t>z</a:t>
                </a:r>
                <a:r>
                  <a:rPr lang="en-US" sz="2000">
                    <a:latin typeface="Times New Roman" pitchFamily="18" charset="0"/>
                  </a:rPr>
                  <a:t> = 0</a:t>
                </a:r>
                <a:endParaRPr lang="en-US" sz="2000" i="1">
                  <a:latin typeface="Times New Roman" pitchFamily="18" charset="0"/>
                </a:endParaRPr>
              </a:p>
            </p:txBody>
          </p:sp>
          <p:sp>
            <p:nvSpPr>
              <p:cNvPr id="62496" name="Text Box 47"/>
              <p:cNvSpPr txBox="1">
                <a:spLocks noChangeArrowheads="1"/>
              </p:cNvSpPr>
              <p:nvPr/>
            </p:nvSpPr>
            <p:spPr bwMode="auto">
              <a:xfrm>
                <a:off x="1476" y="3045"/>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a:latin typeface="Times New Roman" pitchFamily="18" charset="0"/>
                    <a:sym typeface="Symbol" pitchFamily="18" charset="2"/>
                  </a:rPr>
                  <a:t>-</a:t>
                </a:r>
                <a:r>
                  <a:rPr lang="en-US" sz="2000" i="1">
                    <a:latin typeface="Times New Roman" pitchFamily="18" charset="0"/>
                  </a:rPr>
                  <a:t>z</a:t>
                </a:r>
                <a:r>
                  <a:rPr lang="en-US" sz="2000" i="1" baseline="-25000">
                    <a:latin typeface="Times New Roman" pitchFamily="18" charset="0"/>
                  </a:rPr>
                  <a:t>c</a:t>
                </a:r>
                <a:endParaRPr lang="en-US" sz="2000" i="1">
                  <a:latin typeface="Times New Roman" pitchFamily="18" charset="0"/>
                </a:endParaRPr>
              </a:p>
            </p:txBody>
          </p:sp>
          <p:sp>
            <p:nvSpPr>
              <p:cNvPr id="62497" name="Text Box 48"/>
              <p:cNvSpPr txBox="1">
                <a:spLocks noChangeArrowheads="1"/>
              </p:cNvSpPr>
              <p:nvPr/>
            </p:nvSpPr>
            <p:spPr bwMode="auto">
              <a:xfrm>
                <a:off x="2868" y="3045"/>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a:latin typeface="Times New Roman" pitchFamily="18" charset="0"/>
                  </a:rPr>
                  <a:t>z</a:t>
                </a:r>
                <a:r>
                  <a:rPr lang="en-US" sz="2000" i="1" baseline="-25000">
                    <a:latin typeface="Times New Roman" pitchFamily="18" charset="0"/>
                  </a:rPr>
                  <a:t>c</a:t>
                </a:r>
                <a:endParaRPr lang="en-US" sz="2000" i="1">
                  <a:latin typeface="Times New Roman" pitchFamily="18" charset="0"/>
                </a:endParaRPr>
              </a:p>
            </p:txBody>
          </p:sp>
        </p:grpSp>
      </p:grpSp>
      <p:sp>
        <p:nvSpPr>
          <p:cNvPr id="1099839" name="Freeform 63"/>
          <p:cNvSpPr>
            <a:spLocks/>
          </p:cNvSpPr>
          <p:nvPr/>
        </p:nvSpPr>
        <p:spPr bwMode="auto">
          <a:xfrm>
            <a:off x="1752600" y="4468086"/>
            <a:ext cx="1341438" cy="411162"/>
          </a:xfrm>
          <a:custGeom>
            <a:avLst/>
            <a:gdLst/>
            <a:ahLst/>
            <a:cxnLst>
              <a:cxn ang="0">
                <a:pos x="0" y="259"/>
              </a:cxn>
              <a:cxn ang="0">
                <a:pos x="835" y="256"/>
              </a:cxn>
              <a:cxn ang="0">
                <a:pos x="835" y="0"/>
              </a:cxn>
              <a:cxn ang="0">
                <a:pos x="776" y="37"/>
              </a:cxn>
              <a:cxn ang="0">
                <a:pos x="717" y="75"/>
              </a:cxn>
              <a:cxn ang="0">
                <a:pos x="653" y="115"/>
              </a:cxn>
              <a:cxn ang="0">
                <a:pos x="570" y="150"/>
              </a:cxn>
              <a:cxn ang="0">
                <a:pos x="384" y="211"/>
              </a:cxn>
              <a:cxn ang="0">
                <a:pos x="138" y="246"/>
              </a:cxn>
              <a:cxn ang="0">
                <a:pos x="0" y="259"/>
              </a:cxn>
            </a:cxnLst>
            <a:rect l="0" t="0" r="r" b="b"/>
            <a:pathLst>
              <a:path w="845" h="259">
                <a:moveTo>
                  <a:pt x="0" y="259"/>
                </a:moveTo>
                <a:lnTo>
                  <a:pt x="835" y="256"/>
                </a:lnTo>
                <a:cubicBezTo>
                  <a:pt x="835" y="256"/>
                  <a:pt x="845" y="36"/>
                  <a:pt x="835" y="0"/>
                </a:cubicBezTo>
                <a:cubicBezTo>
                  <a:pt x="795" y="21"/>
                  <a:pt x="806" y="18"/>
                  <a:pt x="776" y="37"/>
                </a:cubicBezTo>
                <a:cubicBezTo>
                  <a:pt x="756" y="50"/>
                  <a:pt x="738" y="62"/>
                  <a:pt x="717" y="75"/>
                </a:cubicBezTo>
                <a:cubicBezTo>
                  <a:pt x="696" y="88"/>
                  <a:pt x="677" y="103"/>
                  <a:pt x="653" y="115"/>
                </a:cubicBezTo>
                <a:cubicBezTo>
                  <a:pt x="629" y="127"/>
                  <a:pt x="615" y="134"/>
                  <a:pt x="570" y="150"/>
                </a:cubicBezTo>
                <a:lnTo>
                  <a:pt x="384" y="211"/>
                </a:lnTo>
                <a:lnTo>
                  <a:pt x="138" y="246"/>
                </a:lnTo>
                <a:lnTo>
                  <a:pt x="0" y="259"/>
                </a:lnTo>
                <a:close/>
              </a:path>
            </a:pathLst>
          </a:custGeom>
          <a:solidFill>
            <a:schemeClr val="accent1">
              <a:lumMod val="40000"/>
              <a:lumOff val="60000"/>
              <a:alpha val="50000"/>
            </a:schemeClr>
          </a:solidFill>
          <a:ln w="3175" cap="flat" cmpd="sng">
            <a:solidFill>
              <a:schemeClr val="tx1"/>
            </a:solidFill>
            <a:prstDash val="solid"/>
            <a:round/>
            <a:headEnd type="none" w="med" len="med"/>
            <a:tailEnd type="none" w="med" len="med"/>
          </a:ln>
          <a:effectLst/>
        </p:spPr>
        <p:txBody>
          <a:bodyPr>
            <a:spAutoFit/>
          </a:bodyPr>
          <a:lstStyle/>
          <a:p>
            <a:pPr fontAlgn="auto">
              <a:spcBef>
                <a:spcPts val="0"/>
              </a:spcBef>
              <a:spcAft>
                <a:spcPts val="0"/>
              </a:spcAft>
              <a:defRPr/>
            </a:pPr>
            <a:endParaRPr lang="en-US">
              <a:latin typeface="+mn-lt"/>
              <a:cs typeface="+mn-cs"/>
            </a:endParaRPr>
          </a:p>
        </p:txBody>
      </p:sp>
      <p:sp>
        <p:nvSpPr>
          <p:cNvPr id="1099840" name="Freeform 64"/>
          <p:cNvSpPr>
            <a:spLocks/>
          </p:cNvSpPr>
          <p:nvPr/>
        </p:nvSpPr>
        <p:spPr bwMode="auto">
          <a:xfrm>
            <a:off x="5245100" y="4468086"/>
            <a:ext cx="1346200" cy="412750"/>
          </a:xfrm>
          <a:custGeom>
            <a:avLst/>
            <a:gdLst/>
            <a:ahLst/>
            <a:cxnLst>
              <a:cxn ang="0">
                <a:pos x="848" y="260"/>
              </a:cxn>
              <a:cxn ang="0">
                <a:pos x="0" y="259"/>
              </a:cxn>
              <a:cxn ang="0">
                <a:pos x="2" y="0"/>
              </a:cxn>
              <a:cxn ang="0">
                <a:pos x="70" y="46"/>
              </a:cxn>
              <a:cxn ang="0">
                <a:pos x="128" y="85"/>
              </a:cxn>
              <a:cxn ang="0">
                <a:pos x="195" y="116"/>
              </a:cxn>
              <a:cxn ang="0">
                <a:pos x="278" y="151"/>
              </a:cxn>
              <a:cxn ang="0">
                <a:pos x="464" y="212"/>
              </a:cxn>
              <a:cxn ang="0">
                <a:pos x="710" y="247"/>
              </a:cxn>
              <a:cxn ang="0">
                <a:pos x="848" y="260"/>
              </a:cxn>
            </a:cxnLst>
            <a:rect l="0" t="0" r="r" b="b"/>
            <a:pathLst>
              <a:path w="848" h="260">
                <a:moveTo>
                  <a:pt x="848" y="260"/>
                </a:moveTo>
                <a:lnTo>
                  <a:pt x="0" y="259"/>
                </a:lnTo>
                <a:lnTo>
                  <a:pt x="2" y="0"/>
                </a:lnTo>
                <a:cubicBezTo>
                  <a:pt x="37" y="24"/>
                  <a:pt x="49" y="33"/>
                  <a:pt x="70" y="46"/>
                </a:cubicBezTo>
                <a:cubicBezTo>
                  <a:pt x="91" y="60"/>
                  <a:pt x="107" y="73"/>
                  <a:pt x="128" y="85"/>
                </a:cubicBezTo>
                <a:cubicBezTo>
                  <a:pt x="149" y="97"/>
                  <a:pt x="170" y="105"/>
                  <a:pt x="195" y="116"/>
                </a:cubicBezTo>
                <a:cubicBezTo>
                  <a:pt x="220" y="127"/>
                  <a:pt x="233" y="135"/>
                  <a:pt x="278" y="151"/>
                </a:cubicBezTo>
                <a:lnTo>
                  <a:pt x="464" y="212"/>
                </a:lnTo>
                <a:lnTo>
                  <a:pt x="710" y="247"/>
                </a:lnTo>
                <a:lnTo>
                  <a:pt x="848" y="260"/>
                </a:lnTo>
                <a:close/>
              </a:path>
            </a:pathLst>
          </a:custGeom>
          <a:solidFill>
            <a:schemeClr val="accent1">
              <a:lumMod val="40000"/>
              <a:lumOff val="60000"/>
              <a:alpha val="50000"/>
            </a:schemeClr>
          </a:solidFill>
          <a:ln w="3175" cap="flat" cmpd="sng">
            <a:solidFill>
              <a:schemeClr val="tx1"/>
            </a:solidFill>
            <a:prstDash val="solid"/>
            <a:round/>
            <a:headEnd type="none" w="med" len="med"/>
            <a:tailEnd type="none" w="med" len="med"/>
          </a:ln>
          <a:effectLst/>
        </p:spPr>
        <p:txBody>
          <a:bodyPr>
            <a:spAutoFit/>
          </a:bodyPr>
          <a:lstStyle/>
          <a:p>
            <a:pPr fontAlgn="auto">
              <a:spcBef>
                <a:spcPts val="0"/>
              </a:spcBef>
              <a:spcAft>
                <a:spcPts val="0"/>
              </a:spcAft>
              <a:defRPr/>
            </a:pPr>
            <a:endParaRPr lang="en-US">
              <a:latin typeface="+mn-lt"/>
              <a:cs typeface="+mn-cs"/>
            </a:endParaRPr>
          </a:p>
        </p:txBody>
      </p:sp>
      <p:grpSp>
        <p:nvGrpSpPr>
          <p:cNvPr id="7" name="Group 45"/>
          <p:cNvGrpSpPr>
            <a:grpSpLocks/>
          </p:cNvGrpSpPr>
          <p:nvPr/>
        </p:nvGrpSpPr>
        <p:grpSpPr bwMode="auto">
          <a:xfrm>
            <a:off x="4572000" y="3050448"/>
            <a:ext cx="560388" cy="762000"/>
            <a:chOff x="2940" y="1824"/>
            <a:chExt cx="353" cy="480"/>
          </a:xfrm>
        </p:grpSpPr>
        <p:sp>
          <p:nvSpPr>
            <p:cNvPr id="62480" name="Rectangle 36"/>
            <p:cNvSpPr>
              <a:spLocks noChangeArrowheads="1"/>
            </p:cNvSpPr>
            <p:nvPr/>
          </p:nvSpPr>
          <p:spPr bwMode="auto">
            <a:xfrm>
              <a:off x="3091" y="1824"/>
              <a:ext cx="20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i="1">
                  <a:solidFill>
                    <a:schemeClr val="accent2"/>
                  </a:solidFill>
                  <a:latin typeface="Times New Roman" pitchFamily="18" charset="0"/>
                </a:rPr>
                <a:t>c</a:t>
              </a:r>
            </a:p>
          </p:txBody>
        </p:sp>
        <p:sp>
          <p:nvSpPr>
            <p:cNvPr id="62481" name="Line 37"/>
            <p:cNvSpPr>
              <a:spLocks noChangeShapeType="1"/>
            </p:cNvSpPr>
            <p:nvPr/>
          </p:nvSpPr>
          <p:spPr bwMode="auto">
            <a:xfrm flipH="1">
              <a:off x="2940" y="2045"/>
              <a:ext cx="202" cy="2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45C09CA-7E98-4A80-B1AD-60FC65974327}" type="slidenum">
              <a:rPr lang="en-US" sz="1200"/>
              <a:pPr algn="r" eaLnBrk="1" hangingPunct="1"/>
              <a:t>7</a:t>
            </a:fld>
            <a:r>
              <a:rPr lang="en-US" sz="1200" dirty="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099839"/>
                                        </p:tgtEl>
                                        <p:attrNameLst>
                                          <p:attrName>style.visibility</p:attrName>
                                        </p:attrNameLst>
                                      </p:cBhvr>
                                      <p:to>
                                        <p:strVal val="visible"/>
                                      </p:to>
                                    </p:set>
                                    <p:animEffect transition="in" filter="wipe(right)">
                                      <p:cBhvr>
                                        <p:cTn id="15" dur="500"/>
                                        <p:tgtEl>
                                          <p:spTgt spid="1099839"/>
                                        </p:tgtEl>
                                      </p:cBhvr>
                                    </p:animEffect>
                                  </p:childTnLst>
                                </p:cTn>
                              </p:par>
                            </p:childTnLst>
                          </p:cTn>
                        </p:par>
                        <p:par>
                          <p:cTn id="16" fill="hold" nodeType="afterGroup">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099840"/>
                                        </p:tgtEl>
                                        <p:attrNameLst>
                                          <p:attrName>style.visibility</p:attrName>
                                        </p:attrNameLst>
                                      </p:cBhvr>
                                      <p:to>
                                        <p:strVal val="visible"/>
                                      </p:to>
                                    </p:set>
                                    <p:animEffect transition="in" filter="wipe(left)">
                                      <p:cBhvr>
                                        <p:cTn id="19" dur="1000"/>
                                        <p:tgtEl>
                                          <p:spTgt spid="1099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9839" grpId="0" animBg="1"/>
      <p:bldP spid="10998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30"/>
          <p:cNvSpPr/>
          <p:nvPr/>
        </p:nvSpPr>
        <p:spPr>
          <a:xfrm>
            <a:off x="1739900" y="4287838"/>
            <a:ext cx="1376363" cy="444500"/>
          </a:xfrm>
          <a:custGeom>
            <a:avLst/>
            <a:gdLst>
              <a:gd name="connsiteX0" fmla="*/ 1376937 w 1376937"/>
              <a:gd name="connsiteY0" fmla="*/ 444747 h 444747"/>
              <a:gd name="connsiteX1" fmla="*/ 0 w 1376937"/>
              <a:gd name="connsiteY1" fmla="*/ 444747 h 444747"/>
              <a:gd name="connsiteX2" fmla="*/ 10674 w 1376937"/>
              <a:gd name="connsiteY2" fmla="*/ 419841 h 444747"/>
              <a:gd name="connsiteX3" fmla="*/ 330891 w 1376937"/>
              <a:gd name="connsiteY3" fmla="*/ 402051 h 444747"/>
              <a:gd name="connsiteX4" fmla="*/ 629761 w 1376937"/>
              <a:gd name="connsiteY4" fmla="*/ 348682 h 444747"/>
              <a:gd name="connsiteX5" fmla="*/ 914400 w 1376937"/>
              <a:gd name="connsiteY5" fmla="*/ 270406 h 444747"/>
              <a:gd name="connsiteX6" fmla="*/ 1124320 w 1376937"/>
              <a:gd name="connsiteY6" fmla="*/ 170783 h 444747"/>
              <a:gd name="connsiteX7" fmla="*/ 1280871 w 1376937"/>
              <a:gd name="connsiteY7" fmla="*/ 78275 h 444747"/>
              <a:gd name="connsiteX8" fmla="*/ 1373379 w 1376937"/>
              <a:gd name="connsiteY8" fmla="*/ 0 h 444747"/>
              <a:gd name="connsiteX9" fmla="*/ 1376937 w 1376937"/>
              <a:gd name="connsiteY9" fmla="*/ 444747 h 44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6937" h="444747">
                <a:moveTo>
                  <a:pt x="1376937" y="444747"/>
                </a:moveTo>
                <a:lnTo>
                  <a:pt x="0" y="444747"/>
                </a:lnTo>
                <a:lnTo>
                  <a:pt x="10674" y="419841"/>
                </a:lnTo>
                <a:cubicBezTo>
                  <a:pt x="117409" y="413845"/>
                  <a:pt x="223987" y="402051"/>
                  <a:pt x="330891" y="402051"/>
                </a:cubicBezTo>
                <a:lnTo>
                  <a:pt x="629761" y="348682"/>
                </a:lnTo>
                <a:lnTo>
                  <a:pt x="914400" y="270406"/>
                </a:lnTo>
                <a:lnTo>
                  <a:pt x="1124320" y="170783"/>
                </a:lnTo>
                <a:cubicBezTo>
                  <a:pt x="1275772" y="77026"/>
                  <a:pt x="1215171" y="78275"/>
                  <a:pt x="1280871" y="78275"/>
                </a:cubicBezTo>
                <a:lnTo>
                  <a:pt x="1373379" y="0"/>
                </a:lnTo>
                <a:lnTo>
                  <a:pt x="1376937" y="444747"/>
                </a:lnTo>
                <a:close/>
              </a:path>
            </a:pathLst>
          </a:custGeom>
          <a:solidFill>
            <a:srgbClr val="EDC7A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Freeform 29"/>
          <p:cNvSpPr/>
          <p:nvPr/>
        </p:nvSpPr>
        <p:spPr>
          <a:xfrm>
            <a:off x="5268913" y="4291013"/>
            <a:ext cx="1395412" cy="444500"/>
          </a:xfrm>
          <a:custGeom>
            <a:avLst/>
            <a:gdLst>
              <a:gd name="connsiteX0" fmla="*/ 0 w 1394727"/>
              <a:gd name="connsiteY0" fmla="*/ 444747 h 444747"/>
              <a:gd name="connsiteX1" fmla="*/ 3558 w 1394727"/>
              <a:gd name="connsiteY1" fmla="*/ 106739 h 444747"/>
              <a:gd name="connsiteX2" fmla="*/ 7116 w 1394727"/>
              <a:gd name="connsiteY2" fmla="*/ 0 h 444747"/>
              <a:gd name="connsiteX3" fmla="*/ 14232 w 1394727"/>
              <a:gd name="connsiteY3" fmla="*/ 10674 h 444747"/>
              <a:gd name="connsiteX4" fmla="*/ 35580 w 1394727"/>
              <a:gd name="connsiteY4" fmla="*/ 28464 h 444747"/>
              <a:gd name="connsiteX5" fmla="*/ 56928 w 1394727"/>
              <a:gd name="connsiteY5" fmla="*/ 39138 h 444747"/>
              <a:gd name="connsiteX6" fmla="*/ 85392 w 1394727"/>
              <a:gd name="connsiteY6" fmla="*/ 56927 h 444747"/>
              <a:gd name="connsiteX7" fmla="*/ 110298 w 1394727"/>
              <a:gd name="connsiteY7" fmla="*/ 74717 h 444747"/>
              <a:gd name="connsiteX8" fmla="*/ 120972 w 1394727"/>
              <a:gd name="connsiteY8" fmla="*/ 81833 h 444747"/>
              <a:gd name="connsiteX9" fmla="*/ 145877 w 1394727"/>
              <a:gd name="connsiteY9" fmla="*/ 88949 h 444747"/>
              <a:gd name="connsiteX10" fmla="*/ 167225 w 1394727"/>
              <a:gd name="connsiteY10" fmla="*/ 106739 h 444747"/>
              <a:gd name="connsiteX11" fmla="*/ 177899 w 1394727"/>
              <a:gd name="connsiteY11" fmla="*/ 110297 h 444747"/>
              <a:gd name="connsiteX12" fmla="*/ 185015 w 1394727"/>
              <a:gd name="connsiteY12" fmla="*/ 120971 h 444747"/>
              <a:gd name="connsiteX13" fmla="*/ 206363 w 1394727"/>
              <a:gd name="connsiteY13" fmla="*/ 135203 h 444747"/>
              <a:gd name="connsiteX14" fmla="*/ 209921 w 1394727"/>
              <a:gd name="connsiteY14" fmla="*/ 145877 h 444747"/>
              <a:gd name="connsiteX15" fmla="*/ 213479 w 1394727"/>
              <a:gd name="connsiteY15" fmla="*/ 160109 h 444747"/>
              <a:gd name="connsiteX16" fmla="*/ 224153 w 1394727"/>
              <a:gd name="connsiteY16" fmla="*/ 160109 h 444747"/>
              <a:gd name="connsiteX17" fmla="*/ 448305 w 1394727"/>
              <a:gd name="connsiteY17" fmla="*/ 266848 h 444747"/>
              <a:gd name="connsiteX18" fmla="*/ 786313 w 1394727"/>
              <a:gd name="connsiteY18" fmla="*/ 355798 h 444747"/>
              <a:gd name="connsiteX19" fmla="*/ 1024698 w 1394727"/>
              <a:gd name="connsiteY19" fmla="*/ 402051 h 444747"/>
              <a:gd name="connsiteX20" fmla="*/ 1277314 w 1394727"/>
              <a:gd name="connsiteY20" fmla="*/ 419841 h 444747"/>
              <a:gd name="connsiteX21" fmla="*/ 1387611 w 1394727"/>
              <a:gd name="connsiteY21" fmla="*/ 426957 h 444747"/>
              <a:gd name="connsiteX22" fmla="*/ 1394727 w 1394727"/>
              <a:gd name="connsiteY22" fmla="*/ 441189 h 444747"/>
              <a:gd name="connsiteX23" fmla="*/ 0 w 1394727"/>
              <a:gd name="connsiteY23" fmla="*/ 444747 h 44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94727" h="444747">
                <a:moveTo>
                  <a:pt x="0" y="444747"/>
                </a:moveTo>
                <a:cubicBezTo>
                  <a:pt x="1186" y="332078"/>
                  <a:pt x="1741" y="219400"/>
                  <a:pt x="3558" y="106739"/>
                </a:cubicBezTo>
                <a:cubicBezTo>
                  <a:pt x="4132" y="71144"/>
                  <a:pt x="7116" y="35599"/>
                  <a:pt x="7116" y="0"/>
                </a:cubicBezTo>
                <a:cubicBezTo>
                  <a:pt x="9488" y="3558"/>
                  <a:pt x="11494" y="7389"/>
                  <a:pt x="14232" y="10674"/>
                </a:cubicBezTo>
                <a:cubicBezTo>
                  <a:pt x="19853" y="17419"/>
                  <a:pt x="27584" y="24466"/>
                  <a:pt x="35580" y="28464"/>
                </a:cubicBezTo>
                <a:cubicBezTo>
                  <a:pt x="59079" y="40214"/>
                  <a:pt x="33136" y="22143"/>
                  <a:pt x="56928" y="39138"/>
                </a:cubicBezTo>
                <a:cubicBezTo>
                  <a:pt x="90943" y="63435"/>
                  <a:pt x="51957" y="37822"/>
                  <a:pt x="85392" y="56927"/>
                </a:cubicBezTo>
                <a:cubicBezTo>
                  <a:pt x="93775" y="61717"/>
                  <a:pt x="102665" y="69265"/>
                  <a:pt x="110298" y="74717"/>
                </a:cubicBezTo>
                <a:cubicBezTo>
                  <a:pt x="113778" y="77202"/>
                  <a:pt x="117147" y="79921"/>
                  <a:pt x="120972" y="81833"/>
                </a:cubicBezTo>
                <a:cubicBezTo>
                  <a:pt x="126076" y="84385"/>
                  <a:pt x="141318" y="87809"/>
                  <a:pt x="145877" y="88949"/>
                </a:cubicBezTo>
                <a:cubicBezTo>
                  <a:pt x="153746" y="96818"/>
                  <a:pt x="157318" y="101785"/>
                  <a:pt x="167225" y="106739"/>
                </a:cubicBezTo>
                <a:cubicBezTo>
                  <a:pt x="170580" y="108416"/>
                  <a:pt x="174341" y="109111"/>
                  <a:pt x="177899" y="110297"/>
                </a:cubicBezTo>
                <a:cubicBezTo>
                  <a:pt x="180271" y="113855"/>
                  <a:pt x="181797" y="118155"/>
                  <a:pt x="185015" y="120971"/>
                </a:cubicBezTo>
                <a:cubicBezTo>
                  <a:pt x="191451" y="126603"/>
                  <a:pt x="206363" y="135203"/>
                  <a:pt x="206363" y="135203"/>
                </a:cubicBezTo>
                <a:cubicBezTo>
                  <a:pt x="207549" y="138761"/>
                  <a:pt x="208891" y="142271"/>
                  <a:pt x="209921" y="145877"/>
                </a:cubicBezTo>
                <a:cubicBezTo>
                  <a:pt x="211264" y="150579"/>
                  <a:pt x="210021" y="156651"/>
                  <a:pt x="213479" y="160109"/>
                </a:cubicBezTo>
                <a:cubicBezTo>
                  <a:pt x="215995" y="162625"/>
                  <a:pt x="220595" y="160109"/>
                  <a:pt x="224153" y="160109"/>
                </a:cubicBezTo>
                <a:cubicBezTo>
                  <a:pt x="298647" y="196154"/>
                  <a:pt x="365549" y="266848"/>
                  <a:pt x="448305" y="266848"/>
                </a:cubicBezTo>
                <a:lnTo>
                  <a:pt x="786313" y="355798"/>
                </a:lnTo>
                <a:lnTo>
                  <a:pt x="1024698" y="402051"/>
                </a:lnTo>
                <a:cubicBezTo>
                  <a:pt x="1108891" y="408152"/>
                  <a:pt x="1192900" y="419841"/>
                  <a:pt x="1277314" y="419841"/>
                </a:cubicBezTo>
                <a:cubicBezTo>
                  <a:pt x="1314075" y="422292"/>
                  <a:pt x="1350769" y="426957"/>
                  <a:pt x="1387611" y="426957"/>
                </a:cubicBezTo>
                <a:lnTo>
                  <a:pt x="1394727" y="441189"/>
                </a:lnTo>
                <a:lnTo>
                  <a:pt x="0" y="444747"/>
                </a:lnTo>
                <a:close/>
              </a:path>
            </a:pathLst>
          </a:custGeom>
          <a:solidFill>
            <a:srgbClr val="EDC7A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27" name="Text Box 40"/>
          <p:cNvSpPr txBox="1">
            <a:spLocks noChangeArrowheads="1"/>
          </p:cNvSpPr>
          <p:nvPr/>
        </p:nvSpPr>
        <p:spPr bwMode="auto">
          <a:xfrm>
            <a:off x="2170113" y="4765675"/>
            <a:ext cx="1657350" cy="554038"/>
          </a:xfrm>
          <a:prstGeom prst="rect">
            <a:avLst/>
          </a:prstGeom>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sym typeface="Symbol" pitchFamily="18" charset="2"/>
              </a:rPr>
              <a:t></a:t>
            </a:r>
            <a:r>
              <a:rPr lang="en-US" sz="2400" i="1">
                <a:latin typeface="Times New Roman" pitchFamily="18" charset="0"/>
              </a:rPr>
              <a:t>z</a:t>
            </a:r>
            <a:r>
              <a:rPr lang="en-US" sz="2400" i="1" baseline="-25000">
                <a:latin typeface="Times New Roman" pitchFamily="18" charset="0"/>
              </a:rPr>
              <a:t>c</a:t>
            </a:r>
            <a:endParaRPr lang="en-US" sz="2400">
              <a:solidFill>
                <a:schemeClr val="accent2"/>
              </a:solidFill>
              <a:latin typeface="Times New Roman" pitchFamily="18" charset="0"/>
            </a:endParaRPr>
          </a:p>
        </p:txBody>
      </p:sp>
      <p:sp>
        <p:nvSpPr>
          <p:cNvPr id="63493" name="Rectangle 2"/>
          <p:cNvSpPr>
            <a:spLocks noGrp="1" noChangeArrowheads="1"/>
          </p:cNvSpPr>
          <p:nvPr>
            <p:ph type="title"/>
          </p:nvPr>
        </p:nvSpPr>
        <p:spPr/>
        <p:txBody>
          <a:bodyPr/>
          <a:lstStyle/>
          <a:p>
            <a:pPr eaLnBrk="1" hangingPunct="1"/>
            <a:r>
              <a:rPr lang="en-US" altLang="en-US" dirty="0" smtClean="0"/>
              <a:t>Level of </a:t>
            </a:r>
            <a:r>
              <a:rPr lang="en-US" altLang="en-US" dirty="0" smtClean="0"/>
              <a:t>Confidence</a:t>
            </a:r>
            <a:endParaRPr lang="en-US" altLang="en-US" dirty="0" smtClean="0"/>
          </a:p>
        </p:txBody>
      </p:sp>
      <p:sp>
        <p:nvSpPr>
          <p:cNvPr id="63494" name="Content Placeholder 25"/>
          <p:cNvSpPr>
            <a:spLocks noGrp="1"/>
          </p:cNvSpPr>
          <p:nvPr>
            <p:ph idx="1"/>
          </p:nvPr>
        </p:nvSpPr>
        <p:spPr>
          <a:xfrm>
            <a:off x="457200" y="1600200"/>
            <a:ext cx="8229600" cy="1084263"/>
          </a:xfrm>
        </p:spPr>
        <p:txBody>
          <a:bodyPr/>
          <a:lstStyle/>
          <a:p>
            <a:pPr eaLnBrk="1" hangingPunct="1"/>
            <a:r>
              <a:rPr lang="en-US" altLang="en-US" smtClean="0"/>
              <a:t>If the level of confidence is 90%, this means that we are 90% confident that the interval contains the population mean </a:t>
            </a:r>
            <a:r>
              <a:rPr lang="el-GR" altLang="en-US" i="1" smtClean="0"/>
              <a:t>μ</a:t>
            </a:r>
            <a:r>
              <a:rPr lang="en-US" altLang="en-US" smtClean="0"/>
              <a:t>.</a:t>
            </a:r>
            <a:endParaRPr lang="el-GR" altLang="en-US" smtClean="0"/>
          </a:p>
          <a:p>
            <a:pPr eaLnBrk="1" hangingPunct="1"/>
            <a:endParaRPr lang="en-US" smtClean="0"/>
          </a:p>
        </p:txBody>
      </p:sp>
      <p:grpSp>
        <p:nvGrpSpPr>
          <p:cNvPr id="2" name="Group 47"/>
          <p:cNvGrpSpPr>
            <a:grpSpLocks/>
          </p:cNvGrpSpPr>
          <p:nvPr/>
        </p:nvGrpSpPr>
        <p:grpSpPr bwMode="auto">
          <a:xfrm>
            <a:off x="790575" y="2974975"/>
            <a:ext cx="7140575" cy="2282825"/>
            <a:chOff x="480" y="1600"/>
            <a:chExt cx="4498" cy="1438"/>
          </a:xfrm>
        </p:grpSpPr>
        <p:pic>
          <p:nvPicPr>
            <p:cNvPr id="6351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 y="1600"/>
              <a:ext cx="3132"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11" name="Line 6"/>
            <p:cNvSpPr>
              <a:spLocks noChangeShapeType="1"/>
            </p:cNvSpPr>
            <p:nvPr/>
          </p:nvSpPr>
          <p:spPr bwMode="auto">
            <a:xfrm>
              <a:off x="2626" y="1608"/>
              <a:ext cx="0" cy="1092"/>
            </a:xfrm>
            <a:prstGeom prst="line">
              <a:avLst/>
            </a:prstGeom>
            <a:noFill/>
            <a:ln w="9525">
              <a:solidFill>
                <a:srgbClr val="E1152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2" name="Line 7"/>
            <p:cNvSpPr>
              <a:spLocks noChangeShapeType="1"/>
            </p:cNvSpPr>
            <p:nvPr/>
          </p:nvSpPr>
          <p:spPr bwMode="auto">
            <a:xfrm>
              <a:off x="480" y="2707"/>
              <a:ext cx="433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513" name="Freeform 8"/>
            <p:cNvSpPr>
              <a:spLocks/>
            </p:cNvSpPr>
            <p:nvPr/>
          </p:nvSpPr>
          <p:spPr bwMode="auto">
            <a:xfrm>
              <a:off x="1942" y="1608"/>
              <a:ext cx="1362" cy="1096"/>
            </a:xfrm>
            <a:custGeom>
              <a:avLst/>
              <a:gdLst>
                <a:gd name="T0" fmla="*/ 2 w 1362"/>
                <a:gd name="T1" fmla="*/ 1096 h 1096"/>
                <a:gd name="T2" fmla="*/ 0 w 1362"/>
                <a:gd name="T3" fmla="*/ 826 h 1096"/>
                <a:gd name="T4" fmla="*/ 84 w 1362"/>
                <a:gd name="T5" fmla="*/ 746 h 1096"/>
                <a:gd name="T6" fmla="*/ 134 w 1362"/>
                <a:gd name="T7" fmla="*/ 684 h 1096"/>
                <a:gd name="T8" fmla="*/ 204 w 1362"/>
                <a:gd name="T9" fmla="*/ 588 h 1096"/>
                <a:gd name="T10" fmla="*/ 216 w 1362"/>
                <a:gd name="T11" fmla="*/ 564 h 1096"/>
                <a:gd name="T12" fmla="*/ 266 w 1362"/>
                <a:gd name="T13" fmla="*/ 476 h 1096"/>
                <a:gd name="T14" fmla="*/ 314 w 1362"/>
                <a:gd name="T15" fmla="*/ 380 h 1096"/>
                <a:gd name="T16" fmla="*/ 362 w 1362"/>
                <a:gd name="T17" fmla="*/ 284 h 1096"/>
                <a:gd name="T18" fmla="*/ 422 w 1362"/>
                <a:gd name="T19" fmla="*/ 176 h 1096"/>
                <a:gd name="T20" fmla="*/ 470 w 1362"/>
                <a:gd name="T21" fmla="*/ 104 h 1096"/>
                <a:gd name="T22" fmla="*/ 514 w 1362"/>
                <a:gd name="T23" fmla="*/ 56 h 1096"/>
                <a:gd name="T24" fmla="*/ 566 w 1362"/>
                <a:gd name="T25" fmla="*/ 28 h 1096"/>
                <a:gd name="T26" fmla="*/ 650 w 1362"/>
                <a:gd name="T27" fmla="*/ 0 h 1096"/>
                <a:gd name="T28" fmla="*/ 710 w 1362"/>
                <a:gd name="T29" fmla="*/ 0 h 1096"/>
                <a:gd name="T30" fmla="*/ 790 w 1362"/>
                <a:gd name="T31" fmla="*/ 28 h 1096"/>
                <a:gd name="T32" fmla="*/ 878 w 1362"/>
                <a:gd name="T33" fmla="*/ 92 h 1096"/>
                <a:gd name="T34" fmla="*/ 950 w 1362"/>
                <a:gd name="T35" fmla="*/ 180 h 1096"/>
                <a:gd name="T36" fmla="*/ 1046 w 1362"/>
                <a:gd name="T37" fmla="*/ 368 h 1096"/>
                <a:gd name="T38" fmla="*/ 1094 w 1362"/>
                <a:gd name="T39" fmla="*/ 472 h 1096"/>
                <a:gd name="T40" fmla="*/ 1138 w 1362"/>
                <a:gd name="T41" fmla="*/ 564 h 1096"/>
                <a:gd name="T42" fmla="*/ 1178 w 1362"/>
                <a:gd name="T43" fmla="*/ 620 h 1096"/>
                <a:gd name="T44" fmla="*/ 1250 w 1362"/>
                <a:gd name="T45" fmla="*/ 720 h 1096"/>
                <a:gd name="T46" fmla="*/ 1302 w 1362"/>
                <a:gd name="T47" fmla="*/ 778 h 1096"/>
                <a:gd name="T48" fmla="*/ 1362 w 1362"/>
                <a:gd name="T49" fmla="*/ 832 h 1096"/>
                <a:gd name="T50" fmla="*/ 1360 w 1362"/>
                <a:gd name="T51" fmla="*/ 1096 h 1096"/>
                <a:gd name="T52" fmla="*/ 2 w 1362"/>
                <a:gd name="T53" fmla="*/ 1096 h 10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62"/>
                <a:gd name="T82" fmla="*/ 0 h 1096"/>
                <a:gd name="T83" fmla="*/ 1362 w 1362"/>
                <a:gd name="T84" fmla="*/ 1096 h 10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62"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360" y="1096"/>
                  </a:lnTo>
                  <a:lnTo>
                    <a:pt x="2" y="1096"/>
                  </a:lnTo>
                  <a:close/>
                </a:path>
              </a:pathLst>
            </a:custGeom>
            <a:solidFill>
              <a:srgbClr val="0070C0">
                <a:alpha val="59999"/>
              </a:srgbClr>
            </a:solidFill>
            <a:ln w="9525">
              <a:solidFill>
                <a:schemeClr val="tx1"/>
              </a:solidFill>
              <a:round/>
              <a:headEnd/>
              <a:tailEnd/>
            </a:ln>
          </p:spPr>
          <p:txBody>
            <a:bodyPr wrap="none"/>
            <a:lstStyle/>
            <a:p>
              <a:endParaRPr lang="en-US" sz="2400">
                <a:latin typeface="Times New Roman" pitchFamily="18" charset="0"/>
              </a:endParaRPr>
            </a:p>
          </p:txBody>
        </p:sp>
        <p:sp>
          <p:nvSpPr>
            <p:cNvPr id="63514" name="Rectangle 9"/>
            <p:cNvSpPr>
              <a:spLocks noChangeArrowheads="1"/>
            </p:cNvSpPr>
            <p:nvPr/>
          </p:nvSpPr>
          <p:spPr bwMode="auto">
            <a:xfrm>
              <a:off x="4786" y="2571"/>
              <a:ext cx="19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i="1">
                  <a:latin typeface="Times New Roman" pitchFamily="18" charset="0"/>
                </a:rPr>
                <a:t>z</a:t>
              </a:r>
            </a:p>
          </p:txBody>
        </p:sp>
        <p:grpSp>
          <p:nvGrpSpPr>
            <p:cNvPr id="63515" name="Group 46"/>
            <p:cNvGrpSpPr>
              <a:grpSpLocks/>
            </p:cNvGrpSpPr>
            <p:nvPr/>
          </p:nvGrpSpPr>
          <p:grpSpPr bwMode="auto">
            <a:xfrm>
              <a:off x="2208" y="2747"/>
              <a:ext cx="1524" cy="291"/>
              <a:chOff x="2208" y="2747"/>
              <a:chExt cx="1524" cy="291"/>
            </a:xfrm>
          </p:grpSpPr>
          <p:sp>
            <p:nvSpPr>
              <p:cNvPr id="63516" name="Text Box 11"/>
              <p:cNvSpPr txBox="1">
                <a:spLocks noChangeArrowheads="1"/>
              </p:cNvSpPr>
              <p:nvPr/>
            </p:nvSpPr>
            <p:spPr bwMode="auto">
              <a:xfrm>
                <a:off x="2208" y="2747"/>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a:latin typeface="Times New Roman" pitchFamily="18" charset="0"/>
                  </a:rPr>
                  <a:t> = 0</a:t>
                </a:r>
                <a:endParaRPr lang="en-US" sz="2400" i="1">
                  <a:latin typeface="Times New Roman" pitchFamily="18" charset="0"/>
                </a:endParaRPr>
              </a:p>
            </p:txBody>
          </p:sp>
          <p:sp>
            <p:nvSpPr>
              <p:cNvPr id="63517" name="Text Box 13"/>
              <p:cNvSpPr txBox="1">
                <a:spLocks noChangeArrowheads="1"/>
              </p:cNvSpPr>
              <p:nvPr/>
            </p:nvSpPr>
            <p:spPr bwMode="auto">
              <a:xfrm>
                <a:off x="2868" y="2747"/>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i="1" baseline="-25000">
                    <a:latin typeface="Times New Roman" pitchFamily="18" charset="0"/>
                  </a:rPr>
                  <a:t>c</a:t>
                </a:r>
                <a:endParaRPr lang="en-US" sz="2400" i="1">
                  <a:latin typeface="Times New Roman" pitchFamily="18" charset="0"/>
                </a:endParaRPr>
              </a:p>
            </p:txBody>
          </p:sp>
        </p:grpSp>
      </p:grpSp>
      <p:sp>
        <p:nvSpPr>
          <p:cNvPr id="1101849" name="Text Box 25"/>
          <p:cNvSpPr txBox="1">
            <a:spLocks noChangeArrowheads="1"/>
          </p:cNvSpPr>
          <p:nvPr/>
        </p:nvSpPr>
        <p:spPr bwMode="auto">
          <a:xfrm>
            <a:off x="514350" y="5514975"/>
            <a:ext cx="80502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800">
                <a:latin typeface="Times New Roman" pitchFamily="18" charset="0"/>
              </a:rPr>
              <a:t>The corresponding </a:t>
            </a:r>
            <a:r>
              <a:rPr lang="en-US" altLang="en-US" sz="2800" i="1">
                <a:latin typeface="Times New Roman" pitchFamily="18" charset="0"/>
              </a:rPr>
              <a:t>z</a:t>
            </a:r>
            <a:r>
              <a:rPr lang="en-US" altLang="en-US" sz="2800">
                <a:latin typeface="Times New Roman" pitchFamily="18" charset="0"/>
              </a:rPr>
              <a:t>-scores are </a:t>
            </a:r>
            <a:r>
              <a:rPr lang="en-US" altLang="en-US" sz="2800" u="sng">
                <a:latin typeface="Times New Roman" pitchFamily="18" charset="0"/>
              </a:rPr>
              <a:t>+</a:t>
            </a:r>
            <a:r>
              <a:rPr lang="en-US" altLang="en-US" sz="2800">
                <a:latin typeface="Times New Roman" pitchFamily="18" charset="0"/>
              </a:rPr>
              <a:t>1.645.</a:t>
            </a:r>
          </a:p>
        </p:txBody>
      </p:sp>
      <p:grpSp>
        <p:nvGrpSpPr>
          <p:cNvPr id="4" name="Group 28"/>
          <p:cNvGrpSpPr>
            <a:grpSpLocks/>
          </p:cNvGrpSpPr>
          <p:nvPr/>
        </p:nvGrpSpPr>
        <p:grpSpPr bwMode="auto">
          <a:xfrm>
            <a:off x="4600575" y="2949575"/>
            <a:ext cx="1778000" cy="711200"/>
            <a:chOff x="2940" y="1856"/>
            <a:chExt cx="1120" cy="448"/>
          </a:xfrm>
        </p:grpSpPr>
        <p:sp>
          <p:nvSpPr>
            <p:cNvPr id="63508" name="Rectangle 29"/>
            <p:cNvSpPr>
              <a:spLocks noChangeArrowheads="1"/>
            </p:cNvSpPr>
            <p:nvPr/>
          </p:nvSpPr>
          <p:spPr bwMode="auto">
            <a:xfrm>
              <a:off x="3312" y="1856"/>
              <a:ext cx="74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i="1" dirty="0">
                  <a:solidFill>
                    <a:schemeClr val="accent2"/>
                  </a:solidFill>
                  <a:latin typeface="Times New Roman" pitchFamily="18" charset="0"/>
                </a:rPr>
                <a:t>c</a:t>
              </a:r>
              <a:r>
                <a:rPr lang="en-US" sz="2400" b="1" dirty="0">
                  <a:solidFill>
                    <a:schemeClr val="accent2"/>
                  </a:solidFill>
                  <a:latin typeface="Times New Roman" pitchFamily="18" charset="0"/>
                </a:rPr>
                <a:t> = </a:t>
              </a:r>
              <a:r>
                <a:rPr lang="en-US" sz="2400" b="1" dirty="0" smtClean="0">
                  <a:solidFill>
                    <a:schemeClr val="accent2"/>
                  </a:solidFill>
                  <a:latin typeface="Times New Roman" pitchFamily="18" charset="0"/>
                </a:rPr>
                <a:t>0.90</a:t>
              </a:r>
              <a:endParaRPr lang="en-US" sz="2400" b="1" dirty="0">
                <a:solidFill>
                  <a:schemeClr val="accent2"/>
                </a:solidFill>
                <a:latin typeface="Times New Roman" pitchFamily="18" charset="0"/>
              </a:endParaRPr>
            </a:p>
          </p:txBody>
        </p:sp>
        <p:sp>
          <p:nvSpPr>
            <p:cNvPr id="63509" name="Line 30"/>
            <p:cNvSpPr>
              <a:spLocks noChangeShapeType="1"/>
            </p:cNvSpPr>
            <p:nvPr/>
          </p:nvSpPr>
          <p:spPr bwMode="auto">
            <a:xfrm flipH="1">
              <a:off x="2940" y="2064"/>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5" name="Group 38"/>
          <p:cNvGrpSpPr>
            <a:grpSpLocks/>
          </p:cNvGrpSpPr>
          <p:nvPr/>
        </p:nvGrpSpPr>
        <p:grpSpPr bwMode="auto">
          <a:xfrm>
            <a:off x="5595942" y="3863980"/>
            <a:ext cx="1039813" cy="742951"/>
            <a:chOff x="3408" y="2220"/>
            <a:chExt cx="655" cy="468"/>
          </a:xfrm>
        </p:grpSpPr>
        <p:sp>
          <p:nvSpPr>
            <p:cNvPr id="63506" name="Rectangle 32"/>
            <p:cNvSpPr>
              <a:spLocks noChangeArrowheads="1"/>
            </p:cNvSpPr>
            <p:nvPr/>
          </p:nvSpPr>
          <p:spPr bwMode="auto">
            <a:xfrm>
              <a:off x="3664" y="2220"/>
              <a:ext cx="39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dirty="0" smtClean="0">
                  <a:solidFill>
                    <a:schemeClr val="accent2"/>
                  </a:solidFill>
                  <a:latin typeface="Times New Roman" pitchFamily="18" charset="0"/>
                </a:rPr>
                <a:t>0.05</a:t>
              </a:r>
              <a:endParaRPr lang="en-US" sz="2000" b="1" dirty="0">
                <a:solidFill>
                  <a:schemeClr val="accent2"/>
                </a:solidFill>
                <a:latin typeface="Times New Roman" pitchFamily="18" charset="0"/>
              </a:endParaRPr>
            </a:p>
          </p:txBody>
        </p:sp>
        <p:sp>
          <p:nvSpPr>
            <p:cNvPr id="63507" name="Line 33"/>
            <p:cNvSpPr>
              <a:spLocks noChangeShapeType="1"/>
            </p:cNvSpPr>
            <p:nvPr/>
          </p:nvSpPr>
          <p:spPr bwMode="auto">
            <a:xfrm flipH="1">
              <a:off x="3408" y="2448"/>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39"/>
          <p:cNvGrpSpPr>
            <a:grpSpLocks/>
          </p:cNvGrpSpPr>
          <p:nvPr/>
        </p:nvGrpSpPr>
        <p:grpSpPr bwMode="auto">
          <a:xfrm>
            <a:off x="1578898" y="3881440"/>
            <a:ext cx="1146177" cy="744538"/>
            <a:chOff x="661" y="2267"/>
            <a:chExt cx="722" cy="469"/>
          </a:xfrm>
        </p:grpSpPr>
        <p:sp>
          <p:nvSpPr>
            <p:cNvPr id="63504" name="Rectangle 35"/>
            <p:cNvSpPr>
              <a:spLocks noChangeArrowheads="1"/>
            </p:cNvSpPr>
            <p:nvPr/>
          </p:nvSpPr>
          <p:spPr bwMode="auto">
            <a:xfrm flipH="1">
              <a:off x="661" y="2267"/>
              <a:ext cx="56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dirty="0" smtClean="0">
                  <a:solidFill>
                    <a:schemeClr val="accent2"/>
                  </a:solidFill>
                  <a:latin typeface="Times New Roman" pitchFamily="18" charset="0"/>
                </a:rPr>
                <a:t>0.0500</a:t>
              </a:r>
              <a:endParaRPr lang="en-US" sz="2000" b="1" dirty="0">
                <a:solidFill>
                  <a:schemeClr val="accent2"/>
                </a:solidFill>
                <a:latin typeface="Times New Roman" pitchFamily="18" charset="0"/>
              </a:endParaRPr>
            </a:p>
          </p:txBody>
        </p:sp>
        <p:sp>
          <p:nvSpPr>
            <p:cNvPr id="63505" name="Line 36"/>
            <p:cNvSpPr>
              <a:spLocks noChangeShapeType="1"/>
            </p:cNvSpPr>
            <p:nvPr/>
          </p:nvSpPr>
          <p:spPr bwMode="auto">
            <a:xfrm>
              <a:off x="999" y="2496"/>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sz="1600"/>
            </a:p>
          </p:txBody>
        </p:sp>
      </p:grpSp>
      <p:sp useBgFill="1">
        <p:nvSpPr>
          <p:cNvPr id="1101864" name="Text Box 40"/>
          <p:cNvSpPr txBox="1">
            <a:spLocks noChangeArrowheads="1"/>
          </p:cNvSpPr>
          <p:nvPr/>
        </p:nvSpPr>
        <p:spPr bwMode="auto">
          <a:xfrm>
            <a:off x="2017713" y="4838700"/>
            <a:ext cx="1657350" cy="554038"/>
          </a:xfrm>
          <a:prstGeom prst="rect">
            <a:avLst/>
          </a:prstGeom>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sym typeface="Symbol" pitchFamily="18" charset="2"/>
              </a:rPr>
              <a:t>-</a:t>
            </a:r>
            <a:r>
              <a:rPr lang="en-US" sz="2400" i="1">
                <a:latin typeface="Times New Roman" pitchFamily="18" charset="0"/>
              </a:rPr>
              <a:t>z</a:t>
            </a:r>
            <a:r>
              <a:rPr lang="en-US" sz="2400" i="1" baseline="-25000">
                <a:latin typeface="Times New Roman" pitchFamily="18" charset="0"/>
              </a:rPr>
              <a:t>c</a:t>
            </a:r>
            <a:r>
              <a:rPr lang="en-US" sz="2400" i="1">
                <a:latin typeface="Times New Roman" pitchFamily="18" charset="0"/>
              </a:rPr>
              <a:t> </a:t>
            </a:r>
            <a:r>
              <a:rPr lang="en-US" sz="2400">
                <a:latin typeface="Times New Roman" pitchFamily="18" charset="0"/>
              </a:rPr>
              <a:t>= </a:t>
            </a:r>
            <a:r>
              <a:rPr lang="en-US" sz="2400" i="1">
                <a:solidFill>
                  <a:schemeClr val="accent2"/>
                </a:solidFill>
                <a:latin typeface="Times New Roman" pitchFamily="18" charset="0"/>
                <a:sym typeface="Symbol" pitchFamily="18" charset="2"/>
              </a:rPr>
              <a:t>-</a:t>
            </a:r>
            <a:r>
              <a:rPr lang="en-US" sz="2400">
                <a:solidFill>
                  <a:schemeClr val="accent2"/>
                </a:solidFill>
                <a:latin typeface="Times New Roman" pitchFamily="18" charset="0"/>
              </a:rPr>
              <a:t>1.645</a:t>
            </a:r>
          </a:p>
        </p:txBody>
      </p:sp>
      <p:sp useBgFill="1">
        <p:nvSpPr>
          <p:cNvPr id="1101865" name="Text Box 41"/>
          <p:cNvSpPr txBox="1">
            <a:spLocks noChangeArrowheads="1"/>
          </p:cNvSpPr>
          <p:nvPr/>
        </p:nvSpPr>
        <p:spPr bwMode="auto">
          <a:xfrm>
            <a:off x="4746625" y="4822825"/>
            <a:ext cx="1371600" cy="554038"/>
          </a:xfrm>
          <a:prstGeom prst="rect">
            <a:avLst/>
          </a:prstGeom>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a:latin typeface="Times New Roman" pitchFamily="18" charset="0"/>
              </a:rPr>
              <a:t>z</a:t>
            </a:r>
            <a:r>
              <a:rPr lang="en-US" sz="2400" i="1" baseline="-25000">
                <a:latin typeface="Times New Roman" pitchFamily="18" charset="0"/>
              </a:rPr>
              <a:t>c</a:t>
            </a:r>
            <a:r>
              <a:rPr lang="en-US" sz="2400" i="1">
                <a:latin typeface="Times New Roman" pitchFamily="18" charset="0"/>
              </a:rPr>
              <a:t> </a:t>
            </a:r>
            <a:r>
              <a:rPr lang="en-US" sz="2400">
                <a:latin typeface="Times New Roman" pitchFamily="18" charset="0"/>
              </a:rPr>
              <a:t>= </a:t>
            </a:r>
            <a:r>
              <a:rPr lang="en-US" sz="2400">
                <a:solidFill>
                  <a:schemeClr val="accent2"/>
                </a:solidFill>
                <a:latin typeface="Times New Roman" pitchFamily="18" charset="0"/>
              </a:rPr>
              <a:t>1.645</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C39C36F-9BA4-48A7-AE53-C1A355F2C95A}" type="slidenum">
              <a:rPr lang="en-US" sz="1200"/>
              <a:pPr algn="r" eaLnBrk="1" hangingPunct="1"/>
              <a:t>8</a:t>
            </a:fld>
            <a:r>
              <a:rPr lang="en-US" sz="1200"/>
              <a:t> of 83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par>
                          <p:cTn id="13" fill="hold" nodeType="afterGroup">
                            <p:stCondLst>
                              <p:cond delay="0"/>
                            </p:stCondLst>
                            <p:childTnLst>
                              <p:par>
                                <p:cTn id="14" presetID="22" presetClass="entr" presetSubtype="1" fill="hold" nodeType="afterEffect">
                                  <p:stCondLst>
                                    <p:cond delay="50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nodeType="afterGroup">
                            <p:stCondLst>
                              <p:cond delay="1000"/>
                            </p:stCondLst>
                            <p:childTnLst>
                              <p:par>
                                <p:cTn id="18" presetID="22" presetClass="entr" presetSubtype="1" fill="hold"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par>
                                <p:cTn id="21" presetID="22" presetClass="entr" presetSubtype="1" fill="hold" nodeType="withEffect">
                                  <p:stCondLst>
                                    <p:cond delay="50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01864"/>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p:stCondLst>
                                    <p:cond delay="500"/>
                                  </p:stCondLst>
                                  <p:childTnLst>
                                    <p:set>
                                      <p:cBhvr>
                                        <p:cTn id="30" dur="1" fill="hold">
                                          <p:stCondLst>
                                            <p:cond delay="0"/>
                                          </p:stCondLst>
                                        </p:cTn>
                                        <p:tgtEl>
                                          <p:spTgt spid="1101865"/>
                                        </p:tgtEl>
                                        <p:attrNameLst>
                                          <p:attrName>style.visibility</p:attrName>
                                        </p:attrNameLst>
                                      </p:cBhvr>
                                      <p:to>
                                        <p:strVal val="visible"/>
                                      </p:to>
                                    </p:set>
                                  </p:childTnLst>
                                </p:cTn>
                              </p:par>
                            </p:childTnLst>
                          </p:cTn>
                        </p:par>
                        <p:par>
                          <p:cTn id="31" fill="hold" nodeType="afterGroup">
                            <p:stCondLst>
                              <p:cond delay="500"/>
                            </p:stCondLst>
                            <p:childTnLst>
                              <p:par>
                                <p:cTn id="32" presetID="1" presetClass="entr" presetSubtype="0" fill="hold" grpId="0" nodeType="afterEffect">
                                  <p:stCondLst>
                                    <p:cond delay="500"/>
                                  </p:stCondLst>
                                  <p:childTnLst>
                                    <p:set>
                                      <p:cBhvr>
                                        <p:cTn id="33" dur="1" fill="hold">
                                          <p:stCondLst>
                                            <p:cond delay="0"/>
                                          </p:stCondLst>
                                        </p:cTn>
                                        <p:tgtEl>
                                          <p:spTgt spid="27"/>
                                        </p:tgtEl>
                                        <p:attrNameLst>
                                          <p:attrName>style.visibility</p:attrName>
                                        </p:attrNameLst>
                                      </p:cBhvr>
                                      <p:to>
                                        <p:strVal val="visible"/>
                                      </p:to>
                                    </p:set>
                                  </p:childTnLst>
                                </p:cTn>
                              </p:par>
                            </p:childTnLst>
                          </p:cTn>
                        </p:par>
                        <p:par>
                          <p:cTn id="34" fill="hold" nodeType="afterGroup">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11018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27" grpId="0" animBg="1"/>
      <p:bldP spid="27" grpId="1" animBg="1"/>
      <p:bldP spid="1101849" grpId="0"/>
      <p:bldP spid="1101864" grpId="0" animBg="1"/>
      <p:bldP spid="11018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altLang="en-US" smtClean="0"/>
              <a:t>Sampling Error</a:t>
            </a:r>
          </a:p>
        </p:txBody>
      </p:sp>
      <p:sp>
        <p:nvSpPr>
          <p:cNvPr id="3077" name="Content Placeholder 9"/>
          <p:cNvSpPr>
            <a:spLocks noGrp="1"/>
          </p:cNvSpPr>
          <p:nvPr>
            <p:ph idx="1"/>
          </p:nvPr>
        </p:nvSpPr>
        <p:spPr>
          <a:xfrm>
            <a:off x="457200" y="1368425"/>
            <a:ext cx="8229600" cy="3914775"/>
          </a:xfrm>
        </p:spPr>
        <p:txBody>
          <a:bodyPr/>
          <a:lstStyle/>
          <a:p>
            <a:pPr eaLnBrk="1" hangingPunct="1">
              <a:buFont typeface="Arial" charset="0"/>
              <a:buNone/>
            </a:pPr>
            <a:r>
              <a:rPr lang="en-US" altLang="en-US" b="1" dirty="0" smtClean="0">
                <a:solidFill>
                  <a:schemeClr val="accent2"/>
                </a:solidFill>
              </a:rPr>
              <a:t>Sampling error </a:t>
            </a:r>
          </a:p>
          <a:p>
            <a:pPr eaLnBrk="1" hangingPunct="1"/>
            <a:r>
              <a:rPr lang="en-US" altLang="en-US" dirty="0" smtClean="0"/>
              <a:t>The difference between the point estimate and the actual population parameter value</a:t>
            </a:r>
            <a:r>
              <a:rPr lang="en-US" altLang="en-US" dirty="0" smtClean="0"/>
              <a:t>.</a:t>
            </a:r>
            <a:endParaRPr lang="en-US" altLang="en-US" dirty="0"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3B99D11-4985-4417-BA4A-88047426FB8B}" type="slidenum">
              <a:rPr lang="en-US" sz="1200"/>
              <a:pPr algn="r" eaLnBrk="1" hangingPunct="1"/>
              <a:t>9</a:t>
            </a:fld>
            <a:r>
              <a:rPr lang="en-US" sz="1200"/>
              <a:t> of 83</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lf4template</Template>
  <TotalTime>6653</TotalTime>
  <Words>2744</Words>
  <Application>Microsoft Office PowerPoint</Application>
  <PresentationFormat>On-screen Show (4:3)</PresentationFormat>
  <Paragraphs>429</Paragraphs>
  <Slides>51</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Times New Roman</vt:lpstr>
      <vt:lpstr>Wingdings</vt:lpstr>
      <vt:lpstr>Calibri</vt:lpstr>
      <vt:lpstr>Symbol</vt:lpstr>
      <vt:lpstr>MS Reference 2</vt:lpstr>
      <vt:lpstr>MS Reference Serif</vt:lpstr>
      <vt:lpstr>lf4template</vt:lpstr>
      <vt:lpstr>MathType 5.0 Equation</vt:lpstr>
      <vt:lpstr>MathType 6.0 Equation</vt:lpstr>
      <vt:lpstr>PowerPoint Presentation</vt:lpstr>
      <vt:lpstr>Chapter Outline</vt:lpstr>
      <vt:lpstr>Section 6.1</vt:lpstr>
      <vt:lpstr>Section 6.1 Objectives</vt:lpstr>
      <vt:lpstr>Point Estimate for Population μ</vt:lpstr>
      <vt:lpstr>Interval Estimate</vt:lpstr>
      <vt:lpstr>Level of Confidence</vt:lpstr>
      <vt:lpstr>Level of Confidence</vt:lpstr>
      <vt:lpstr>Sampling Error</vt:lpstr>
      <vt:lpstr>Margin of Error</vt:lpstr>
      <vt:lpstr>Steps to Calculate a Confidence Interval</vt:lpstr>
      <vt:lpstr>Constructing Confidence Intervals for μ</vt:lpstr>
      <vt:lpstr>Constructing Confidence Intervals for μ</vt:lpstr>
      <vt:lpstr>Example: Constructing a Confidence Interval σ Known</vt:lpstr>
      <vt:lpstr>Solution: Constructing a Confidence Interval σ Known</vt:lpstr>
      <vt:lpstr>Solution: Constructing a Confidence Interval σ Known</vt:lpstr>
      <vt:lpstr>Solution: Constructing a Confidence Interval σ Known</vt:lpstr>
      <vt:lpstr>Interpreting the Results</vt:lpstr>
      <vt:lpstr>Interpreting the Results</vt:lpstr>
      <vt:lpstr>Section 6.2</vt:lpstr>
      <vt:lpstr>Section 6.2 Objectives</vt:lpstr>
      <vt:lpstr>The t-Distribution</vt:lpstr>
      <vt:lpstr>The t-Distribution</vt:lpstr>
      <vt:lpstr>Example: Critical Values of t</vt:lpstr>
      <vt:lpstr>Solution: Critical Values of t</vt:lpstr>
      <vt:lpstr>Confidence Intervals for the Population Mean</vt:lpstr>
      <vt:lpstr>Confidence Intervals and t-Distributions</vt:lpstr>
      <vt:lpstr>Confidence Intervals and t-Distributions</vt:lpstr>
      <vt:lpstr>Example: Constructing a Confidence Interval</vt:lpstr>
      <vt:lpstr>Solution: Constructing a Confidence Interval</vt:lpstr>
      <vt:lpstr>Solution: Constructing a Confidence Interval</vt:lpstr>
      <vt:lpstr>Solution: Constructing a Confidence Interval</vt:lpstr>
      <vt:lpstr>Normal or t-Distribution?</vt:lpstr>
      <vt:lpstr>Example: Normal or t-Distribution?</vt:lpstr>
      <vt:lpstr>Homework</vt:lpstr>
      <vt:lpstr>Section 6.3</vt:lpstr>
      <vt:lpstr>Section 6.3 Objectives</vt:lpstr>
      <vt:lpstr>Point Estimate for Population p</vt:lpstr>
      <vt:lpstr>Confidence Intervals for p</vt:lpstr>
      <vt:lpstr>Constructing Confidence Intervals for p</vt:lpstr>
      <vt:lpstr>Constructing Confidence Intervals for p</vt:lpstr>
      <vt:lpstr>Example: Confidence Interval for p</vt:lpstr>
      <vt:lpstr>Solution: Confidence Interval for p</vt:lpstr>
      <vt:lpstr>Solution: Confidence Interval for p</vt:lpstr>
      <vt:lpstr>Solution: Confidence Interval for p</vt:lpstr>
      <vt:lpstr>Sample Size</vt:lpstr>
      <vt:lpstr>Example: Sample Size</vt:lpstr>
      <vt:lpstr>Solution: Sample Size</vt:lpstr>
      <vt:lpstr>Example: Sample Size</vt:lpstr>
      <vt:lpstr>Solution: Sample Size</vt:lpstr>
      <vt:lpstr>Section 6.3 Summary</vt:lpstr>
    </vt:vector>
  </TitlesOfParts>
  <Company>© 2012 Pearson Prentice Hall. All rights reserved.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Confidence Intervals</dc:subject>
  <dc:creator>Ron Larson, Betsy Farber</dc:creator>
  <cp:lastModifiedBy>Test4520</cp:lastModifiedBy>
  <cp:revision>156</cp:revision>
  <cp:lastPrinted>2014-04-11T17:42:04Z</cp:lastPrinted>
  <dcterms:created xsi:type="dcterms:W3CDTF">2007-08-10T00:53:27Z</dcterms:created>
  <dcterms:modified xsi:type="dcterms:W3CDTF">2014-04-14T13:22:10Z</dcterms:modified>
</cp:coreProperties>
</file>