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3"/>
  </p:notesMasterIdLst>
  <p:handoutMasterIdLst>
    <p:handoutMasterId r:id="rId24"/>
  </p:handoutMasterIdLst>
  <p:sldIdLst>
    <p:sldId id="256" r:id="rId2"/>
    <p:sldId id="407" r:id="rId3"/>
    <p:sldId id="341" r:id="rId4"/>
    <p:sldId id="343" r:id="rId5"/>
    <p:sldId id="412" r:id="rId6"/>
    <p:sldId id="344" r:id="rId7"/>
    <p:sldId id="345" r:id="rId8"/>
    <p:sldId id="351" r:id="rId9"/>
    <p:sldId id="413" r:id="rId10"/>
    <p:sldId id="353" r:id="rId11"/>
    <p:sldId id="352" r:id="rId12"/>
    <p:sldId id="354" r:id="rId13"/>
    <p:sldId id="355" r:id="rId14"/>
    <p:sldId id="356" r:id="rId15"/>
    <p:sldId id="357" r:id="rId16"/>
    <p:sldId id="414" r:id="rId17"/>
    <p:sldId id="402" r:id="rId18"/>
    <p:sldId id="415" r:id="rId19"/>
    <p:sldId id="416" r:id="rId20"/>
    <p:sldId id="403" r:id="rId21"/>
    <p:sldId id="334" r:id="rId22"/>
  </p:sldIdLst>
  <p:sldSz cx="9144000" cy="6858000" type="screen4x3"/>
  <p:notesSz cx="7086600" cy="9429750"/>
  <p:defaultTextStyle>
    <a:defPPr>
      <a:defRPr lang="en-US"/>
    </a:defPPr>
    <a:lvl1pPr algn="l" rtl="0" fontAlgn="base">
      <a:spcBef>
        <a:spcPct val="0"/>
      </a:spcBef>
      <a:spcAft>
        <a:spcPct val="0"/>
      </a:spcAft>
      <a:defRPr kern="1200" baseline="30000">
        <a:solidFill>
          <a:schemeClr val="tx1"/>
        </a:solidFill>
        <a:latin typeface="Arial" charset="0"/>
        <a:ea typeface="+mn-ea"/>
        <a:cs typeface="+mn-cs"/>
      </a:defRPr>
    </a:lvl1pPr>
    <a:lvl2pPr marL="457200" algn="l" rtl="0" fontAlgn="base">
      <a:spcBef>
        <a:spcPct val="0"/>
      </a:spcBef>
      <a:spcAft>
        <a:spcPct val="0"/>
      </a:spcAft>
      <a:defRPr kern="1200" baseline="30000">
        <a:solidFill>
          <a:schemeClr val="tx1"/>
        </a:solidFill>
        <a:latin typeface="Arial" charset="0"/>
        <a:ea typeface="+mn-ea"/>
        <a:cs typeface="+mn-cs"/>
      </a:defRPr>
    </a:lvl2pPr>
    <a:lvl3pPr marL="914400" algn="l" rtl="0" fontAlgn="base">
      <a:spcBef>
        <a:spcPct val="0"/>
      </a:spcBef>
      <a:spcAft>
        <a:spcPct val="0"/>
      </a:spcAft>
      <a:defRPr kern="1200" baseline="30000">
        <a:solidFill>
          <a:schemeClr val="tx1"/>
        </a:solidFill>
        <a:latin typeface="Arial" charset="0"/>
        <a:ea typeface="+mn-ea"/>
        <a:cs typeface="+mn-cs"/>
      </a:defRPr>
    </a:lvl3pPr>
    <a:lvl4pPr marL="1371600" algn="l" rtl="0" fontAlgn="base">
      <a:spcBef>
        <a:spcPct val="0"/>
      </a:spcBef>
      <a:spcAft>
        <a:spcPct val="0"/>
      </a:spcAft>
      <a:defRPr kern="1200" baseline="30000">
        <a:solidFill>
          <a:schemeClr val="tx1"/>
        </a:solidFill>
        <a:latin typeface="Arial" charset="0"/>
        <a:ea typeface="+mn-ea"/>
        <a:cs typeface="+mn-cs"/>
      </a:defRPr>
    </a:lvl4pPr>
    <a:lvl5pPr marL="1828800" algn="l" rtl="0" fontAlgn="base">
      <a:spcBef>
        <a:spcPct val="0"/>
      </a:spcBef>
      <a:spcAft>
        <a:spcPct val="0"/>
      </a:spcAft>
      <a:defRPr kern="1200" baseline="30000">
        <a:solidFill>
          <a:schemeClr val="tx1"/>
        </a:solidFill>
        <a:latin typeface="Arial" charset="0"/>
        <a:ea typeface="+mn-ea"/>
        <a:cs typeface="+mn-cs"/>
      </a:defRPr>
    </a:lvl5pPr>
    <a:lvl6pPr marL="2286000" algn="l" defTabSz="914400" rtl="0" eaLnBrk="1" latinLnBrk="0" hangingPunct="1">
      <a:defRPr kern="1200" baseline="30000">
        <a:solidFill>
          <a:schemeClr val="tx1"/>
        </a:solidFill>
        <a:latin typeface="Arial" charset="0"/>
        <a:ea typeface="+mn-ea"/>
        <a:cs typeface="+mn-cs"/>
      </a:defRPr>
    </a:lvl6pPr>
    <a:lvl7pPr marL="2743200" algn="l" defTabSz="914400" rtl="0" eaLnBrk="1" latinLnBrk="0" hangingPunct="1">
      <a:defRPr kern="1200" baseline="30000">
        <a:solidFill>
          <a:schemeClr val="tx1"/>
        </a:solidFill>
        <a:latin typeface="Arial" charset="0"/>
        <a:ea typeface="+mn-ea"/>
        <a:cs typeface="+mn-cs"/>
      </a:defRPr>
    </a:lvl7pPr>
    <a:lvl8pPr marL="3200400" algn="l" defTabSz="914400" rtl="0" eaLnBrk="1" latinLnBrk="0" hangingPunct="1">
      <a:defRPr kern="1200" baseline="30000">
        <a:solidFill>
          <a:schemeClr val="tx1"/>
        </a:solidFill>
        <a:latin typeface="Arial" charset="0"/>
        <a:ea typeface="+mn-ea"/>
        <a:cs typeface="+mn-cs"/>
      </a:defRPr>
    </a:lvl8pPr>
    <a:lvl9pPr marL="3657600" algn="l" defTabSz="914400" rtl="0" eaLnBrk="1" latinLnBrk="0" hangingPunct="1">
      <a:defRPr kern="1200" baseline="300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461" autoAdjust="0"/>
  </p:normalViewPr>
  <p:slideViewPr>
    <p:cSldViewPr>
      <p:cViewPr varScale="1">
        <p:scale>
          <a:sx n="48" d="100"/>
          <a:sy n="48" d="100"/>
        </p:scale>
        <p:origin x="-137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9026" name="Rectangle 2"/>
          <p:cNvSpPr>
            <a:spLocks noGrp="1" noChangeArrowheads="1"/>
          </p:cNvSpPr>
          <p:nvPr>
            <p:ph type="hdr" sz="quarter"/>
          </p:nvPr>
        </p:nvSpPr>
        <p:spPr bwMode="auto">
          <a:xfrm>
            <a:off x="0" y="0"/>
            <a:ext cx="3070225" cy="47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75" tIns="47188" rIns="94375" bIns="47188" numCol="1" anchor="t" anchorCtr="0" compatLnSpc="1">
            <a:prstTxWarp prst="textNoShape">
              <a:avLst/>
            </a:prstTxWarp>
          </a:bodyPr>
          <a:lstStyle>
            <a:lvl1pPr defTabSz="942975">
              <a:defRPr sz="1200" baseline="0"/>
            </a:lvl1pPr>
          </a:lstStyle>
          <a:p>
            <a:pPr>
              <a:defRPr/>
            </a:pPr>
            <a:endParaRPr lang="en-US"/>
          </a:p>
        </p:txBody>
      </p:sp>
      <p:sp>
        <p:nvSpPr>
          <p:cNvPr id="129027" name="Rectangle 3"/>
          <p:cNvSpPr>
            <a:spLocks noGrp="1" noChangeArrowheads="1"/>
          </p:cNvSpPr>
          <p:nvPr>
            <p:ph type="dt" sz="quarter" idx="1"/>
          </p:nvPr>
        </p:nvSpPr>
        <p:spPr bwMode="auto">
          <a:xfrm>
            <a:off x="4014788" y="0"/>
            <a:ext cx="3070225" cy="47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75" tIns="47188" rIns="94375" bIns="47188" numCol="1" anchor="t" anchorCtr="0" compatLnSpc="1">
            <a:prstTxWarp prst="textNoShape">
              <a:avLst/>
            </a:prstTxWarp>
          </a:bodyPr>
          <a:lstStyle>
            <a:lvl1pPr algn="r" defTabSz="942975">
              <a:defRPr sz="1200" baseline="0"/>
            </a:lvl1pPr>
          </a:lstStyle>
          <a:p>
            <a:pPr>
              <a:defRPr/>
            </a:pPr>
            <a:endParaRPr lang="en-US"/>
          </a:p>
        </p:txBody>
      </p:sp>
      <p:sp>
        <p:nvSpPr>
          <p:cNvPr id="129028" name="Rectangle 4"/>
          <p:cNvSpPr>
            <a:spLocks noGrp="1" noChangeArrowheads="1"/>
          </p:cNvSpPr>
          <p:nvPr>
            <p:ph type="ftr" sz="quarter" idx="2"/>
          </p:nvPr>
        </p:nvSpPr>
        <p:spPr bwMode="auto">
          <a:xfrm>
            <a:off x="0" y="8956675"/>
            <a:ext cx="3070225" cy="47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75" tIns="47188" rIns="94375" bIns="47188" numCol="1" anchor="b" anchorCtr="0" compatLnSpc="1">
            <a:prstTxWarp prst="textNoShape">
              <a:avLst/>
            </a:prstTxWarp>
          </a:bodyPr>
          <a:lstStyle>
            <a:lvl1pPr defTabSz="942975">
              <a:defRPr sz="1200" baseline="0"/>
            </a:lvl1pPr>
          </a:lstStyle>
          <a:p>
            <a:pPr>
              <a:defRPr/>
            </a:pPr>
            <a:endParaRPr lang="en-US"/>
          </a:p>
        </p:txBody>
      </p:sp>
      <p:sp>
        <p:nvSpPr>
          <p:cNvPr id="129029" name="Rectangle 5"/>
          <p:cNvSpPr>
            <a:spLocks noGrp="1" noChangeArrowheads="1"/>
          </p:cNvSpPr>
          <p:nvPr>
            <p:ph type="sldNum" sz="quarter" idx="3"/>
          </p:nvPr>
        </p:nvSpPr>
        <p:spPr bwMode="auto">
          <a:xfrm>
            <a:off x="4014788" y="8956675"/>
            <a:ext cx="3070225" cy="47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75" tIns="47188" rIns="94375" bIns="47188" numCol="1" anchor="b" anchorCtr="0" compatLnSpc="1">
            <a:prstTxWarp prst="textNoShape">
              <a:avLst/>
            </a:prstTxWarp>
          </a:bodyPr>
          <a:lstStyle>
            <a:lvl1pPr algn="r" defTabSz="942975">
              <a:defRPr sz="1200" baseline="0"/>
            </a:lvl1pPr>
          </a:lstStyle>
          <a:p>
            <a:pPr>
              <a:defRPr/>
            </a:pPr>
            <a:fld id="{C9B639B5-8455-40B7-B0AD-1DCE7DD2C9B7}" type="slidenum">
              <a:rPr lang="en-US"/>
              <a:pPr>
                <a:defRPr/>
              </a:pPr>
              <a:t>‹#›</a:t>
            </a:fld>
            <a:endParaRPr lang="en-US"/>
          </a:p>
        </p:txBody>
      </p:sp>
    </p:spTree>
    <p:extLst>
      <p:ext uri="{BB962C8B-B14F-4D97-AF65-F5344CB8AC3E}">
        <p14:creationId xmlns:p14="http://schemas.microsoft.com/office/powerpoint/2010/main" val="10382673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70225" cy="47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75" tIns="47188" rIns="94375" bIns="47188" numCol="1" anchor="t" anchorCtr="0" compatLnSpc="1">
            <a:prstTxWarp prst="textNoShape">
              <a:avLst/>
            </a:prstTxWarp>
          </a:bodyPr>
          <a:lstStyle>
            <a:lvl1pPr defTabSz="942975">
              <a:defRPr sz="1200" baseline="0"/>
            </a:lvl1pPr>
          </a:lstStyle>
          <a:p>
            <a:pPr>
              <a:defRPr/>
            </a:pPr>
            <a:endParaRPr lang="en-US"/>
          </a:p>
        </p:txBody>
      </p:sp>
      <p:sp>
        <p:nvSpPr>
          <p:cNvPr id="64515" name="Rectangle 3"/>
          <p:cNvSpPr>
            <a:spLocks noGrp="1" noChangeArrowheads="1"/>
          </p:cNvSpPr>
          <p:nvPr>
            <p:ph type="dt" idx="1"/>
          </p:nvPr>
        </p:nvSpPr>
        <p:spPr bwMode="auto">
          <a:xfrm>
            <a:off x="4014788" y="0"/>
            <a:ext cx="3070225" cy="47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75" tIns="47188" rIns="94375" bIns="47188" numCol="1" anchor="t" anchorCtr="0" compatLnSpc="1">
            <a:prstTxWarp prst="textNoShape">
              <a:avLst/>
            </a:prstTxWarp>
          </a:bodyPr>
          <a:lstStyle>
            <a:lvl1pPr algn="r" defTabSz="942975">
              <a:defRPr sz="1200" baseline="0"/>
            </a:lvl1pPr>
          </a:lstStyle>
          <a:p>
            <a:pPr>
              <a:defRPr/>
            </a:pPr>
            <a:endParaRPr lang="en-US"/>
          </a:p>
        </p:txBody>
      </p:sp>
      <p:sp>
        <p:nvSpPr>
          <p:cNvPr id="53252" name="Rectangle 4"/>
          <p:cNvSpPr>
            <a:spLocks noRot="1" noChangeArrowheads="1" noTextEdit="1"/>
          </p:cNvSpPr>
          <p:nvPr>
            <p:ph type="sldImg" idx="2"/>
          </p:nvPr>
        </p:nvSpPr>
        <p:spPr bwMode="auto">
          <a:xfrm>
            <a:off x="1187450" y="708025"/>
            <a:ext cx="4713288" cy="35353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708025" y="4479925"/>
            <a:ext cx="5670550" cy="4243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75" tIns="47188" rIns="94375" bIns="4718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4518" name="Rectangle 6"/>
          <p:cNvSpPr>
            <a:spLocks noGrp="1" noChangeArrowheads="1"/>
          </p:cNvSpPr>
          <p:nvPr>
            <p:ph type="ftr" sz="quarter" idx="4"/>
          </p:nvPr>
        </p:nvSpPr>
        <p:spPr bwMode="auto">
          <a:xfrm>
            <a:off x="0" y="8956675"/>
            <a:ext cx="3070225" cy="47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75" tIns="47188" rIns="94375" bIns="47188" numCol="1" anchor="b" anchorCtr="0" compatLnSpc="1">
            <a:prstTxWarp prst="textNoShape">
              <a:avLst/>
            </a:prstTxWarp>
          </a:bodyPr>
          <a:lstStyle>
            <a:lvl1pPr defTabSz="942975">
              <a:defRPr sz="1200" baseline="0"/>
            </a:lvl1pPr>
          </a:lstStyle>
          <a:p>
            <a:pPr>
              <a:defRPr/>
            </a:pPr>
            <a:endParaRPr lang="en-US"/>
          </a:p>
        </p:txBody>
      </p:sp>
      <p:sp>
        <p:nvSpPr>
          <p:cNvPr id="64519" name="Rectangle 7"/>
          <p:cNvSpPr>
            <a:spLocks noGrp="1" noChangeArrowheads="1"/>
          </p:cNvSpPr>
          <p:nvPr>
            <p:ph type="sldNum" sz="quarter" idx="5"/>
          </p:nvPr>
        </p:nvSpPr>
        <p:spPr bwMode="auto">
          <a:xfrm>
            <a:off x="4014788" y="8956675"/>
            <a:ext cx="3070225" cy="47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75" tIns="47188" rIns="94375" bIns="47188" numCol="1" anchor="b" anchorCtr="0" compatLnSpc="1">
            <a:prstTxWarp prst="textNoShape">
              <a:avLst/>
            </a:prstTxWarp>
          </a:bodyPr>
          <a:lstStyle>
            <a:lvl1pPr algn="r" defTabSz="942975">
              <a:defRPr sz="1200" baseline="0"/>
            </a:lvl1pPr>
          </a:lstStyle>
          <a:p>
            <a:pPr>
              <a:defRPr/>
            </a:pPr>
            <a:fld id="{CC936ADB-E1FC-4B55-9964-A261FD3704A9}" type="slidenum">
              <a:rPr lang="en-US"/>
              <a:pPr>
                <a:defRPr/>
              </a:pPr>
              <a:t>‹#›</a:t>
            </a:fld>
            <a:endParaRPr lang="en-US"/>
          </a:p>
        </p:txBody>
      </p:sp>
    </p:spTree>
    <p:extLst>
      <p:ext uri="{BB962C8B-B14F-4D97-AF65-F5344CB8AC3E}">
        <p14:creationId xmlns:p14="http://schemas.microsoft.com/office/powerpoint/2010/main" val="16701432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defTabSz="942975" eaLnBrk="0" hangingPunct="0">
              <a:defRPr baseline="30000">
                <a:solidFill>
                  <a:schemeClr val="tx1"/>
                </a:solidFill>
                <a:latin typeface="Arial" charset="0"/>
              </a:defRPr>
            </a:lvl1pPr>
            <a:lvl2pPr marL="742950" indent="-285750" defTabSz="942975" eaLnBrk="0" hangingPunct="0">
              <a:defRPr baseline="30000">
                <a:solidFill>
                  <a:schemeClr val="tx1"/>
                </a:solidFill>
                <a:latin typeface="Arial" charset="0"/>
              </a:defRPr>
            </a:lvl2pPr>
            <a:lvl3pPr marL="1143000" indent="-228600" defTabSz="942975" eaLnBrk="0" hangingPunct="0">
              <a:defRPr baseline="30000">
                <a:solidFill>
                  <a:schemeClr val="tx1"/>
                </a:solidFill>
                <a:latin typeface="Arial" charset="0"/>
              </a:defRPr>
            </a:lvl3pPr>
            <a:lvl4pPr marL="1600200" indent="-228600" defTabSz="942975" eaLnBrk="0" hangingPunct="0">
              <a:defRPr baseline="30000">
                <a:solidFill>
                  <a:schemeClr val="tx1"/>
                </a:solidFill>
                <a:latin typeface="Arial" charset="0"/>
              </a:defRPr>
            </a:lvl4pPr>
            <a:lvl5pPr marL="2057400" indent="-228600" defTabSz="942975" eaLnBrk="0" hangingPunct="0">
              <a:defRPr baseline="30000">
                <a:solidFill>
                  <a:schemeClr val="tx1"/>
                </a:solidFill>
                <a:latin typeface="Arial" charset="0"/>
              </a:defRPr>
            </a:lvl5pPr>
            <a:lvl6pPr marL="2514600" indent="-228600" defTabSz="942975" eaLnBrk="0" fontAlgn="base" hangingPunct="0">
              <a:spcBef>
                <a:spcPct val="0"/>
              </a:spcBef>
              <a:spcAft>
                <a:spcPct val="0"/>
              </a:spcAft>
              <a:defRPr baseline="30000">
                <a:solidFill>
                  <a:schemeClr val="tx1"/>
                </a:solidFill>
                <a:latin typeface="Arial" charset="0"/>
              </a:defRPr>
            </a:lvl6pPr>
            <a:lvl7pPr marL="2971800" indent="-228600" defTabSz="942975" eaLnBrk="0" fontAlgn="base" hangingPunct="0">
              <a:spcBef>
                <a:spcPct val="0"/>
              </a:spcBef>
              <a:spcAft>
                <a:spcPct val="0"/>
              </a:spcAft>
              <a:defRPr baseline="30000">
                <a:solidFill>
                  <a:schemeClr val="tx1"/>
                </a:solidFill>
                <a:latin typeface="Arial" charset="0"/>
              </a:defRPr>
            </a:lvl7pPr>
            <a:lvl8pPr marL="3429000" indent="-228600" defTabSz="942975" eaLnBrk="0" fontAlgn="base" hangingPunct="0">
              <a:spcBef>
                <a:spcPct val="0"/>
              </a:spcBef>
              <a:spcAft>
                <a:spcPct val="0"/>
              </a:spcAft>
              <a:defRPr baseline="30000">
                <a:solidFill>
                  <a:schemeClr val="tx1"/>
                </a:solidFill>
                <a:latin typeface="Arial" charset="0"/>
              </a:defRPr>
            </a:lvl8pPr>
            <a:lvl9pPr marL="3886200" indent="-228600" defTabSz="942975" eaLnBrk="0" fontAlgn="base" hangingPunct="0">
              <a:spcBef>
                <a:spcPct val="0"/>
              </a:spcBef>
              <a:spcAft>
                <a:spcPct val="0"/>
              </a:spcAft>
              <a:defRPr baseline="30000">
                <a:solidFill>
                  <a:schemeClr val="tx1"/>
                </a:solidFill>
                <a:latin typeface="Arial" charset="0"/>
              </a:defRPr>
            </a:lvl9pPr>
          </a:lstStyle>
          <a:p>
            <a:pPr eaLnBrk="1" hangingPunct="1"/>
            <a:fld id="{C56850BB-01A9-4B85-A0F4-CCBFC2BF5B15}" type="slidenum">
              <a:rPr lang="en-US" baseline="0" smtClean="0"/>
              <a:pPr eaLnBrk="1" hangingPunct="1"/>
              <a:t>14</a:t>
            </a:fld>
            <a:endParaRPr lang="en-US" baseline="0" smtClean="0"/>
          </a:p>
        </p:txBody>
      </p:sp>
      <p:sp>
        <p:nvSpPr>
          <p:cNvPr id="58371" name="Rectangle 2"/>
          <p:cNvSpPr>
            <a:spLocks noRot="1" noChangeArrowheads="1" noTextEdit="1"/>
          </p:cNvSpPr>
          <p:nvPr>
            <p:ph type="sldImg"/>
          </p:nvPr>
        </p:nvSpPr>
        <p:spPr>
          <a:xfrm>
            <a:off x="1189038" y="708025"/>
            <a:ext cx="4713287" cy="3535363"/>
          </a:xfrm>
          <a:ln/>
        </p:spPr>
      </p:sp>
      <p:sp>
        <p:nvSpPr>
          <p:cNvPr id="58372" name="Rectangle 3"/>
          <p:cNvSpPr>
            <a:spLocks noGrp="1" noChangeArrowheads="1"/>
          </p:cNvSpPr>
          <p:nvPr>
            <p:ph type="body" idx="1"/>
          </p:nvPr>
        </p:nvSpPr>
        <p:spPr>
          <a:noFill/>
        </p:spPr>
        <p:txBody>
          <a:bodyPr/>
          <a:lstStyle/>
          <a:p>
            <a:pPr eaLnBrk="1" hangingPunct="1"/>
            <a:r>
              <a:rPr lang="en-US" smtClean="0"/>
              <a:t>(3x + 2vx)dx –x(vdx + xdv) = 0</a:t>
            </a:r>
          </a:p>
          <a:p>
            <a:pPr eaLnBrk="1" hangingPunct="1"/>
            <a:r>
              <a:rPr lang="en-US" smtClean="0"/>
              <a:t>3x dx + 2vx dx – vx dx - x</a:t>
            </a:r>
            <a:r>
              <a:rPr lang="en-US" baseline="30000" smtClean="0"/>
              <a:t>2</a:t>
            </a:r>
            <a:r>
              <a:rPr lang="en-US" smtClean="0"/>
              <a:t> dv = 0</a:t>
            </a:r>
          </a:p>
          <a:p>
            <a:pPr eaLnBrk="1" hangingPunct="1"/>
            <a:r>
              <a:rPr lang="en-US" smtClean="0"/>
              <a:t>3x dx + vx dx = x</a:t>
            </a:r>
            <a:r>
              <a:rPr lang="en-US" baseline="30000" smtClean="0"/>
              <a:t>2</a:t>
            </a:r>
            <a:r>
              <a:rPr lang="en-US" smtClean="0"/>
              <a:t> dv</a:t>
            </a:r>
          </a:p>
          <a:p>
            <a:pPr eaLnBrk="1" hangingPunct="1"/>
            <a:r>
              <a:rPr lang="en-US" smtClean="0"/>
              <a:t>(3 + v) x dx = x</a:t>
            </a:r>
            <a:r>
              <a:rPr lang="en-US" baseline="30000" smtClean="0"/>
              <a:t>2</a:t>
            </a:r>
            <a:r>
              <a:rPr lang="en-US" smtClean="0"/>
              <a:t> dv</a:t>
            </a:r>
          </a:p>
          <a:p>
            <a:pPr eaLnBrk="1" hangingPunct="1"/>
            <a:r>
              <a:rPr lang="en-US" smtClean="0"/>
              <a:t>(1/x) dx = (1/(3 + v)) dv</a:t>
            </a:r>
          </a:p>
          <a:p>
            <a:pPr eaLnBrk="1" hangingPunct="1"/>
            <a:r>
              <a:rPr lang="en-US" smtClean="0"/>
              <a:t>ln |x| = ln |3 + v| + C</a:t>
            </a:r>
          </a:p>
          <a:p>
            <a:pPr eaLnBrk="1" hangingPunct="1"/>
            <a:r>
              <a:rPr lang="en-US" smtClean="0"/>
              <a:t>x = C(3 + v) </a:t>
            </a:r>
          </a:p>
          <a:p>
            <a:pPr eaLnBrk="1" hangingPunct="1"/>
            <a:r>
              <a:rPr lang="en-US" smtClean="0"/>
              <a:t>Cx = 3 + v</a:t>
            </a:r>
          </a:p>
          <a:p>
            <a:pPr eaLnBrk="1" hangingPunct="1"/>
            <a:r>
              <a:rPr lang="en-US" smtClean="0"/>
              <a:t>Cx = 3 + y/x</a:t>
            </a:r>
          </a:p>
          <a:p>
            <a:pPr eaLnBrk="1" hangingPunct="1"/>
            <a:r>
              <a:rPr lang="en-US" smtClean="0"/>
              <a:t>Cx</a:t>
            </a:r>
            <a:r>
              <a:rPr lang="en-US" baseline="30000" smtClean="0"/>
              <a:t>2</a:t>
            </a:r>
            <a:r>
              <a:rPr lang="en-US" smtClean="0"/>
              <a:t> = 3x + y</a:t>
            </a:r>
          </a:p>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42975" eaLnBrk="0" hangingPunct="0">
              <a:defRPr baseline="30000">
                <a:solidFill>
                  <a:schemeClr val="tx1"/>
                </a:solidFill>
                <a:latin typeface="Arial" charset="0"/>
              </a:defRPr>
            </a:lvl1pPr>
            <a:lvl2pPr marL="742950" indent="-285750" defTabSz="942975" eaLnBrk="0" hangingPunct="0">
              <a:defRPr baseline="30000">
                <a:solidFill>
                  <a:schemeClr val="tx1"/>
                </a:solidFill>
                <a:latin typeface="Arial" charset="0"/>
              </a:defRPr>
            </a:lvl2pPr>
            <a:lvl3pPr marL="1143000" indent="-228600" defTabSz="942975" eaLnBrk="0" hangingPunct="0">
              <a:defRPr baseline="30000">
                <a:solidFill>
                  <a:schemeClr val="tx1"/>
                </a:solidFill>
                <a:latin typeface="Arial" charset="0"/>
              </a:defRPr>
            </a:lvl3pPr>
            <a:lvl4pPr marL="1600200" indent="-228600" defTabSz="942975" eaLnBrk="0" hangingPunct="0">
              <a:defRPr baseline="30000">
                <a:solidFill>
                  <a:schemeClr val="tx1"/>
                </a:solidFill>
                <a:latin typeface="Arial" charset="0"/>
              </a:defRPr>
            </a:lvl4pPr>
            <a:lvl5pPr marL="2057400" indent="-228600" defTabSz="942975" eaLnBrk="0" hangingPunct="0">
              <a:defRPr baseline="30000">
                <a:solidFill>
                  <a:schemeClr val="tx1"/>
                </a:solidFill>
                <a:latin typeface="Arial" charset="0"/>
              </a:defRPr>
            </a:lvl5pPr>
            <a:lvl6pPr marL="2514600" indent="-228600" defTabSz="942975" eaLnBrk="0" fontAlgn="base" hangingPunct="0">
              <a:spcBef>
                <a:spcPct val="0"/>
              </a:spcBef>
              <a:spcAft>
                <a:spcPct val="0"/>
              </a:spcAft>
              <a:defRPr baseline="30000">
                <a:solidFill>
                  <a:schemeClr val="tx1"/>
                </a:solidFill>
                <a:latin typeface="Arial" charset="0"/>
              </a:defRPr>
            </a:lvl6pPr>
            <a:lvl7pPr marL="2971800" indent="-228600" defTabSz="942975" eaLnBrk="0" fontAlgn="base" hangingPunct="0">
              <a:spcBef>
                <a:spcPct val="0"/>
              </a:spcBef>
              <a:spcAft>
                <a:spcPct val="0"/>
              </a:spcAft>
              <a:defRPr baseline="30000">
                <a:solidFill>
                  <a:schemeClr val="tx1"/>
                </a:solidFill>
                <a:latin typeface="Arial" charset="0"/>
              </a:defRPr>
            </a:lvl7pPr>
            <a:lvl8pPr marL="3429000" indent="-228600" defTabSz="942975" eaLnBrk="0" fontAlgn="base" hangingPunct="0">
              <a:spcBef>
                <a:spcPct val="0"/>
              </a:spcBef>
              <a:spcAft>
                <a:spcPct val="0"/>
              </a:spcAft>
              <a:defRPr baseline="30000">
                <a:solidFill>
                  <a:schemeClr val="tx1"/>
                </a:solidFill>
                <a:latin typeface="Arial" charset="0"/>
              </a:defRPr>
            </a:lvl8pPr>
            <a:lvl9pPr marL="3886200" indent="-228600" defTabSz="942975" eaLnBrk="0" fontAlgn="base" hangingPunct="0">
              <a:spcBef>
                <a:spcPct val="0"/>
              </a:spcBef>
              <a:spcAft>
                <a:spcPct val="0"/>
              </a:spcAft>
              <a:defRPr baseline="30000">
                <a:solidFill>
                  <a:schemeClr val="tx1"/>
                </a:solidFill>
                <a:latin typeface="Arial" charset="0"/>
              </a:defRPr>
            </a:lvl9pPr>
          </a:lstStyle>
          <a:p>
            <a:pPr eaLnBrk="1" hangingPunct="1"/>
            <a:fld id="{F13F8BEB-F68A-47F9-B261-96421EB851C1}" type="slidenum">
              <a:rPr lang="en-US" baseline="0" smtClean="0"/>
              <a:pPr eaLnBrk="1" hangingPunct="1"/>
              <a:t>15</a:t>
            </a:fld>
            <a:endParaRPr lang="en-US" baseline="0" smtClean="0"/>
          </a:p>
        </p:txBody>
      </p:sp>
      <p:sp>
        <p:nvSpPr>
          <p:cNvPr id="59395" name="Rectangle 2"/>
          <p:cNvSpPr>
            <a:spLocks noRot="1" noChangeArrowheads="1" noTextEdit="1"/>
          </p:cNvSpPr>
          <p:nvPr>
            <p:ph type="sldImg"/>
          </p:nvPr>
        </p:nvSpPr>
        <p:spPr>
          <a:xfrm>
            <a:off x="1189038" y="708025"/>
            <a:ext cx="4713287" cy="3535363"/>
          </a:xfrm>
          <a:ln/>
        </p:spPr>
      </p:sp>
      <p:sp>
        <p:nvSpPr>
          <p:cNvPr id="59396" name="Rectangle 3"/>
          <p:cNvSpPr>
            <a:spLocks noGrp="1" noChangeArrowheads="1"/>
          </p:cNvSpPr>
          <p:nvPr>
            <p:ph type="body" idx="1"/>
          </p:nvPr>
        </p:nvSpPr>
        <p:spPr>
          <a:noFill/>
        </p:spPr>
        <p:txBody>
          <a:bodyPr/>
          <a:lstStyle/>
          <a:p>
            <a:pPr eaLnBrk="1" hangingPunct="1"/>
            <a:r>
              <a:rPr lang="en-US" smtClean="0"/>
              <a:t>(x + y) dy – (x – y) dx = 0</a:t>
            </a:r>
          </a:p>
          <a:p>
            <a:pPr eaLnBrk="1" hangingPunct="1"/>
            <a:r>
              <a:rPr lang="en-US" smtClean="0"/>
              <a:t>(x + vx) (v dx + x dv) – (x – vx) dx = 0</a:t>
            </a:r>
          </a:p>
          <a:p>
            <a:pPr eaLnBrk="1" hangingPunct="1"/>
            <a:r>
              <a:rPr lang="en-US" smtClean="0"/>
              <a:t>vx dx + x</a:t>
            </a:r>
            <a:r>
              <a:rPr lang="en-US" baseline="30000" smtClean="0"/>
              <a:t>2</a:t>
            </a:r>
            <a:r>
              <a:rPr lang="en-US" smtClean="0"/>
              <a:t> dv + v</a:t>
            </a:r>
            <a:r>
              <a:rPr lang="en-US" baseline="30000" smtClean="0"/>
              <a:t>2</a:t>
            </a:r>
            <a:r>
              <a:rPr lang="en-US" smtClean="0"/>
              <a:t>x dx + vx</a:t>
            </a:r>
            <a:r>
              <a:rPr lang="en-US" baseline="30000" smtClean="0"/>
              <a:t>2</a:t>
            </a:r>
            <a:r>
              <a:rPr lang="en-US" smtClean="0"/>
              <a:t> dv – x dx + vx dx = 0</a:t>
            </a:r>
          </a:p>
          <a:p>
            <a:pPr eaLnBrk="1" hangingPunct="1"/>
            <a:r>
              <a:rPr lang="en-US" smtClean="0"/>
              <a:t>(2vx + v</a:t>
            </a:r>
            <a:r>
              <a:rPr lang="en-US" baseline="30000" smtClean="0"/>
              <a:t>2</a:t>
            </a:r>
            <a:r>
              <a:rPr lang="en-US" smtClean="0"/>
              <a:t>x – x) dx + (x</a:t>
            </a:r>
            <a:r>
              <a:rPr lang="en-US" baseline="30000" smtClean="0"/>
              <a:t>2</a:t>
            </a:r>
            <a:r>
              <a:rPr lang="en-US" smtClean="0"/>
              <a:t> + vx</a:t>
            </a:r>
            <a:r>
              <a:rPr lang="en-US" baseline="30000" smtClean="0"/>
              <a:t>2</a:t>
            </a:r>
            <a:r>
              <a:rPr lang="en-US" smtClean="0"/>
              <a:t>) dv = 0</a:t>
            </a:r>
          </a:p>
          <a:p>
            <a:pPr eaLnBrk="1" hangingPunct="1"/>
            <a:r>
              <a:rPr lang="en-US" smtClean="0"/>
              <a:t>(v</a:t>
            </a:r>
            <a:r>
              <a:rPr lang="en-US" baseline="30000" smtClean="0"/>
              <a:t>2</a:t>
            </a:r>
            <a:r>
              <a:rPr lang="en-US" smtClean="0"/>
              <a:t> + 2v  - 1) x dx = -(1 + v) x</a:t>
            </a:r>
            <a:r>
              <a:rPr lang="en-US" baseline="30000" smtClean="0"/>
              <a:t>2</a:t>
            </a:r>
            <a:r>
              <a:rPr lang="en-US" smtClean="0"/>
              <a:t> dv</a:t>
            </a:r>
          </a:p>
          <a:p>
            <a:pPr eaLnBrk="1" hangingPunct="1"/>
            <a:r>
              <a:rPr lang="en-US" smtClean="0"/>
              <a:t>(1/x) dx = -(1/2) [2(1 + v)/(v</a:t>
            </a:r>
            <a:r>
              <a:rPr lang="en-US" baseline="30000" smtClean="0"/>
              <a:t>2</a:t>
            </a:r>
            <a:r>
              <a:rPr lang="en-US" smtClean="0"/>
              <a:t> + 2v  - 1)] dv</a:t>
            </a:r>
          </a:p>
          <a:p>
            <a:pPr eaLnBrk="1" hangingPunct="1"/>
            <a:r>
              <a:rPr lang="en-US" smtClean="0"/>
              <a:t>-2 ln |x| + C = ln |v</a:t>
            </a:r>
            <a:r>
              <a:rPr lang="en-US" baseline="30000" smtClean="0"/>
              <a:t>2</a:t>
            </a:r>
            <a:r>
              <a:rPr lang="en-US" smtClean="0"/>
              <a:t> + 2v  - 1|</a:t>
            </a:r>
          </a:p>
          <a:p>
            <a:pPr eaLnBrk="1" hangingPunct="1"/>
            <a:r>
              <a:rPr lang="en-US" smtClean="0"/>
              <a:t>ln |x</a:t>
            </a:r>
            <a:r>
              <a:rPr lang="en-US" baseline="30000" smtClean="0"/>
              <a:t>-2</a:t>
            </a:r>
            <a:r>
              <a:rPr lang="en-US" smtClean="0"/>
              <a:t>| + C = ln |v</a:t>
            </a:r>
            <a:r>
              <a:rPr lang="en-US" baseline="30000" smtClean="0"/>
              <a:t>2</a:t>
            </a:r>
            <a:r>
              <a:rPr lang="en-US" smtClean="0"/>
              <a:t> + 2v  - 1|</a:t>
            </a:r>
          </a:p>
          <a:p>
            <a:pPr eaLnBrk="1" hangingPunct="1"/>
            <a:r>
              <a:rPr lang="en-US" smtClean="0"/>
              <a:t>C/x</a:t>
            </a:r>
            <a:r>
              <a:rPr lang="en-US" baseline="30000" smtClean="0"/>
              <a:t>2</a:t>
            </a:r>
            <a:r>
              <a:rPr lang="en-US" smtClean="0"/>
              <a:t> = v</a:t>
            </a:r>
            <a:r>
              <a:rPr lang="en-US" baseline="30000" smtClean="0"/>
              <a:t>2</a:t>
            </a:r>
            <a:r>
              <a:rPr lang="en-US" smtClean="0"/>
              <a:t> + 2v  - 1</a:t>
            </a:r>
          </a:p>
          <a:p>
            <a:pPr eaLnBrk="1" hangingPunct="1"/>
            <a:r>
              <a:rPr lang="en-US" smtClean="0"/>
              <a:t>C = (y</a:t>
            </a:r>
            <a:r>
              <a:rPr lang="en-US" baseline="30000" smtClean="0"/>
              <a:t>2</a:t>
            </a:r>
            <a:r>
              <a:rPr lang="en-US" smtClean="0"/>
              <a:t>/x</a:t>
            </a:r>
            <a:r>
              <a:rPr lang="en-US" baseline="30000" smtClean="0"/>
              <a:t>2</a:t>
            </a:r>
            <a:r>
              <a:rPr lang="en-US" smtClean="0"/>
              <a:t> + 2y/x  - 1)x</a:t>
            </a:r>
            <a:r>
              <a:rPr lang="en-US" baseline="30000" smtClean="0"/>
              <a:t>2</a:t>
            </a:r>
          </a:p>
          <a:p>
            <a:pPr eaLnBrk="1" hangingPunct="1"/>
            <a:r>
              <a:rPr lang="en-US" smtClean="0"/>
              <a:t>C = y</a:t>
            </a:r>
            <a:r>
              <a:rPr lang="en-US" baseline="30000" smtClean="0"/>
              <a:t>2</a:t>
            </a:r>
            <a:r>
              <a:rPr lang="en-US" smtClean="0"/>
              <a:t> + 2xy – x</a:t>
            </a:r>
            <a:r>
              <a:rPr lang="en-US" baseline="30000" smtClean="0"/>
              <a:t>2</a:t>
            </a: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Approximately 750,000 citizens</a:t>
            </a:r>
            <a:endParaRPr lang="en-US" dirty="0"/>
          </a:p>
        </p:txBody>
      </p:sp>
      <p:sp>
        <p:nvSpPr>
          <p:cNvPr id="4" name="Slide Number Placeholder 3"/>
          <p:cNvSpPr>
            <a:spLocks noGrp="1"/>
          </p:cNvSpPr>
          <p:nvPr>
            <p:ph type="sldNum" sz="quarter" idx="10"/>
          </p:nvPr>
        </p:nvSpPr>
        <p:spPr/>
        <p:txBody>
          <a:bodyPr/>
          <a:lstStyle/>
          <a:p>
            <a:pPr>
              <a:defRPr/>
            </a:pPr>
            <a:fld id="{CC936ADB-E1FC-4B55-9964-A261FD3704A9}" type="slidenum">
              <a:rPr lang="en-US" smtClean="0"/>
              <a:pPr>
                <a:defRPr/>
              </a:pPr>
              <a:t>16</a:t>
            </a:fld>
            <a:endParaRPr lang="en-US"/>
          </a:p>
        </p:txBody>
      </p:sp>
    </p:spTree>
    <p:extLst>
      <p:ext uri="{BB962C8B-B14F-4D97-AF65-F5344CB8AC3E}">
        <p14:creationId xmlns:p14="http://schemas.microsoft.com/office/powerpoint/2010/main" val="3679118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38EAC9E4-67F5-4650-8724-0AB5996A76A0}" type="slidenum">
              <a:rPr lang="en-US" altLang="en-US"/>
              <a:pPr>
                <a:defRPr/>
              </a:pPr>
              <a:t>‹#›</a:t>
            </a:fld>
            <a:endParaRPr lang="en-US" altLang="en-US"/>
          </a:p>
        </p:txBody>
      </p:sp>
    </p:spTree>
    <p:extLst>
      <p:ext uri="{BB962C8B-B14F-4D97-AF65-F5344CB8AC3E}">
        <p14:creationId xmlns:p14="http://schemas.microsoft.com/office/powerpoint/2010/main" val="1147093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63EFB490-2067-4D5E-A72C-636E24A5A000}" type="slidenum">
              <a:rPr lang="en-US" altLang="en-US"/>
              <a:pPr>
                <a:defRPr/>
              </a:pPr>
              <a:t>‹#›</a:t>
            </a:fld>
            <a:endParaRPr lang="en-US" altLang="en-US"/>
          </a:p>
        </p:txBody>
      </p:sp>
    </p:spTree>
    <p:extLst>
      <p:ext uri="{BB962C8B-B14F-4D97-AF65-F5344CB8AC3E}">
        <p14:creationId xmlns:p14="http://schemas.microsoft.com/office/powerpoint/2010/main" val="3695236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7435B55B-80E8-4F20-8043-19D145C85A6F}" type="slidenum">
              <a:rPr lang="en-US" altLang="en-US"/>
              <a:pPr>
                <a:defRPr/>
              </a:pPr>
              <a:t>‹#›</a:t>
            </a:fld>
            <a:endParaRPr lang="en-US" altLang="en-US"/>
          </a:p>
        </p:txBody>
      </p:sp>
    </p:spTree>
    <p:extLst>
      <p:ext uri="{BB962C8B-B14F-4D97-AF65-F5344CB8AC3E}">
        <p14:creationId xmlns:p14="http://schemas.microsoft.com/office/powerpoint/2010/main" val="8242201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pPr>
              <a:defRPr/>
            </a:pPr>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pPr>
              <a:defRPr/>
            </a:pPr>
            <a:fld id="{23E01B89-FD0E-4AA1-B24C-5D2626D7C958}" type="slidenum">
              <a:rPr lang="en-US" altLang="en-US"/>
              <a:pPr>
                <a:defRPr/>
              </a:pPr>
              <a:t>‹#›</a:t>
            </a:fld>
            <a:endParaRPr lang="en-US" altLang="en-US"/>
          </a:p>
        </p:txBody>
      </p:sp>
    </p:spTree>
    <p:extLst>
      <p:ext uri="{BB962C8B-B14F-4D97-AF65-F5344CB8AC3E}">
        <p14:creationId xmlns:p14="http://schemas.microsoft.com/office/powerpoint/2010/main" val="546650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90603B30-318B-4709-8102-D88DC7C241E7}" type="slidenum">
              <a:rPr lang="en-US" altLang="en-US"/>
              <a:pPr>
                <a:defRPr/>
              </a:pPr>
              <a:t>‹#›</a:t>
            </a:fld>
            <a:endParaRPr lang="en-US" altLang="en-US"/>
          </a:p>
        </p:txBody>
      </p:sp>
    </p:spTree>
    <p:extLst>
      <p:ext uri="{BB962C8B-B14F-4D97-AF65-F5344CB8AC3E}">
        <p14:creationId xmlns:p14="http://schemas.microsoft.com/office/powerpoint/2010/main" val="405344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F9152686-7629-4B30-B1EB-20C36E2094FB}" type="slidenum">
              <a:rPr lang="en-US" altLang="en-US"/>
              <a:pPr>
                <a:defRPr/>
              </a:pPr>
              <a:t>‹#›</a:t>
            </a:fld>
            <a:endParaRPr lang="en-US" altLang="en-US"/>
          </a:p>
        </p:txBody>
      </p:sp>
    </p:spTree>
    <p:extLst>
      <p:ext uri="{BB962C8B-B14F-4D97-AF65-F5344CB8AC3E}">
        <p14:creationId xmlns:p14="http://schemas.microsoft.com/office/powerpoint/2010/main" val="31262214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FFBF8DA7-1415-426B-8A93-E7CFF17FBCB4}" type="slidenum">
              <a:rPr lang="en-US" altLang="en-US"/>
              <a:pPr>
                <a:defRPr/>
              </a:pPr>
              <a:t>‹#›</a:t>
            </a:fld>
            <a:endParaRPr lang="en-US" altLang="en-US"/>
          </a:p>
        </p:txBody>
      </p:sp>
    </p:spTree>
    <p:extLst>
      <p:ext uri="{BB962C8B-B14F-4D97-AF65-F5344CB8AC3E}">
        <p14:creationId xmlns:p14="http://schemas.microsoft.com/office/powerpoint/2010/main" val="1014210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endParaRPr lang="en-US" altLang="en-US"/>
          </a:p>
        </p:txBody>
      </p:sp>
      <p:sp>
        <p:nvSpPr>
          <p:cNvPr id="9" name="Footer Placeholder 7"/>
          <p:cNvSpPr>
            <a:spLocks noGrp="1"/>
          </p:cNvSpPr>
          <p:nvPr>
            <p:ph type="ftr" sz="quarter" idx="11"/>
          </p:nvPr>
        </p:nvSpPr>
        <p:spPr/>
        <p:txBody>
          <a:bodyPr/>
          <a:lstStyle>
            <a:lvl1pPr>
              <a:defRPr/>
            </a:lvl1pPr>
          </a:lstStyle>
          <a:p>
            <a:pPr>
              <a:defRPr/>
            </a:pPr>
            <a:endParaRPr lang="en-US" altLang="en-US"/>
          </a:p>
        </p:txBody>
      </p:sp>
      <p:sp>
        <p:nvSpPr>
          <p:cNvPr id="10" name="Slide Number Placeholder 8"/>
          <p:cNvSpPr>
            <a:spLocks noGrp="1"/>
          </p:cNvSpPr>
          <p:nvPr>
            <p:ph type="sldNum" sz="quarter" idx="12"/>
          </p:nvPr>
        </p:nvSpPr>
        <p:spPr/>
        <p:txBody>
          <a:bodyPr/>
          <a:lstStyle>
            <a:lvl1pPr>
              <a:defRPr/>
            </a:lvl1pPr>
          </a:lstStyle>
          <a:p>
            <a:pPr>
              <a:defRPr/>
            </a:pPr>
            <a:fld id="{B8B501AD-8A71-403F-8265-AEB8F8B8FF71}" type="slidenum">
              <a:rPr lang="en-US" altLang="en-US"/>
              <a:pPr>
                <a:defRPr/>
              </a:pPr>
              <a:t>‹#›</a:t>
            </a:fld>
            <a:endParaRPr lang="en-US" altLang="en-US"/>
          </a:p>
        </p:txBody>
      </p:sp>
    </p:spTree>
    <p:extLst>
      <p:ext uri="{BB962C8B-B14F-4D97-AF65-F5344CB8AC3E}">
        <p14:creationId xmlns:p14="http://schemas.microsoft.com/office/powerpoint/2010/main" val="616745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ltLang="en-US"/>
          </a:p>
        </p:txBody>
      </p:sp>
      <p:sp>
        <p:nvSpPr>
          <p:cNvPr id="5" name="Slide Number Placeholder 5"/>
          <p:cNvSpPr>
            <a:spLocks noGrp="1"/>
          </p:cNvSpPr>
          <p:nvPr>
            <p:ph type="sldNum" sz="quarter" idx="12"/>
          </p:nvPr>
        </p:nvSpPr>
        <p:spPr/>
        <p:txBody>
          <a:bodyPr/>
          <a:lstStyle>
            <a:lvl1pPr>
              <a:defRPr/>
            </a:lvl1pPr>
          </a:lstStyle>
          <a:p>
            <a:pPr>
              <a:defRPr/>
            </a:pPr>
            <a:fld id="{EBD76EF4-B7BE-4B8B-B5F6-2A26154A3F6B}" type="slidenum">
              <a:rPr lang="en-US" altLang="en-US"/>
              <a:pPr>
                <a:defRPr/>
              </a:pPr>
              <a:t>‹#›</a:t>
            </a:fld>
            <a:endParaRPr lang="en-US" altLang="en-US"/>
          </a:p>
        </p:txBody>
      </p:sp>
    </p:spTree>
    <p:extLst>
      <p:ext uri="{BB962C8B-B14F-4D97-AF65-F5344CB8AC3E}">
        <p14:creationId xmlns:p14="http://schemas.microsoft.com/office/powerpoint/2010/main" val="2359134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ltLang="en-US"/>
          </a:p>
        </p:txBody>
      </p:sp>
      <p:sp>
        <p:nvSpPr>
          <p:cNvPr id="4" name="Slide Number Placeholder 5"/>
          <p:cNvSpPr>
            <a:spLocks noGrp="1"/>
          </p:cNvSpPr>
          <p:nvPr>
            <p:ph type="sldNum" sz="quarter" idx="12"/>
          </p:nvPr>
        </p:nvSpPr>
        <p:spPr/>
        <p:txBody>
          <a:bodyPr/>
          <a:lstStyle>
            <a:lvl1pPr>
              <a:defRPr/>
            </a:lvl1pPr>
          </a:lstStyle>
          <a:p>
            <a:pPr>
              <a:defRPr/>
            </a:pPr>
            <a:fld id="{8D70D5AF-2BFC-4CE3-A25F-14D4067377C7}" type="slidenum">
              <a:rPr lang="en-US" altLang="en-US"/>
              <a:pPr>
                <a:defRPr/>
              </a:pPr>
              <a:t>‹#›</a:t>
            </a:fld>
            <a:endParaRPr lang="en-US" altLang="en-US"/>
          </a:p>
        </p:txBody>
      </p:sp>
    </p:spTree>
    <p:extLst>
      <p:ext uri="{BB962C8B-B14F-4D97-AF65-F5344CB8AC3E}">
        <p14:creationId xmlns:p14="http://schemas.microsoft.com/office/powerpoint/2010/main" val="2319636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ltLang="en-US"/>
          </a:p>
        </p:txBody>
      </p:sp>
      <p:sp>
        <p:nvSpPr>
          <p:cNvPr id="7" name="Footer Placeholder 5"/>
          <p:cNvSpPr>
            <a:spLocks noGrp="1"/>
          </p:cNvSpPr>
          <p:nvPr>
            <p:ph type="ftr" sz="quarter" idx="11"/>
          </p:nvPr>
        </p:nvSpPr>
        <p:spPr/>
        <p:txBody>
          <a:bodyPr/>
          <a:lstStyle>
            <a:lvl1pPr>
              <a:defRPr/>
            </a:lvl1pPr>
          </a:lstStyle>
          <a:p>
            <a:pPr>
              <a:defRPr/>
            </a:pPr>
            <a:endParaRPr lang="en-US" altLang="en-US"/>
          </a:p>
        </p:txBody>
      </p:sp>
      <p:sp>
        <p:nvSpPr>
          <p:cNvPr id="8" name="Slide Number Placeholder 6"/>
          <p:cNvSpPr>
            <a:spLocks noGrp="1"/>
          </p:cNvSpPr>
          <p:nvPr>
            <p:ph type="sldNum" sz="quarter" idx="12"/>
          </p:nvPr>
        </p:nvSpPr>
        <p:spPr/>
        <p:txBody>
          <a:bodyPr/>
          <a:lstStyle>
            <a:lvl1pPr>
              <a:defRPr/>
            </a:lvl1pPr>
          </a:lstStyle>
          <a:p>
            <a:pPr>
              <a:defRPr/>
            </a:pPr>
            <a:fld id="{F04933B7-A11F-44D7-992D-D9B65C7725FB}" type="slidenum">
              <a:rPr lang="en-US" altLang="en-US"/>
              <a:pPr>
                <a:defRPr/>
              </a:pPr>
              <a:t>‹#›</a:t>
            </a:fld>
            <a:endParaRPr lang="en-US" altLang="en-US"/>
          </a:p>
        </p:txBody>
      </p:sp>
    </p:spTree>
    <p:extLst>
      <p:ext uri="{BB962C8B-B14F-4D97-AF65-F5344CB8AC3E}">
        <p14:creationId xmlns:p14="http://schemas.microsoft.com/office/powerpoint/2010/main" val="1315335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03043E74-0183-42AC-AAA1-90193FB8A899}" type="slidenum">
              <a:rPr lang="en-US" altLang="en-US"/>
              <a:pPr>
                <a:defRPr/>
              </a:pPr>
              <a:t>‹#›</a:t>
            </a:fld>
            <a:endParaRPr lang="en-US" altLang="en-US"/>
          </a:p>
        </p:txBody>
      </p:sp>
    </p:spTree>
    <p:extLst>
      <p:ext uri="{BB962C8B-B14F-4D97-AF65-F5344CB8AC3E}">
        <p14:creationId xmlns:p14="http://schemas.microsoft.com/office/powerpoint/2010/main" val="3363059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a:defRPr/>
            </a:pPr>
            <a:endParaRPr lang="en-US" alt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a:defRPr/>
            </a:pPr>
            <a:endParaRPr lang="en-US" alt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a:defRPr/>
            </a:pPr>
            <a:fld id="{0AAB0FD0-F64C-4594-A5FD-3D5C18259F7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20" r:id="rId1"/>
    <p:sldLayoutId id="2147483713" r:id="rId2"/>
    <p:sldLayoutId id="2147483721" r:id="rId3"/>
    <p:sldLayoutId id="2147483714" r:id="rId4"/>
    <p:sldLayoutId id="2147483722" r:id="rId5"/>
    <p:sldLayoutId id="2147483715" r:id="rId6"/>
    <p:sldLayoutId id="2147483716" r:id="rId7"/>
    <p:sldLayoutId id="2147483723" r:id="rId8"/>
    <p:sldLayoutId id="2147483717" r:id="rId9"/>
    <p:sldLayoutId id="2147483718" r:id="rId10"/>
    <p:sldLayoutId id="2147483719" r:id="rId11"/>
    <p:sldLayoutId id="2147483724" r:id="rId12"/>
  </p:sldLayoutIdLst>
  <p:txStyles>
    <p:title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mn-lt"/>
          <a:ea typeface="+mn-ea"/>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mn-lt"/>
          <a:ea typeface="+mn-ea"/>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mn-lt"/>
          <a:ea typeface="+mn-ea"/>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fontAlgn="auto" hangingPunct="1">
              <a:spcAft>
                <a:spcPts val="0"/>
              </a:spcAft>
              <a:defRPr/>
            </a:pPr>
            <a:r>
              <a:rPr lang="en-US"/>
              <a:t>Chapter 6</a:t>
            </a:r>
          </a:p>
        </p:txBody>
      </p:sp>
      <p:sp>
        <p:nvSpPr>
          <p:cNvPr id="2051" name="Rectangle 3"/>
          <p:cNvSpPr>
            <a:spLocks noGrp="1" noChangeArrowheads="1"/>
          </p:cNvSpPr>
          <p:nvPr>
            <p:ph type="subTitle" idx="1"/>
          </p:nvPr>
        </p:nvSpPr>
        <p:spPr>
          <a:xfrm>
            <a:off x="1981200" y="3962400"/>
            <a:ext cx="5715000" cy="1752600"/>
          </a:xfrm>
        </p:spPr>
        <p:txBody>
          <a:bodyPr rtlCol="0">
            <a:normAutofit/>
          </a:bodyPr>
          <a:lstStyle/>
          <a:p>
            <a:pPr eaLnBrk="1" fontAlgn="auto" hangingPunct="1">
              <a:spcAft>
                <a:spcPts val="0"/>
              </a:spcAft>
              <a:buFont typeface="Arial" pitchFamily="34" charset="0"/>
              <a:buNone/>
              <a:defRPr/>
            </a:pPr>
            <a:r>
              <a:rPr lang="en-US"/>
              <a:t>Differential Equations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pPr eaLnBrk="1" fontAlgn="auto" hangingPunct="1">
              <a:spcAft>
                <a:spcPts val="0"/>
              </a:spcAft>
              <a:defRPr/>
            </a:pPr>
            <a:r>
              <a:rPr lang="en-US"/>
              <a:t>Homogeneous Differential Equation</a:t>
            </a:r>
          </a:p>
        </p:txBody>
      </p:sp>
      <mc:AlternateContent xmlns:mc="http://schemas.openxmlformats.org/markup-compatibility/2006">
        <mc:Choice xmlns:a14="http://schemas.microsoft.com/office/drawing/2010/main" Requires="a14">
          <p:sp>
            <p:nvSpPr>
              <p:cNvPr id="40964" name="Rectangle 3"/>
              <p:cNvSpPr>
                <a:spLocks noGrp="1" noChangeArrowheads="1"/>
              </p:cNvSpPr>
              <p:nvPr>
                <p:ph idx="1"/>
              </p:nvPr>
            </p:nvSpPr>
            <p:spPr/>
            <p:txBody>
              <a:bodyPr/>
              <a:lstStyle/>
              <a:p>
                <a:pPr eaLnBrk="1" hangingPunct="1"/>
                <a:r>
                  <a:rPr lang="en-US" sz="2600" dirty="0" smtClean="0"/>
                  <a:t>A </a:t>
                </a:r>
                <a:r>
                  <a:rPr lang="en-US" sz="2600" b="1" dirty="0" smtClean="0"/>
                  <a:t>homogeneous differential equation </a:t>
                </a:r>
                <a:r>
                  <a:rPr lang="en-US" sz="2600" dirty="0" smtClean="0"/>
                  <a:t>is an equation of the </a:t>
                </a:r>
                <a:r>
                  <a:rPr lang="en-US" sz="2600" dirty="0" smtClean="0"/>
                  <a:t>form </a:t>
                </a:r>
                <a14:m>
                  <m:oMath xmlns:m="http://schemas.openxmlformats.org/officeDocument/2006/math">
                    <m:r>
                      <a:rPr lang="en-US" sz="2600" b="0" i="1" smtClean="0">
                        <a:latin typeface="Cambria Math"/>
                      </a:rPr>
                      <m:t>𝑀</m:t>
                    </m:r>
                    <m:d>
                      <m:dPr>
                        <m:ctrlPr>
                          <a:rPr lang="en-US" sz="2600" b="0" i="1" smtClean="0">
                            <a:latin typeface="Cambria Math"/>
                          </a:rPr>
                        </m:ctrlPr>
                      </m:dPr>
                      <m:e>
                        <m:r>
                          <a:rPr lang="en-US" sz="2600" b="0" i="1" smtClean="0">
                            <a:latin typeface="Cambria Math"/>
                          </a:rPr>
                          <m:t>𝑥</m:t>
                        </m:r>
                        <m:r>
                          <a:rPr lang="en-US" sz="2600" b="0" i="1" smtClean="0">
                            <a:latin typeface="Cambria Math"/>
                          </a:rPr>
                          <m:t>,</m:t>
                        </m:r>
                        <m:r>
                          <a:rPr lang="en-US" sz="2600" b="0" i="1" smtClean="0">
                            <a:latin typeface="Cambria Math"/>
                          </a:rPr>
                          <m:t>𝑦</m:t>
                        </m:r>
                      </m:e>
                    </m:d>
                    <m:r>
                      <a:rPr lang="en-US" sz="2600" b="0" i="1" smtClean="0">
                        <a:latin typeface="Cambria Math"/>
                      </a:rPr>
                      <m:t>𝑑𝑥</m:t>
                    </m:r>
                    <m:r>
                      <a:rPr lang="en-US" sz="2600" b="0" i="1" smtClean="0">
                        <a:latin typeface="Cambria Math"/>
                      </a:rPr>
                      <m:t>+</m:t>
                    </m:r>
                    <m:r>
                      <a:rPr lang="en-US" sz="2600" b="0" i="1" smtClean="0">
                        <a:latin typeface="Cambria Math"/>
                      </a:rPr>
                      <m:t>𝑁</m:t>
                    </m:r>
                    <m:d>
                      <m:dPr>
                        <m:ctrlPr>
                          <a:rPr lang="en-US" sz="2600" b="0" i="1" smtClean="0">
                            <a:latin typeface="Cambria Math"/>
                          </a:rPr>
                        </m:ctrlPr>
                      </m:dPr>
                      <m:e>
                        <m:r>
                          <a:rPr lang="en-US" sz="2600" b="0" i="1" smtClean="0">
                            <a:latin typeface="Cambria Math"/>
                          </a:rPr>
                          <m:t>𝑥</m:t>
                        </m:r>
                        <m:r>
                          <a:rPr lang="en-US" sz="2600" b="0" i="1" smtClean="0">
                            <a:latin typeface="Cambria Math"/>
                          </a:rPr>
                          <m:t>,</m:t>
                        </m:r>
                        <m:r>
                          <a:rPr lang="en-US" sz="2600" b="0" i="1" smtClean="0">
                            <a:latin typeface="Cambria Math"/>
                          </a:rPr>
                          <m:t>𝑦</m:t>
                        </m:r>
                      </m:e>
                    </m:d>
                    <m:r>
                      <a:rPr lang="en-US" sz="2600" b="0" i="1" smtClean="0">
                        <a:latin typeface="Cambria Math"/>
                      </a:rPr>
                      <m:t>𝑑𝑦</m:t>
                    </m:r>
                    <m:r>
                      <a:rPr lang="en-US" sz="2600" b="0" i="1" smtClean="0">
                        <a:latin typeface="Cambria Math"/>
                      </a:rPr>
                      <m:t>=0</m:t>
                    </m:r>
                  </m:oMath>
                </a14:m>
                <a:r>
                  <a:rPr lang="en-US" sz="2600" dirty="0" smtClean="0"/>
                  <a:t> where </a:t>
                </a:r>
                <a14:m>
                  <m:oMath xmlns:m="http://schemas.openxmlformats.org/officeDocument/2006/math">
                    <m:r>
                      <a:rPr lang="en-US" sz="2600" b="0" i="1" smtClean="0">
                        <a:latin typeface="Cambria Math"/>
                      </a:rPr>
                      <m:t>𝑀</m:t>
                    </m:r>
                  </m:oMath>
                </a14:m>
                <a:r>
                  <a:rPr lang="en-US" sz="2600" i="1" dirty="0" smtClean="0"/>
                  <a:t> </a:t>
                </a:r>
                <a:r>
                  <a:rPr lang="en-US" sz="2600" dirty="0" smtClean="0"/>
                  <a:t>and </a:t>
                </a:r>
                <a14:m>
                  <m:oMath xmlns:m="http://schemas.openxmlformats.org/officeDocument/2006/math">
                    <m:r>
                      <a:rPr lang="en-US" sz="2600" b="0" i="1" smtClean="0">
                        <a:latin typeface="Cambria Math"/>
                      </a:rPr>
                      <m:t>𝑁</m:t>
                    </m:r>
                  </m:oMath>
                </a14:m>
                <a:r>
                  <a:rPr lang="en-US" sz="2600" i="1" dirty="0" smtClean="0"/>
                  <a:t> </a:t>
                </a:r>
                <a:r>
                  <a:rPr lang="en-US" sz="2600" dirty="0" smtClean="0"/>
                  <a:t>are homogeneous functions of the same degree</a:t>
                </a:r>
                <a:r>
                  <a:rPr lang="en-US" sz="2600" dirty="0" smtClean="0"/>
                  <a:t>.</a:t>
                </a:r>
              </a:p>
              <a:p>
                <a:pPr eaLnBrk="1" hangingPunct="1"/>
                <a:endParaRPr lang="en-US" sz="2600" dirty="0"/>
              </a:p>
              <a:p>
                <a:pPr eaLnBrk="1" hangingPunct="1"/>
                <a:r>
                  <a:rPr lang="en-US" sz="2600" dirty="0" smtClean="0"/>
                  <a:t>State whether the function is homogeneous. If so, what is its degree?  </a:t>
                </a:r>
                <a14:m>
                  <m:oMath xmlns:m="http://schemas.openxmlformats.org/officeDocument/2006/math">
                    <m:r>
                      <a:rPr lang="en-US" sz="2600" b="0" i="1" smtClean="0">
                        <a:latin typeface="Cambria Math"/>
                      </a:rPr>
                      <m:t>𝑓</m:t>
                    </m:r>
                    <m:d>
                      <m:dPr>
                        <m:ctrlPr>
                          <a:rPr lang="en-US" sz="2600" b="0" i="1" smtClean="0">
                            <a:latin typeface="Cambria Math"/>
                          </a:rPr>
                        </m:ctrlPr>
                      </m:dPr>
                      <m:e>
                        <m:r>
                          <a:rPr lang="en-US" sz="2600" b="0" i="1" smtClean="0">
                            <a:latin typeface="Cambria Math"/>
                          </a:rPr>
                          <m:t>𝑥</m:t>
                        </m:r>
                        <m:r>
                          <a:rPr lang="en-US" sz="2600" b="0" i="1" smtClean="0">
                            <a:latin typeface="Cambria Math"/>
                          </a:rPr>
                          <m:t>,</m:t>
                        </m:r>
                        <m:r>
                          <a:rPr lang="en-US" sz="2600" b="0" i="1" smtClean="0">
                            <a:latin typeface="Cambria Math"/>
                          </a:rPr>
                          <m:t>𝑦</m:t>
                        </m:r>
                      </m:e>
                    </m:d>
                    <m:r>
                      <a:rPr lang="en-US" sz="2600" b="0" i="1" smtClean="0">
                        <a:latin typeface="Cambria Math"/>
                      </a:rPr>
                      <m:t>=6</m:t>
                    </m:r>
                    <m:r>
                      <a:rPr lang="en-US" sz="2600" b="0" i="1" smtClean="0">
                        <a:latin typeface="Cambria Math"/>
                      </a:rPr>
                      <m:t>𝑥</m:t>
                    </m:r>
                    <m:sSup>
                      <m:sSupPr>
                        <m:ctrlPr>
                          <a:rPr lang="en-US" sz="2600" b="0" i="1" smtClean="0">
                            <a:latin typeface="Cambria Math"/>
                          </a:rPr>
                        </m:ctrlPr>
                      </m:sSupPr>
                      <m:e>
                        <m:r>
                          <a:rPr lang="en-US" sz="2600" b="0" i="1" smtClean="0">
                            <a:latin typeface="Cambria Math"/>
                          </a:rPr>
                          <m:t>𝑦</m:t>
                        </m:r>
                      </m:e>
                      <m:sup>
                        <m:r>
                          <a:rPr lang="en-US" sz="2600" b="0" i="1" smtClean="0">
                            <a:latin typeface="Cambria Math"/>
                          </a:rPr>
                          <m:t>3</m:t>
                        </m:r>
                      </m:sup>
                    </m:sSup>
                    <m:r>
                      <a:rPr lang="en-US" sz="2600" b="0" i="1" smtClean="0">
                        <a:latin typeface="Cambria Math"/>
                      </a:rPr>
                      <m:t>+4</m:t>
                    </m:r>
                    <m:sSup>
                      <m:sSupPr>
                        <m:ctrlPr>
                          <a:rPr lang="en-US" sz="2600" b="0" i="1" smtClean="0">
                            <a:latin typeface="Cambria Math"/>
                          </a:rPr>
                        </m:ctrlPr>
                      </m:sSupPr>
                      <m:e>
                        <m:r>
                          <a:rPr lang="en-US" sz="2600" b="0" i="1" smtClean="0">
                            <a:latin typeface="Cambria Math"/>
                          </a:rPr>
                          <m:t>𝑥</m:t>
                        </m:r>
                      </m:e>
                      <m:sup>
                        <m:r>
                          <a:rPr lang="en-US" sz="2600" b="0" i="1" smtClean="0">
                            <a:latin typeface="Cambria Math"/>
                          </a:rPr>
                          <m:t>4</m:t>
                        </m:r>
                      </m:sup>
                    </m:sSup>
                    <m:r>
                      <a:rPr lang="en-US" sz="2600" b="0" i="1" smtClean="0">
                        <a:latin typeface="Cambria Math"/>
                      </a:rPr>
                      <m:t>−</m:t>
                    </m:r>
                    <m:sSup>
                      <m:sSupPr>
                        <m:ctrlPr>
                          <a:rPr lang="en-US" sz="2600" b="0" i="1" smtClean="0">
                            <a:latin typeface="Cambria Math"/>
                          </a:rPr>
                        </m:ctrlPr>
                      </m:sSupPr>
                      <m:e>
                        <m:r>
                          <a:rPr lang="en-US" sz="2600" b="0" i="1" smtClean="0">
                            <a:latin typeface="Cambria Math"/>
                          </a:rPr>
                          <m:t>𝑥</m:t>
                        </m:r>
                      </m:e>
                      <m:sup>
                        <m:r>
                          <a:rPr lang="en-US" sz="2600" b="0" i="1" smtClean="0">
                            <a:latin typeface="Cambria Math"/>
                          </a:rPr>
                          <m:t>2</m:t>
                        </m:r>
                      </m:sup>
                    </m:sSup>
                    <m:sSup>
                      <m:sSupPr>
                        <m:ctrlPr>
                          <a:rPr lang="en-US" sz="2600" b="0" i="1" smtClean="0">
                            <a:latin typeface="Cambria Math"/>
                          </a:rPr>
                        </m:ctrlPr>
                      </m:sSupPr>
                      <m:e>
                        <m:r>
                          <a:rPr lang="en-US" sz="2600" b="0" i="1" smtClean="0">
                            <a:latin typeface="Cambria Math"/>
                          </a:rPr>
                          <m:t>𝑦</m:t>
                        </m:r>
                      </m:e>
                      <m:sup>
                        <m:r>
                          <a:rPr lang="en-US" sz="2600" b="0" i="1" smtClean="0">
                            <a:latin typeface="Cambria Math"/>
                          </a:rPr>
                          <m:t>2</m:t>
                        </m:r>
                      </m:sup>
                    </m:sSup>
                  </m:oMath>
                </a14:m>
                <a:endParaRPr lang="en-US" sz="2600" dirty="0" smtClean="0"/>
              </a:p>
            </p:txBody>
          </p:sp>
        </mc:Choice>
        <mc:Fallback>
          <p:sp>
            <p:nvSpPr>
              <p:cNvPr id="40964" name="Rectangle 3"/>
              <p:cNvSpPr>
                <a:spLocks noGrp="1" noRot="1" noChangeAspect="1" noMove="1" noResize="1" noEditPoints="1" noAdjustHandles="1" noChangeArrowheads="1" noChangeShapeType="1" noTextEdit="1"/>
              </p:cNvSpPr>
              <p:nvPr>
                <p:ph idx="1"/>
              </p:nvPr>
            </p:nvSpPr>
            <p:spPr>
              <a:blipFill rotWithShape="1">
                <a:blip r:embed="rId2"/>
                <a:stretch>
                  <a:fillRect l="-815" t="-1125"/>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lstStyle/>
          <a:p>
            <a:pPr eaLnBrk="1" fontAlgn="auto" hangingPunct="1">
              <a:spcAft>
                <a:spcPts val="0"/>
              </a:spcAft>
              <a:defRPr/>
            </a:pPr>
            <a:r>
              <a:rPr lang="en-US"/>
              <a:t>Try It</a:t>
            </a:r>
          </a:p>
        </p:txBody>
      </p:sp>
      <mc:AlternateContent xmlns:mc="http://schemas.openxmlformats.org/markup-compatibility/2006">
        <mc:Choice xmlns:a14="http://schemas.microsoft.com/office/drawing/2010/main" Requires="a14">
          <p:sp>
            <p:nvSpPr>
              <p:cNvPr id="39939" name="Rectangle 3"/>
              <p:cNvSpPr>
                <a:spLocks noGrp="1" noChangeArrowheads="1"/>
              </p:cNvSpPr>
              <p:nvPr>
                <p:ph idx="1"/>
              </p:nvPr>
            </p:nvSpPr>
            <p:spPr/>
            <p:txBody>
              <a:bodyPr/>
              <a:lstStyle/>
              <a:p>
                <a:pPr eaLnBrk="1" hangingPunct="1"/>
                <a:r>
                  <a:rPr lang="en-US" sz="2700" dirty="0" smtClean="0"/>
                  <a:t>Determine whether the function is a homogeneous equation, and, if it is, determine its degree.</a:t>
                </a:r>
              </a:p>
              <a:p>
                <a:pPr lvl="1" eaLnBrk="1" hangingPunct="1"/>
                <a14:m>
                  <m:oMath xmlns:m="http://schemas.openxmlformats.org/officeDocument/2006/math">
                    <m:r>
                      <a:rPr lang="en-US" sz="2700" i="1" dirty="0" smtClean="0">
                        <a:latin typeface="Cambria Math"/>
                      </a:rPr>
                      <m:t>𝑓</m:t>
                    </m:r>
                    <m:r>
                      <a:rPr lang="en-US" sz="2700" i="1" dirty="0" smtClean="0">
                        <a:latin typeface="Cambria Math"/>
                      </a:rPr>
                      <m:t>(</m:t>
                    </m:r>
                    <m:r>
                      <a:rPr lang="en-US" sz="2700" i="1" dirty="0" err="1" smtClean="0">
                        <a:latin typeface="Cambria Math"/>
                      </a:rPr>
                      <m:t>𝑥</m:t>
                    </m:r>
                    <m:r>
                      <a:rPr lang="en-US" sz="2700" i="1" dirty="0" err="1" smtClean="0">
                        <a:latin typeface="Cambria Math"/>
                      </a:rPr>
                      <m:t>,</m:t>
                    </m:r>
                    <m:r>
                      <a:rPr lang="en-US" sz="2700" i="1" dirty="0" err="1" smtClean="0">
                        <a:latin typeface="Cambria Math"/>
                      </a:rPr>
                      <m:t>𝑦</m:t>
                    </m:r>
                    <m:r>
                      <a:rPr lang="en-US" sz="2700" i="1" dirty="0" smtClean="0">
                        <a:latin typeface="Cambria Math"/>
                      </a:rPr>
                      <m:t>) = </m:t>
                    </m:r>
                    <m:r>
                      <a:rPr lang="en-US" sz="2700" i="1" dirty="0" smtClean="0">
                        <a:latin typeface="Cambria Math"/>
                      </a:rPr>
                      <m:t>𝑥</m:t>
                    </m:r>
                    <m:r>
                      <a:rPr lang="en-US" sz="2700" i="1" dirty="0" smtClean="0">
                        <a:latin typeface="Cambria Math"/>
                      </a:rPr>
                      <m:t>/</m:t>
                    </m:r>
                    <m:r>
                      <a:rPr lang="en-US" sz="2700" i="1" dirty="0" smtClean="0">
                        <a:latin typeface="Cambria Math"/>
                      </a:rPr>
                      <m:t>𝑦</m:t>
                    </m:r>
                  </m:oMath>
                </a14:m>
                <a:endParaRPr lang="en-US" sz="2700" dirty="0" smtClean="0"/>
              </a:p>
              <a:p>
                <a:pPr lvl="1" eaLnBrk="1" hangingPunct="1"/>
                <a:endParaRPr lang="en-US" sz="2700" dirty="0" smtClean="0"/>
              </a:p>
              <a:p>
                <a:pPr lvl="1" eaLnBrk="1" hangingPunct="1"/>
                <a:endParaRPr lang="en-US" sz="2700" dirty="0" smtClean="0"/>
              </a:p>
              <a:p>
                <a:pPr lvl="1" eaLnBrk="1" hangingPunct="1"/>
                <a14:m>
                  <m:oMath xmlns:m="http://schemas.openxmlformats.org/officeDocument/2006/math">
                    <m:r>
                      <a:rPr lang="en-US" sz="2700" i="1" dirty="0" smtClean="0">
                        <a:latin typeface="Cambria Math"/>
                      </a:rPr>
                      <m:t>𝑓</m:t>
                    </m:r>
                    <m:r>
                      <a:rPr lang="en-US" sz="2700" i="1" dirty="0" smtClean="0">
                        <a:latin typeface="Cambria Math"/>
                      </a:rPr>
                      <m:t>(</m:t>
                    </m:r>
                    <m:r>
                      <a:rPr lang="en-US" sz="2700" i="1" dirty="0" err="1" smtClean="0">
                        <a:latin typeface="Cambria Math"/>
                      </a:rPr>
                      <m:t>𝑥</m:t>
                    </m:r>
                    <m:r>
                      <a:rPr lang="en-US" sz="2700" i="1" dirty="0" err="1" smtClean="0">
                        <a:latin typeface="Cambria Math"/>
                      </a:rPr>
                      <m:t>,</m:t>
                    </m:r>
                    <m:r>
                      <a:rPr lang="en-US" sz="2700" i="1" dirty="0" err="1" smtClean="0">
                        <a:latin typeface="Cambria Math"/>
                      </a:rPr>
                      <m:t>𝑦</m:t>
                    </m:r>
                    <m:r>
                      <a:rPr lang="en-US" sz="2700" i="1" dirty="0" smtClean="0">
                        <a:latin typeface="Cambria Math"/>
                      </a:rPr>
                      <m:t>) = </m:t>
                    </m:r>
                    <m:r>
                      <a:rPr lang="en-US" sz="2700" i="1" dirty="0" smtClean="0">
                        <a:latin typeface="Cambria Math"/>
                      </a:rPr>
                      <m:t>𝑥</m:t>
                    </m:r>
                    <m:r>
                      <a:rPr lang="en-US" sz="2700" i="1" baseline="30000" dirty="0" smtClean="0">
                        <a:latin typeface="Cambria Math"/>
                      </a:rPr>
                      <m:t>2</m:t>
                    </m:r>
                    <m:r>
                      <a:rPr lang="en-US" sz="2700" i="1" dirty="0" smtClean="0">
                        <a:latin typeface="Cambria Math"/>
                      </a:rPr>
                      <m:t> + 2</m:t>
                    </m:r>
                    <m:r>
                      <a:rPr lang="en-US" sz="2700" i="1" dirty="0" smtClean="0">
                        <a:latin typeface="Cambria Math"/>
                      </a:rPr>
                      <m:t>𝑥</m:t>
                    </m:r>
                    <m:r>
                      <a:rPr lang="en-US" sz="2700" i="1" baseline="30000" dirty="0" smtClean="0">
                        <a:latin typeface="Cambria Math"/>
                      </a:rPr>
                      <m:t>2</m:t>
                    </m:r>
                    <m:r>
                      <a:rPr lang="en-US" sz="2700" i="1" dirty="0" smtClean="0">
                        <a:latin typeface="Cambria Math"/>
                      </a:rPr>
                      <m:t>𝑦</m:t>
                    </m:r>
                    <m:r>
                      <a:rPr lang="en-US" sz="2700" i="1" baseline="30000" dirty="0" smtClean="0">
                        <a:latin typeface="Cambria Math"/>
                      </a:rPr>
                      <m:t>2</m:t>
                    </m:r>
                    <m:r>
                      <a:rPr lang="en-US" sz="2700" i="1" dirty="0" smtClean="0">
                        <a:latin typeface="Cambria Math"/>
                      </a:rPr>
                      <m:t> – 3</m:t>
                    </m:r>
                    <m:r>
                      <a:rPr lang="en-US" sz="2700" i="1" dirty="0" smtClean="0">
                        <a:latin typeface="Cambria Math"/>
                      </a:rPr>
                      <m:t>𝑦</m:t>
                    </m:r>
                    <m:r>
                      <a:rPr lang="en-US" sz="2700" i="1" baseline="30000" dirty="0" smtClean="0">
                        <a:latin typeface="Cambria Math"/>
                      </a:rPr>
                      <m:t>2</m:t>
                    </m:r>
                  </m:oMath>
                </a14:m>
                <a:endParaRPr lang="en-US" sz="2700" i="1" dirty="0" smtClean="0"/>
              </a:p>
            </p:txBody>
          </p:sp>
        </mc:Choice>
        <mc:Fallback>
          <p:sp>
            <p:nvSpPr>
              <p:cNvPr id="39939" name="Rectangle 3"/>
              <p:cNvSpPr>
                <a:spLocks noGrp="1" noRot="1" noChangeAspect="1" noMove="1" noResize="1" noEditPoints="1" noAdjustHandles="1" noChangeArrowheads="1" noChangeShapeType="1" noTextEdit="1"/>
              </p:cNvSpPr>
              <p:nvPr>
                <p:ph idx="1"/>
              </p:nvPr>
            </p:nvSpPr>
            <p:spPr>
              <a:blipFill rotWithShape="1">
                <a:blip r:embed="rId2"/>
                <a:stretch>
                  <a:fillRect l="-815" t="-1000" r="-74"/>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lstStyle/>
          <a:p>
            <a:pPr eaLnBrk="1" fontAlgn="auto" hangingPunct="1">
              <a:spcAft>
                <a:spcPts val="0"/>
              </a:spcAft>
              <a:defRPr/>
            </a:pPr>
            <a:r>
              <a:rPr lang="en-US"/>
              <a:t>Try It</a:t>
            </a:r>
          </a:p>
        </p:txBody>
      </p:sp>
      <mc:AlternateContent xmlns:mc="http://schemas.openxmlformats.org/markup-compatibility/2006">
        <mc:Choice xmlns:a14="http://schemas.microsoft.com/office/drawing/2010/main" Requires="a14">
          <p:sp>
            <p:nvSpPr>
              <p:cNvPr id="41987" name="Rectangle 3"/>
              <p:cNvSpPr>
                <a:spLocks noGrp="1" noChangeArrowheads="1"/>
              </p:cNvSpPr>
              <p:nvPr>
                <p:ph idx="1"/>
              </p:nvPr>
            </p:nvSpPr>
            <p:spPr/>
            <p:txBody>
              <a:bodyPr/>
              <a:lstStyle/>
              <a:p>
                <a:pPr eaLnBrk="1" hangingPunct="1"/>
                <a:r>
                  <a:rPr lang="en-US" sz="2600" dirty="0" smtClean="0"/>
                  <a:t>Determine whether </a:t>
                </a:r>
                <a14:m>
                  <m:oMath xmlns:m="http://schemas.openxmlformats.org/officeDocument/2006/math">
                    <m:r>
                      <a:rPr lang="en-US" sz="2600" i="1" dirty="0" smtClean="0">
                        <a:latin typeface="Cambria Math"/>
                      </a:rPr>
                      <m:t>(</m:t>
                    </m:r>
                    <m:r>
                      <a:rPr lang="en-US" sz="2600" i="1" dirty="0" smtClean="0">
                        <a:latin typeface="Cambria Math"/>
                      </a:rPr>
                      <m:t>𝑥</m:t>
                    </m:r>
                    <m:r>
                      <a:rPr lang="en-US" sz="2600" i="1" baseline="30000" dirty="0" smtClean="0">
                        <a:latin typeface="Cambria Math"/>
                      </a:rPr>
                      <m:t>4</m:t>
                    </m:r>
                    <m:r>
                      <a:rPr lang="en-US" sz="2600" i="1" dirty="0" smtClean="0">
                        <a:latin typeface="Cambria Math"/>
                      </a:rPr>
                      <m:t> + </m:t>
                    </m:r>
                    <m:r>
                      <a:rPr lang="en-US" sz="2600" i="1" dirty="0" smtClean="0">
                        <a:latin typeface="Cambria Math"/>
                      </a:rPr>
                      <m:t>𝑥</m:t>
                    </m:r>
                    <m:r>
                      <a:rPr lang="en-US" sz="2600" i="1" baseline="30000" dirty="0" smtClean="0">
                        <a:latin typeface="Cambria Math"/>
                      </a:rPr>
                      <m:t>2</m:t>
                    </m:r>
                    <m:r>
                      <a:rPr lang="en-US" sz="2600" i="1" dirty="0" smtClean="0">
                        <a:latin typeface="Cambria Math"/>
                      </a:rPr>
                      <m:t>𝑦</m:t>
                    </m:r>
                    <m:r>
                      <a:rPr lang="en-US" sz="2600" i="1" baseline="30000" dirty="0" smtClean="0">
                        <a:latin typeface="Cambria Math"/>
                      </a:rPr>
                      <m:t>2</m:t>
                    </m:r>
                    <m:r>
                      <a:rPr lang="en-US" sz="2600" i="1" dirty="0" smtClean="0">
                        <a:latin typeface="Cambria Math"/>
                      </a:rPr>
                      <m:t>) </m:t>
                    </m:r>
                    <m:r>
                      <a:rPr lang="en-US" sz="2600" i="1" dirty="0" smtClean="0">
                        <a:latin typeface="Cambria Math"/>
                      </a:rPr>
                      <m:t>𝑑𝑥</m:t>
                    </m:r>
                    <m:r>
                      <a:rPr lang="en-US" sz="2600" i="1" dirty="0" smtClean="0">
                        <a:latin typeface="Cambria Math"/>
                      </a:rPr>
                      <m:t>+</m:t>
                    </m:r>
                    <m:r>
                      <a:rPr lang="en-US" sz="2600" i="1" dirty="0" smtClean="0">
                        <a:latin typeface="Cambria Math"/>
                      </a:rPr>
                      <m:t>𝑦</m:t>
                    </m:r>
                    <m:r>
                      <a:rPr lang="en-US" sz="2600" i="1" baseline="30000" dirty="0" smtClean="0">
                        <a:latin typeface="Cambria Math"/>
                      </a:rPr>
                      <m:t>3</m:t>
                    </m:r>
                    <m:r>
                      <a:rPr lang="en-US" sz="2600" i="1" dirty="0" smtClean="0">
                        <a:latin typeface="Cambria Math"/>
                      </a:rPr>
                      <m:t>𝑥</m:t>
                    </m:r>
                    <m:r>
                      <a:rPr lang="en-US" sz="2600" i="1" baseline="30000" dirty="0" smtClean="0">
                        <a:latin typeface="Cambria Math"/>
                      </a:rPr>
                      <m:t> </m:t>
                    </m:r>
                    <m:r>
                      <a:rPr lang="en-US" sz="2600" i="1" dirty="0" err="1" smtClean="0">
                        <a:latin typeface="Cambria Math"/>
                      </a:rPr>
                      <m:t>𝑑𝑦</m:t>
                    </m:r>
                    <m:r>
                      <a:rPr lang="en-US" sz="2600" i="1" dirty="0" smtClean="0">
                        <a:latin typeface="Cambria Math"/>
                      </a:rPr>
                      <m:t>=0 </m:t>
                    </m:r>
                  </m:oMath>
                </a14:m>
                <a:r>
                  <a:rPr lang="en-US" sz="2600" dirty="0" smtClean="0"/>
                  <a:t>is a homogeneous differential equation, and if it is, determine its degree.</a:t>
                </a:r>
              </a:p>
            </p:txBody>
          </p:sp>
        </mc:Choice>
        <mc:Fallback>
          <p:sp>
            <p:nvSpPr>
              <p:cNvPr id="41987" name="Rectangle 3"/>
              <p:cNvSpPr>
                <a:spLocks noGrp="1" noRot="1" noChangeAspect="1" noMove="1" noResize="1" noEditPoints="1" noAdjustHandles="1" noChangeArrowheads="1" noChangeShapeType="1" noTextEdit="1"/>
              </p:cNvSpPr>
              <p:nvPr>
                <p:ph idx="1"/>
              </p:nvPr>
            </p:nvSpPr>
            <p:spPr>
              <a:blipFill rotWithShape="1">
                <a:blip r:embed="rId2"/>
                <a:stretch>
                  <a:fillRect l="-815" t="-1125"/>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lstStyle/>
          <a:p>
            <a:pPr eaLnBrk="1" fontAlgn="auto" hangingPunct="1">
              <a:spcAft>
                <a:spcPts val="0"/>
              </a:spcAft>
              <a:defRPr/>
            </a:pPr>
            <a:r>
              <a:rPr lang="en-US"/>
              <a:t>Change of Variables</a:t>
            </a:r>
          </a:p>
        </p:txBody>
      </p:sp>
      <mc:AlternateContent xmlns:mc="http://schemas.openxmlformats.org/markup-compatibility/2006">
        <mc:Choice xmlns:a14="http://schemas.microsoft.com/office/drawing/2010/main" Requires="a14">
          <p:sp>
            <p:nvSpPr>
              <p:cNvPr id="43012" name="Rectangle 3"/>
              <p:cNvSpPr>
                <a:spLocks noGrp="1" noChangeArrowheads="1"/>
              </p:cNvSpPr>
              <p:nvPr>
                <p:ph idx="1"/>
              </p:nvPr>
            </p:nvSpPr>
            <p:spPr/>
            <p:txBody>
              <a:bodyPr/>
              <a:lstStyle/>
              <a:p>
                <a:pPr eaLnBrk="1" hangingPunct="1"/>
                <a:r>
                  <a:rPr lang="en-US" sz="2600" dirty="0" smtClean="0"/>
                  <a:t>If </a:t>
                </a:r>
                <a14:m>
                  <m:oMath xmlns:m="http://schemas.openxmlformats.org/officeDocument/2006/math">
                    <m:r>
                      <a:rPr lang="en-US" sz="2600" b="0" i="1" smtClean="0">
                        <a:latin typeface="Cambria Math"/>
                      </a:rPr>
                      <m:t>𝑀</m:t>
                    </m:r>
                    <m:d>
                      <m:dPr>
                        <m:ctrlPr>
                          <a:rPr lang="en-US" sz="2600" b="0" i="1" smtClean="0">
                            <a:latin typeface="Cambria Math"/>
                          </a:rPr>
                        </m:ctrlPr>
                      </m:dPr>
                      <m:e>
                        <m:r>
                          <a:rPr lang="en-US" sz="2600" b="0" i="1" smtClean="0">
                            <a:latin typeface="Cambria Math"/>
                          </a:rPr>
                          <m:t>𝑥</m:t>
                        </m:r>
                        <m:r>
                          <a:rPr lang="en-US" sz="2600" b="0" i="1" smtClean="0">
                            <a:latin typeface="Cambria Math"/>
                          </a:rPr>
                          <m:t>,</m:t>
                        </m:r>
                        <m:r>
                          <a:rPr lang="en-US" sz="2600" b="0" i="1" smtClean="0">
                            <a:latin typeface="Cambria Math"/>
                          </a:rPr>
                          <m:t>𝑦</m:t>
                        </m:r>
                      </m:e>
                    </m:d>
                    <m:r>
                      <a:rPr lang="en-US" sz="2600" b="0" i="1" smtClean="0">
                        <a:latin typeface="Cambria Math"/>
                      </a:rPr>
                      <m:t>𝑑𝑦</m:t>
                    </m:r>
                    <m:r>
                      <a:rPr lang="en-US" sz="2600" b="0" i="1" smtClean="0">
                        <a:latin typeface="Cambria Math"/>
                      </a:rPr>
                      <m:t>+</m:t>
                    </m:r>
                    <m:r>
                      <a:rPr lang="en-US" sz="2600" b="0" i="1" smtClean="0">
                        <a:latin typeface="Cambria Math"/>
                      </a:rPr>
                      <m:t>𝑁</m:t>
                    </m:r>
                    <m:d>
                      <m:dPr>
                        <m:ctrlPr>
                          <a:rPr lang="en-US" sz="2600" b="0" i="1" smtClean="0">
                            <a:latin typeface="Cambria Math"/>
                          </a:rPr>
                        </m:ctrlPr>
                      </m:dPr>
                      <m:e>
                        <m:r>
                          <a:rPr lang="en-US" sz="2600" b="0" i="1" smtClean="0">
                            <a:latin typeface="Cambria Math"/>
                          </a:rPr>
                          <m:t>𝑥</m:t>
                        </m:r>
                        <m:r>
                          <a:rPr lang="en-US" sz="2600" b="0" i="1" smtClean="0">
                            <a:latin typeface="Cambria Math"/>
                          </a:rPr>
                          <m:t>,</m:t>
                        </m:r>
                        <m:r>
                          <a:rPr lang="en-US" sz="2600" b="0" i="1" smtClean="0">
                            <a:latin typeface="Cambria Math"/>
                          </a:rPr>
                          <m:t>𝑦</m:t>
                        </m:r>
                      </m:e>
                    </m:d>
                    <m:r>
                      <a:rPr lang="en-US" sz="2600" b="0" i="1" smtClean="0">
                        <a:latin typeface="Cambria Math"/>
                      </a:rPr>
                      <m:t>𝑑𝑦</m:t>
                    </m:r>
                    <m:r>
                      <a:rPr lang="en-US" sz="2600" b="0" i="1" smtClean="0">
                        <a:latin typeface="Cambria Math"/>
                      </a:rPr>
                      <m:t>=0</m:t>
                    </m:r>
                  </m:oMath>
                </a14:m>
                <a:r>
                  <a:rPr lang="en-US" sz="2600" dirty="0" smtClean="0"/>
                  <a:t> is </a:t>
                </a:r>
                <a:r>
                  <a:rPr lang="en-US" sz="2600" dirty="0" smtClean="0"/>
                  <a:t>homogeneous, then it can be transformed into a differential equation whose variables are separable by the </a:t>
                </a:r>
                <a:r>
                  <a:rPr lang="en-US" sz="2600" dirty="0" smtClean="0"/>
                  <a:t>substitution </a:t>
                </a:r>
                <a14:m>
                  <m:oMath xmlns:m="http://schemas.openxmlformats.org/officeDocument/2006/math">
                    <m:r>
                      <a:rPr lang="en-US" sz="2600" b="0" i="1" smtClean="0">
                        <a:latin typeface="Cambria Math"/>
                      </a:rPr>
                      <m:t>𝑦</m:t>
                    </m:r>
                    <m:r>
                      <a:rPr lang="en-US" sz="2600" b="0" i="1" smtClean="0">
                        <a:latin typeface="Cambria Math"/>
                      </a:rPr>
                      <m:t>=</m:t>
                    </m:r>
                    <m:r>
                      <a:rPr lang="en-US" sz="2600" b="0" i="1" smtClean="0">
                        <a:latin typeface="Cambria Math"/>
                      </a:rPr>
                      <m:t>𝑣𝑥</m:t>
                    </m:r>
                  </m:oMath>
                </a14:m>
                <a:r>
                  <a:rPr lang="en-US" sz="2600" dirty="0" smtClean="0"/>
                  <a:t> </a:t>
                </a:r>
                <a:r>
                  <a:rPr lang="en-US" sz="2600" dirty="0" smtClean="0"/>
                  <a:t>where </a:t>
                </a:r>
                <a14:m>
                  <m:oMath xmlns:m="http://schemas.openxmlformats.org/officeDocument/2006/math">
                    <m:r>
                      <a:rPr lang="en-US" sz="2600" b="0" i="1" smtClean="0">
                        <a:latin typeface="Cambria Math"/>
                      </a:rPr>
                      <m:t>𝑣</m:t>
                    </m:r>
                  </m:oMath>
                </a14:m>
                <a:r>
                  <a:rPr lang="en-US" sz="2600" dirty="0" smtClean="0"/>
                  <a:t> </a:t>
                </a:r>
                <a:r>
                  <a:rPr lang="en-US" sz="2600" dirty="0" smtClean="0"/>
                  <a:t>is a differentiable function of </a:t>
                </a:r>
                <a14:m>
                  <m:oMath xmlns:m="http://schemas.openxmlformats.org/officeDocument/2006/math">
                    <m:r>
                      <a:rPr lang="en-US" sz="2600" b="0" i="1" smtClean="0">
                        <a:latin typeface="Cambria Math"/>
                      </a:rPr>
                      <m:t>𝑥</m:t>
                    </m:r>
                  </m:oMath>
                </a14:m>
                <a:r>
                  <a:rPr lang="en-US" sz="2600" dirty="0" smtClean="0"/>
                  <a:t>.</a:t>
                </a:r>
              </a:p>
              <a:p>
                <a:pPr eaLnBrk="1" hangingPunct="1"/>
                <a:endParaRPr lang="en-US" sz="2600" dirty="0" smtClean="0"/>
              </a:p>
              <a:p>
                <a:pPr eaLnBrk="1" hangingPunct="1"/>
                <a:r>
                  <a:rPr lang="en-US" sz="2600" dirty="0" smtClean="0"/>
                  <a:t>Therefore, if the equation is homogeneous, let </a:t>
                </a:r>
                <a:br>
                  <a:rPr lang="en-US" sz="2600" dirty="0" smtClean="0"/>
                </a:br>
                <a:r>
                  <a:rPr lang="en-US" sz="2600" dirty="0" smtClean="0"/>
                  <a:t>	</a:t>
                </a:r>
                <a14:m>
                  <m:oMath xmlns:m="http://schemas.openxmlformats.org/officeDocument/2006/math">
                    <m:r>
                      <a:rPr lang="en-US" sz="2600" b="0" i="1" smtClean="0">
                        <a:latin typeface="Cambria Math"/>
                      </a:rPr>
                      <m:t>𝑦</m:t>
                    </m:r>
                    <m:r>
                      <a:rPr lang="en-US" sz="2600" b="0" i="1" smtClean="0">
                        <a:latin typeface="Cambria Math"/>
                      </a:rPr>
                      <m:t>=</m:t>
                    </m:r>
                    <m:r>
                      <a:rPr lang="en-US" sz="2600" b="0" i="1" smtClean="0">
                        <a:latin typeface="Cambria Math"/>
                      </a:rPr>
                      <m:t>𝑣𝑥</m:t>
                    </m:r>
                  </m:oMath>
                </a14:m>
                <a:r>
                  <a:rPr lang="en-US" sz="2600" i="1" dirty="0" smtClean="0"/>
                  <a:t> </a:t>
                </a:r>
                <a:r>
                  <a:rPr lang="en-US" sz="2600" dirty="0" smtClean="0"/>
                  <a:t>then </a:t>
                </a:r>
                <a14:m>
                  <m:oMath xmlns:m="http://schemas.openxmlformats.org/officeDocument/2006/math">
                    <m:r>
                      <a:rPr lang="en-US" sz="2600" b="0" i="1" smtClean="0">
                        <a:latin typeface="Cambria Math"/>
                      </a:rPr>
                      <m:t>𝑑𝑦</m:t>
                    </m:r>
                    <m:r>
                      <a:rPr lang="en-US" sz="2600" b="0" i="1" smtClean="0">
                        <a:latin typeface="Cambria Math"/>
                      </a:rPr>
                      <m:t>=</m:t>
                    </m:r>
                    <m:r>
                      <a:rPr lang="en-US" sz="2600" b="0" i="1" smtClean="0">
                        <a:latin typeface="Cambria Math"/>
                      </a:rPr>
                      <m:t>𝑣</m:t>
                    </m:r>
                    <m:r>
                      <a:rPr lang="en-US" sz="2600" b="0" i="1" smtClean="0">
                        <a:latin typeface="Cambria Math"/>
                      </a:rPr>
                      <m:t> </m:t>
                    </m:r>
                    <m:r>
                      <a:rPr lang="en-US" sz="2600" b="0" i="1" smtClean="0">
                        <a:latin typeface="Cambria Math"/>
                      </a:rPr>
                      <m:t>𝑑𝑥</m:t>
                    </m:r>
                    <m:r>
                      <a:rPr lang="en-US" sz="2600" b="0" i="1" smtClean="0">
                        <a:latin typeface="Cambria Math"/>
                      </a:rPr>
                      <m:t>+</m:t>
                    </m:r>
                    <m:r>
                      <a:rPr lang="en-US" sz="2600" b="0" i="1" smtClean="0">
                        <a:latin typeface="Cambria Math"/>
                      </a:rPr>
                      <m:t>𝑥</m:t>
                    </m:r>
                    <m:r>
                      <a:rPr lang="en-US" sz="2600" b="0" i="1" smtClean="0">
                        <a:latin typeface="Cambria Math"/>
                      </a:rPr>
                      <m:t> </m:t>
                    </m:r>
                    <m:r>
                      <a:rPr lang="en-US" sz="2600" b="0" i="1" smtClean="0">
                        <a:latin typeface="Cambria Math"/>
                      </a:rPr>
                      <m:t>𝑑𝑣</m:t>
                    </m:r>
                  </m:oMath>
                </a14:m>
                <a:endParaRPr lang="en-US" sz="2600" dirty="0" smtClean="0"/>
              </a:p>
            </p:txBody>
          </p:sp>
        </mc:Choice>
        <mc:Fallback>
          <p:sp>
            <p:nvSpPr>
              <p:cNvPr id="43012" name="Rectangle 3"/>
              <p:cNvSpPr>
                <a:spLocks noGrp="1" noRot="1" noChangeAspect="1" noMove="1" noResize="1" noEditPoints="1" noAdjustHandles="1" noChangeArrowheads="1" noChangeShapeType="1" noTextEdit="1"/>
              </p:cNvSpPr>
              <p:nvPr>
                <p:ph idx="1"/>
              </p:nvPr>
            </p:nvSpPr>
            <p:spPr>
              <a:blipFill rotWithShape="1">
                <a:blip r:embed="rId2"/>
                <a:stretch>
                  <a:fillRect l="-815" t="-1125" r="-1333"/>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p:txBody>
          <a:bodyPr/>
          <a:lstStyle/>
          <a:p>
            <a:pPr eaLnBrk="1" fontAlgn="auto" hangingPunct="1">
              <a:spcAft>
                <a:spcPts val="0"/>
              </a:spcAft>
              <a:defRPr/>
            </a:pPr>
            <a:r>
              <a:rPr lang="en-US"/>
              <a:t>Example</a:t>
            </a:r>
          </a:p>
        </p:txBody>
      </p:sp>
      <mc:AlternateContent xmlns:mc="http://schemas.openxmlformats.org/markup-compatibility/2006">
        <mc:Choice xmlns:a14="http://schemas.microsoft.com/office/drawing/2010/main" Requires="a14">
          <p:sp>
            <p:nvSpPr>
              <p:cNvPr id="44036" name="Rectangle 3"/>
              <p:cNvSpPr>
                <a:spLocks noGrp="1" noChangeArrowheads="1"/>
              </p:cNvSpPr>
              <p:nvPr>
                <p:ph idx="1"/>
              </p:nvPr>
            </p:nvSpPr>
            <p:spPr/>
            <p:txBody>
              <a:bodyPr/>
              <a:lstStyle/>
              <a:p>
                <a:pPr eaLnBrk="1" hangingPunct="1"/>
                <a:r>
                  <a:rPr lang="en-US" sz="2600" dirty="0" smtClean="0"/>
                  <a:t>Find the general solution of </a:t>
                </a:r>
                <a14:m>
                  <m:oMath xmlns:m="http://schemas.openxmlformats.org/officeDocument/2006/math">
                    <m:d>
                      <m:dPr>
                        <m:ctrlPr>
                          <a:rPr lang="en-US" sz="2600" b="0" i="1" smtClean="0">
                            <a:latin typeface="Cambria Math"/>
                          </a:rPr>
                        </m:ctrlPr>
                      </m:dPr>
                      <m:e>
                        <m:r>
                          <a:rPr lang="en-US" sz="2600" b="0" i="1" smtClean="0">
                            <a:latin typeface="Cambria Math"/>
                          </a:rPr>
                          <m:t>3</m:t>
                        </m:r>
                        <m:r>
                          <a:rPr lang="en-US" sz="2600" b="0" i="1" smtClean="0">
                            <a:latin typeface="Cambria Math"/>
                          </a:rPr>
                          <m:t>𝑥</m:t>
                        </m:r>
                        <m:r>
                          <a:rPr lang="en-US" sz="2600" b="0" i="1" smtClean="0">
                            <a:latin typeface="Cambria Math"/>
                          </a:rPr>
                          <m:t>+2</m:t>
                        </m:r>
                        <m:r>
                          <a:rPr lang="en-US" sz="2600" b="0" i="1" smtClean="0">
                            <a:latin typeface="Cambria Math"/>
                          </a:rPr>
                          <m:t>𝑦</m:t>
                        </m:r>
                      </m:e>
                    </m:d>
                    <m:r>
                      <a:rPr lang="en-US" sz="2600" b="0" i="1" smtClean="0">
                        <a:latin typeface="Cambria Math"/>
                      </a:rPr>
                      <m:t>𝑑𝑥</m:t>
                    </m:r>
                    <m:r>
                      <a:rPr lang="en-US" sz="2600" b="0" i="1" smtClean="0">
                        <a:latin typeface="Cambria Math"/>
                      </a:rPr>
                      <m:t>−</m:t>
                    </m:r>
                    <m:r>
                      <a:rPr lang="en-US" sz="2600" b="0" i="1" smtClean="0">
                        <a:latin typeface="Cambria Math"/>
                      </a:rPr>
                      <m:t>𝑥</m:t>
                    </m:r>
                    <m:r>
                      <a:rPr lang="en-US" sz="2600" b="0" i="1" smtClean="0">
                        <a:latin typeface="Cambria Math"/>
                      </a:rPr>
                      <m:t> </m:t>
                    </m:r>
                    <m:r>
                      <a:rPr lang="en-US" sz="2600" b="0" i="1" smtClean="0">
                        <a:latin typeface="Cambria Math"/>
                      </a:rPr>
                      <m:t>𝑑𝑦</m:t>
                    </m:r>
                    <m:r>
                      <a:rPr lang="en-US" sz="2600" b="0" i="1" smtClean="0">
                        <a:latin typeface="Cambria Math"/>
                      </a:rPr>
                      <m:t>=0</m:t>
                    </m:r>
                  </m:oMath>
                </a14:m>
                <a:endParaRPr lang="en-US" sz="2600" dirty="0" smtClean="0"/>
              </a:p>
            </p:txBody>
          </p:sp>
        </mc:Choice>
        <mc:Fallback>
          <p:sp>
            <p:nvSpPr>
              <p:cNvPr id="44036" name="Rectangle 3"/>
              <p:cNvSpPr>
                <a:spLocks noGrp="1" noRot="1" noChangeAspect="1" noMove="1" noResize="1" noEditPoints="1" noAdjustHandles="1" noChangeArrowheads="1" noChangeShapeType="1" noTextEdit="1"/>
              </p:cNvSpPr>
              <p:nvPr>
                <p:ph idx="1"/>
              </p:nvPr>
            </p:nvSpPr>
            <p:spPr>
              <a:blipFill rotWithShape="1">
                <a:blip r:embed="rId3"/>
                <a:stretch>
                  <a:fillRect l="-815" t="-1125"/>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p:txBody>
          <a:bodyPr/>
          <a:lstStyle/>
          <a:p>
            <a:pPr eaLnBrk="1" fontAlgn="auto" hangingPunct="1">
              <a:spcAft>
                <a:spcPts val="0"/>
              </a:spcAft>
              <a:defRPr/>
            </a:pPr>
            <a:r>
              <a:rPr lang="en-US"/>
              <a:t>Try It</a:t>
            </a:r>
          </a:p>
        </p:txBody>
      </p:sp>
      <mc:AlternateContent xmlns:mc="http://schemas.openxmlformats.org/markup-compatibility/2006">
        <mc:Choice xmlns:a14="http://schemas.microsoft.com/office/drawing/2010/main" Requires="a14">
          <p:sp>
            <p:nvSpPr>
              <p:cNvPr id="45060" name="Rectangle 3"/>
              <p:cNvSpPr>
                <a:spLocks noGrp="1" noChangeArrowheads="1"/>
              </p:cNvSpPr>
              <p:nvPr>
                <p:ph idx="1"/>
              </p:nvPr>
            </p:nvSpPr>
            <p:spPr/>
            <p:txBody>
              <a:bodyPr/>
              <a:lstStyle/>
              <a:p>
                <a:pPr eaLnBrk="1" hangingPunct="1"/>
                <a:r>
                  <a:rPr lang="en-US" sz="2600" dirty="0" smtClean="0"/>
                  <a:t>Solve the homogeneous differential equation </a:t>
                </a:r>
                <a14:m>
                  <m:oMath xmlns:m="http://schemas.openxmlformats.org/officeDocument/2006/math">
                    <m:sSup>
                      <m:sSupPr>
                        <m:ctrlPr>
                          <a:rPr lang="en-US" sz="2600" b="0" i="1" smtClean="0">
                            <a:latin typeface="Cambria Math"/>
                          </a:rPr>
                        </m:ctrlPr>
                      </m:sSupPr>
                      <m:e>
                        <m:r>
                          <a:rPr lang="en-US" sz="2600" b="0" i="1" smtClean="0">
                            <a:latin typeface="Cambria Math"/>
                          </a:rPr>
                          <m:t>𝑦</m:t>
                        </m:r>
                      </m:e>
                      <m:sup>
                        <m:r>
                          <a:rPr lang="en-US" sz="2600" b="0" i="1" smtClean="0">
                            <a:latin typeface="Cambria Math"/>
                          </a:rPr>
                          <m:t>′</m:t>
                        </m:r>
                      </m:sup>
                    </m:sSup>
                    <m:r>
                      <a:rPr lang="en-US" sz="2600" b="0" i="1" smtClean="0">
                        <a:latin typeface="Cambria Math"/>
                      </a:rPr>
                      <m:t>=</m:t>
                    </m:r>
                    <m:f>
                      <m:fPr>
                        <m:ctrlPr>
                          <a:rPr lang="en-US" sz="2600" b="0" i="1" smtClean="0">
                            <a:latin typeface="Cambria Math"/>
                          </a:rPr>
                        </m:ctrlPr>
                      </m:fPr>
                      <m:num>
                        <m:r>
                          <a:rPr lang="en-US" sz="2600" b="0" i="1" smtClean="0">
                            <a:latin typeface="Cambria Math"/>
                          </a:rPr>
                          <m:t>𝑥</m:t>
                        </m:r>
                        <m:r>
                          <a:rPr lang="en-US" sz="2600" b="0" i="1" smtClean="0">
                            <a:latin typeface="Cambria Math"/>
                          </a:rPr>
                          <m:t>−</m:t>
                        </m:r>
                        <m:r>
                          <a:rPr lang="en-US" sz="2600" b="0" i="1" smtClean="0">
                            <a:latin typeface="Cambria Math"/>
                          </a:rPr>
                          <m:t>𝑦</m:t>
                        </m:r>
                      </m:num>
                      <m:den>
                        <m:r>
                          <a:rPr lang="en-US" sz="2600" b="0" i="1" smtClean="0">
                            <a:latin typeface="Cambria Math"/>
                          </a:rPr>
                          <m:t>𝑥</m:t>
                        </m:r>
                        <m:r>
                          <a:rPr lang="en-US" sz="2600" b="0" i="1" smtClean="0">
                            <a:latin typeface="Cambria Math"/>
                          </a:rPr>
                          <m:t>+</m:t>
                        </m:r>
                        <m:r>
                          <a:rPr lang="en-US" sz="2600" b="0" i="1" smtClean="0">
                            <a:latin typeface="Cambria Math"/>
                          </a:rPr>
                          <m:t>𝑦</m:t>
                        </m:r>
                      </m:den>
                    </m:f>
                  </m:oMath>
                </a14:m>
                <a:r>
                  <a:rPr lang="en-US" sz="2600" dirty="0" smtClean="0"/>
                  <a:t/>
                </a:r>
                <a:br>
                  <a:rPr lang="en-US" sz="2600" dirty="0" smtClean="0"/>
                </a:br>
                <a:endParaRPr lang="en-US" sz="2600" dirty="0" smtClean="0"/>
              </a:p>
            </p:txBody>
          </p:sp>
        </mc:Choice>
        <mc:Fallback>
          <p:sp>
            <p:nvSpPr>
              <p:cNvPr id="45060" name="Rectangle 3"/>
              <p:cNvSpPr>
                <a:spLocks noGrp="1" noRot="1" noChangeAspect="1" noMove="1" noResize="1" noEditPoints="1" noAdjustHandles="1" noChangeArrowheads="1" noChangeShapeType="1" noTextEdit="1"/>
              </p:cNvSpPr>
              <p:nvPr>
                <p:ph idx="1"/>
              </p:nvPr>
            </p:nvSpPr>
            <p:spPr>
              <a:blipFill rotWithShape="1">
                <a:blip r:embed="rId3"/>
                <a:stretch>
                  <a:fillRect l="-815" t="-375"/>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a:t>
            </a:r>
            <a:endParaRPr lang="en-US" dirty="0"/>
          </a:p>
        </p:txBody>
      </p:sp>
      <p:sp>
        <p:nvSpPr>
          <p:cNvPr id="3" name="Content Placeholder 2"/>
          <p:cNvSpPr>
            <a:spLocks noGrp="1"/>
          </p:cNvSpPr>
          <p:nvPr>
            <p:ph idx="1"/>
          </p:nvPr>
        </p:nvSpPr>
        <p:spPr/>
        <p:txBody>
          <a:bodyPr/>
          <a:lstStyle/>
          <a:p>
            <a:r>
              <a:rPr lang="en-US" sz="2600" dirty="0" smtClean="0"/>
              <a:t>A new legal requirement is being publicized through a public awareness campaign to a population of 1 million citizens. The rate at which the population hears about the requirement is assumed to be proportional to the number of people who are not yet aware of the requirement. By the end of 1 year, half of the population has heard of the requirement. How many will have heard of it be the end of 2 years?</a:t>
            </a:r>
            <a:endParaRPr lang="en-US" sz="2600" dirty="0"/>
          </a:p>
        </p:txBody>
      </p:sp>
    </p:spTree>
    <p:extLst>
      <p:ext uri="{BB962C8B-B14F-4D97-AF65-F5344CB8AC3E}">
        <p14:creationId xmlns:p14="http://schemas.microsoft.com/office/powerpoint/2010/main" val="42416652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noChangeArrowheads="1"/>
          </p:cNvSpPr>
          <p:nvPr>
            <p:ph type="title"/>
          </p:nvPr>
        </p:nvSpPr>
        <p:spPr/>
        <p:txBody>
          <a:bodyPr/>
          <a:lstStyle/>
          <a:p>
            <a:pPr eaLnBrk="1" fontAlgn="auto" hangingPunct="1">
              <a:spcAft>
                <a:spcPts val="0"/>
              </a:spcAft>
              <a:defRPr/>
            </a:pPr>
            <a:r>
              <a:rPr lang="en-US"/>
              <a:t>Applications</a:t>
            </a:r>
          </a:p>
        </p:txBody>
      </p:sp>
      <p:sp>
        <p:nvSpPr>
          <p:cNvPr id="46083" name="Rectangle 3"/>
          <p:cNvSpPr>
            <a:spLocks noGrp="1" noChangeArrowheads="1"/>
          </p:cNvSpPr>
          <p:nvPr>
            <p:ph idx="1"/>
          </p:nvPr>
        </p:nvSpPr>
        <p:spPr/>
        <p:txBody>
          <a:bodyPr/>
          <a:lstStyle/>
          <a:p>
            <a:pPr eaLnBrk="1" hangingPunct="1"/>
            <a:r>
              <a:rPr lang="en-US" sz="2600" smtClean="0"/>
              <a:t>The </a:t>
            </a:r>
            <a:r>
              <a:rPr lang="en-US" sz="2600" i="1" smtClean="0"/>
              <a:t>rate of change</a:t>
            </a:r>
            <a:r>
              <a:rPr lang="en-US" sz="2600" smtClean="0"/>
              <a:t> of the number of coyotes, N(t), in a population is directly proportional to 650 – N(t), where </a:t>
            </a:r>
            <a:r>
              <a:rPr lang="en-US" sz="2600" i="1" smtClean="0"/>
              <a:t>t</a:t>
            </a:r>
            <a:r>
              <a:rPr lang="en-US" sz="2600" smtClean="0"/>
              <a:t> is the time in years.</a:t>
            </a:r>
          </a:p>
          <a:p>
            <a:pPr eaLnBrk="1" hangingPunct="1"/>
            <a:r>
              <a:rPr lang="en-US" sz="2600" smtClean="0"/>
              <a:t>When </a:t>
            </a:r>
            <a:r>
              <a:rPr lang="en-US" sz="2600" i="1" smtClean="0"/>
              <a:t>t </a:t>
            </a:r>
            <a:r>
              <a:rPr lang="en-US" sz="2600" smtClean="0"/>
              <a:t>= 0, the population is 300.</a:t>
            </a:r>
          </a:p>
          <a:p>
            <a:pPr eaLnBrk="1" hangingPunct="1"/>
            <a:r>
              <a:rPr lang="en-US" sz="2600" smtClean="0"/>
              <a:t>When </a:t>
            </a:r>
            <a:r>
              <a:rPr lang="en-US" sz="2600" i="1" smtClean="0"/>
              <a:t>t</a:t>
            </a:r>
            <a:r>
              <a:rPr lang="en-US" sz="2600" smtClean="0"/>
              <a:t> = 2, the population has grown to 500.</a:t>
            </a:r>
          </a:p>
          <a:p>
            <a:pPr eaLnBrk="1" hangingPunct="1"/>
            <a:r>
              <a:rPr lang="en-US" sz="2600" smtClean="0"/>
              <a:t>Find the population when </a:t>
            </a:r>
            <a:r>
              <a:rPr lang="en-US" sz="2600" i="1" smtClean="0"/>
              <a:t>t</a:t>
            </a:r>
            <a:r>
              <a:rPr lang="en-US" sz="2600" smtClean="0"/>
              <a:t> = 3.</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p:txBody>
          <a:bodyPr/>
          <a:lstStyle/>
          <a:p>
            <a:pPr eaLnBrk="1" fontAlgn="auto" hangingPunct="1">
              <a:spcAft>
                <a:spcPts val="0"/>
              </a:spcAft>
              <a:defRPr/>
            </a:pPr>
            <a:r>
              <a:rPr lang="en-US"/>
              <a:t>Orthogonal Trajectories</a:t>
            </a:r>
          </a:p>
        </p:txBody>
      </p:sp>
      <p:sp>
        <p:nvSpPr>
          <p:cNvPr id="197635" name="Rectangle 3"/>
          <p:cNvSpPr>
            <a:spLocks noGrp="1" noChangeArrowheads="1"/>
          </p:cNvSpPr>
          <p:nvPr>
            <p:ph idx="1"/>
          </p:nvPr>
        </p:nvSpPr>
        <p:spPr/>
        <p:txBody>
          <a:bodyPr rtlCol="0">
            <a:normAutofit/>
          </a:bodyPr>
          <a:lstStyle/>
          <a:p>
            <a:pPr marL="182880" indent="-182880" eaLnBrk="1" fontAlgn="auto" hangingPunct="1">
              <a:lnSpc>
                <a:spcPct val="90000"/>
              </a:lnSpc>
              <a:spcAft>
                <a:spcPts val="0"/>
              </a:spcAft>
              <a:buFont typeface="Arial" pitchFamily="34" charset="0"/>
              <a:buChar char="•"/>
              <a:defRPr/>
            </a:pPr>
            <a:r>
              <a:rPr lang="en-US" sz="2600" dirty="0"/>
              <a:t>In electrostatics, lines of force </a:t>
            </a:r>
            <a:br>
              <a:rPr lang="en-US" sz="2600" dirty="0"/>
            </a:br>
            <a:r>
              <a:rPr lang="en-US" sz="2600" dirty="0"/>
              <a:t>are </a:t>
            </a:r>
            <a:r>
              <a:rPr lang="en-US" sz="2600" u="sng" dirty="0"/>
              <a:t>orthogonal</a:t>
            </a:r>
            <a:r>
              <a:rPr lang="en-US" sz="2600" dirty="0"/>
              <a:t> to </a:t>
            </a:r>
            <a:r>
              <a:rPr lang="en-US" sz="2600" i="1" dirty="0"/>
              <a:t>equipotential </a:t>
            </a:r>
            <a:br>
              <a:rPr lang="en-US" sz="2600" i="1" dirty="0"/>
            </a:br>
            <a:r>
              <a:rPr lang="en-US" sz="2600" i="1" dirty="0"/>
              <a:t>curves.</a:t>
            </a:r>
            <a:endParaRPr lang="en-US" sz="2600" dirty="0"/>
          </a:p>
          <a:p>
            <a:pPr marL="182880" indent="-182880" eaLnBrk="1" fontAlgn="auto" hangingPunct="1">
              <a:lnSpc>
                <a:spcPct val="90000"/>
              </a:lnSpc>
              <a:spcAft>
                <a:spcPts val="0"/>
              </a:spcAft>
              <a:buFont typeface="Arial" pitchFamily="34" charset="0"/>
              <a:buChar char="•"/>
              <a:defRPr/>
            </a:pPr>
            <a:r>
              <a:rPr lang="en-US" sz="2600" dirty="0"/>
              <a:t>In thermodynamics, the flow of </a:t>
            </a:r>
            <a:br>
              <a:rPr lang="en-US" sz="2600" dirty="0"/>
            </a:br>
            <a:r>
              <a:rPr lang="en-US" sz="2600" dirty="0"/>
              <a:t>heat across a plane surface is </a:t>
            </a:r>
            <a:br>
              <a:rPr lang="en-US" sz="2600" dirty="0"/>
            </a:br>
            <a:r>
              <a:rPr lang="en-US" sz="2600" u="sng" dirty="0"/>
              <a:t>orthogonal</a:t>
            </a:r>
            <a:r>
              <a:rPr lang="en-US" sz="2600" dirty="0"/>
              <a:t> to the </a:t>
            </a:r>
            <a:r>
              <a:rPr lang="en-US" sz="2600" i="1" dirty="0"/>
              <a:t>isothermal</a:t>
            </a:r>
            <a:r>
              <a:rPr lang="en-US" sz="2600" dirty="0"/>
              <a:t> </a:t>
            </a:r>
            <a:r>
              <a:rPr lang="en-US" sz="2600" i="1" dirty="0"/>
              <a:t>curves.</a:t>
            </a:r>
            <a:endParaRPr lang="en-US" sz="2600" dirty="0"/>
          </a:p>
          <a:p>
            <a:pPr marL="182880" indent="-182880" eaLnBrk="1" fontAlgn="auto" hangingPunct="1">
              <a:lnSpc>
                <a:spcPct val="90000"/>
              </a:lnSpc>
              <a:spcAft>
                <a:spcPts val="0"/>
              </a:spcAft>
              <a:buFont typeface="Arial" pitchFamily="34" charset="0"/>
              <a:buChar char="•"/>
              <a:defRPr/>
            </a:pPr>
            <a:r>
              <a:rPr lang="en-US" sz="2600" dirty="0"/>
              <a:t>In hydrodynamics, the flow (stream) </a:t>
            </a:r>
            <a:br>
              <a:rPr lang="en-US" sz="2600" dirty="0"/>
            </a:br>
            <a:r>
              <a:rPr lang="en-US" sz="2600" dirty="0"/>
              <a:t>lines are </a:t>
            </a:r>
            <a:r>
              <a:rPr lang="en-US" sz="2600" u="sng" dirty="0"/>
              <a:t>orthogonal</a:t>
            </a:r>
            <a:r>
              <a:rPr lang="en-US" sz="2600" dirty="0"/>
              <a:t> trajectories of the </a:t>
            </a:r>
            <a:br>
              <a:rPr lang="en-US" sz="2600" dirty="0"/>
            </a:br>
            <a:r>
              <a:rPr lang="en-US" sz="2600" i="1" dirty="0"/>
              <a:t>velocity potential curves</a:t>
            </a:r>
            <a:r>
              <a:rPr lang="en-US" sz="2600" dirty="0"/>
              <a:t>.</a:t>
            </a:r>
          </a:p>
          <a:p>
            <a:pPr marL="182880" indent="-182880" eaLnBrk="1" fontAlgn="auto" hangingPunct="1">
              <a:lnSpc>
                <a:spcPct val="90000"/>
              </a:lnSpc>
              <a:spcAft>
                <a:spcPts val="0"/>
              </a:spcAft>
              <a:buFont typeface="Arial" pitchFamily="34" charset="0"/>
              <a:buChar char="•"/>
              <a:defRPr/>
            </a:pPr>
            <a:endParaRPr lang="en-US" sz="2600" dirty="0"/>
          </a:p>
        </p:txBody>
      </p:sp>
      <p:pic>
        <p:nvPicPr>
          <p:cNvPr id="47108" name="Picture 4" descr="equipot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1524000"/>
            <a:ext cx="2971800" cy="174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09" name="Picture 5" descr="doublet"/>
          <p:cNvPicPr>
            <a:picLocks noChangeAspect="1" noChangeArrowheads="1"/>
          </p:cNvPicPr>
          <p:nvPr/>
        </p:nvPicPr>
        <p:blipFill>
          <a:blip r:embed="rId3" cstate="print">
            <a:lum bright="66000"/>
            <a:extLst>
              <a:ext uri="{28A0092B-C50C-407E-A947-70E740481C1C}">
                <a14:useLocalDpi xmlns:a14="http://schemas.microsoft.com/office/drawing/2010/main" val="0"/>
              </a:ext>
            </a:extLst>
          </a:blip>
          <a:srcRect/>
          <a:stretch>
            <a:fillRect/>
          </a:stretch>
        </p:blipFill>
        <p:spPr bwMode="auto">
          <a:xfrm>
            <a:off x="6629400" y="3575050"/>
            <a:ext cx="1752600" cy="160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28301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p:txBody>
          <a:bodyPr/>
          <a:lstStyle/>
          <a:p>
            <a:pPr eaLnBrk="1" fontAlgn="auto" hangingPunct="1">
              <a:spcAft>
                <a:spcPts val="0"/>
              </a:spcAft>
              <a:defRPr/>
            </a:pPr>
            <a:r>
              <a:rPr lang="en-US"/>
              <a:t>Orthogonal Trajectories</a:t>
            </a:r>
          </a:p>
        </p:txBody>
      </p:sp>
      <p:sp>
        <p:nvSpPr>
          <p:cNvPr id="197635" name="Rectangle 3"/>
          <p:cNvSpPr>
            <a:spLocks noGrp="1" noChangeArrowheads="1"/>
          </p:cNvSpPr>
          <p:nvPr>
            <p:ph idx="1"/>
          </p:nvPr>
        </p:nvSpPr>
        <p:spPr/>
        <p:txBody>
          <a:bodyPr rtlCol="0">
            <a:normAutofit/>
          </a:bodyPr>
          <a:lstStyle/>
          <a:p>
            <a:pPr marL="182880" indent="-182880" eaLnBrk="1" fontAlgn="auto" hangingPunct="1">
              <a:lnSpc>
                <a:spcPct val="90000"/>
              </a:lnSpc>
              <a:spcAft>
                <a:spcPts val="0"/>
              </a:spcAft>
              <a:buFont typeface="Arial" pitchFamily="34" charset="0"/>
              <a:buChar char="•"/>
              <a:defRPr/>
            </a:pPr>
            <a:r>
              <a:rPr lang="en-US" sz="2600" dirty="0" smtClean="0"/>
              <a:t>If one family of curves intersects another family of curves at right angles, then the two families are said to be mutually orthogonal, and each curve in one of the families is called an orthogonal trajectory of the other family.</a:t>
            </a:r>
          </a:p>
          <a:p>
            <a:pPr marL="182880" indent="-182880" eaLnBrk="1" fontAlgn="auto" hangingPunct="1">
              <a:lnSpc>
                <a:spcPct val="90000"/>
              </a:lnSpc>
              <a:spcAft>
                <a:spcPts val="0"/>
              </a:spcAft>
              <a:buFont typeface="Arial" pitchFamily="34" charset="0"/>
              <a:buChar char="•"/>
              <a:defRPr/>
            </a:pPr>
            <a:r>
              <a:rPr lang="en-US" sz="2600" dirty="0" smtClean="0"/>
              <a:t>The slopes are negative reciprocals of each other.</a:t>
            </a:r>
            <a:endParaRPr lang="en-US" sz="2600" dirty="0"/>
          </a:p>
          <a:p>
            <a:pPr marL="182880" indent="-182880" eaLnBrk="1" fontAlgn="auto" hangingPunct="1">
              <a:lnSpc>
                <a:spcPct val="90000"/>
              </a:lnSpc>
              <a:spcAft>
                <a:spcPts val="0"/>
              </a:spcAft>
              <a:buFont typeface="Arial" pitchFamily="34" charset="0"/>
              <a:buChar char="•"/>
              <a:defRPr/>
            </a:pPr>
            <a:endParaRPr lang="en-US" sz="2600" dirty="0"/>
          </a:p>
        </p:txBody>
      </p:sp>
    </p:spTree>
    <p:extLst>
      <p:ext uri="{BB962C8B-B14F-4D97-AF65-F5344CB8AC3E}">
        <p14:creationId xmlns:p14="http://schemas.microsoft.com/office/powerpoint/2010/main" val="7441238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p:cNvSpPr>
            <a:spLocks noGrp="1" noChangeArrowheads="1"/>
          </p:cNvSpPr>
          <p:nvPr>
            <p:ph type="title"/>
          </p:nvPr>
        </p:nvSpPr>
        <p:spPr/>
        <p:txBody>
          <a:bodyPr/>
          <a:lstStyle/>
          <a:p>
            <a:pPr eaLnBrk="1" fontAlgn="auto" hangingPunct="1">
              <a:spcAft>
                <a:spcPts val="0"/>
              </a:spcAft>
              <a:defRPr/>
            </a:pPr>
            <a:r>
              <a:rPr lang="en-US"/>
              <a:t>Calculus AB Homework</a:t>
            </a:r>
          </a:p>
        </p:txBody>
      </p:sp>
      <p:graphicFrame>
        <p:nvGraphicFramePr>
          <p:cNvPr id="270367" name="Group 31"/>
          <p:cNvGraphicFramePr>
            <a:graphicFrameLocks noGrp="1"/>
          </p:cNvGraphicFramePr>
          <p:nvPr>
            <p:ph idx="1"/>
          </p:nvPr>
        </p:nvGraphicFramePr>
        <p:xfrm>
          <a:off x="457200" y="1676400"/>
          <a:ext cx="8229600" cy="2670174"/>
        </p:xfrm>
        <a:graphic>
          <a:graphicData uri="http://schemas.openxmlformats.org/drawingml/2006/table">
            <a:tbl>
              <a:tblPr/>
              <a:tblGrid>
                <a:gridCol w="773113"/>
                <a:gridCol w="7456487"/>
              </a:tblGrid>
              <a:tr h="89005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200" b="0" i="0" u="none" strike="noStrike" cap="none" normalizeH="0" baseline="0" smtClean="0">
                          <a:ln>
                            <a:noFill/>
                          </a:ln>
                          <a:solidFill>
                            <a:schemeClr val="tx1"/>
                          </a:solidFill>
                          <a:effectLst/>
                          <a:latin typeface="Arial" charset="0"/>
                        </a:rPr>
                        <a:t>6.1</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Page 411</a:t>
                      </a:r>
                    </a:p>
                    <a:p>
                      <a:pPr marL="457200" marR="0" lvl="1" indent="0" algn="l" defTabSz="914400" rtl="0" eaLnBrk="1" fontAlgn="base" latinLnBrk="0" hangingPunct="1">
                        <a:lnSpc>
                          <a:spcPct val="100000"/>
                        </a:lnSpc>
                        <a:spcBef>
                          <a:spcPct val="20000"/>
                        </a:spcBef>
                        <a:spcAft>
                          <a:spcPct val="0"/>
                        </a:spcAft>
                        <a:buClr>
                          <a:schemeClr val="accent2"/>
                        </a:buClr>
                        <a:buSzPct val="60000"/>
                        <a:buFont typeface="Wingdings" pitchFamily="2" charset="2"/>
                        <a:buNone/>
                        <a:tabLst/>
                      </a:pPr>
                      <a:r>
                        <a:rPr kumimoji="0" lang="en-US" sz="2200" b="0" i="0" u="none" strike="noStrike" cap="none" normalizeH="0" baseline="0" smtClean="0">
                          <a:ln>
                            <a:noFill/>
                          </a:ln>
                          <a:solidFill>
                            <a:schemeClr val="tx1"/>
                          </a:solidFill>
                          <a:effectLst/>
                          <a:latin typeface="Arial" charset="0"/>
                        </a:rPr>
                        <a:t>3-15 every three, 30, 35, 45, 55, 62</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89005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200" b="0" i="0" u="none" strike="noStrike" cap="none" normalizeH="0" baseline="0" smtClean="0">
                          <a:ln>
                            <a:noFill/>
                          </a:ln>
                          <a:solidFill>
                            <a:schemeClr val="tx1"/>
                          </a:solidFill>
                          <a:effectLst/>
                          <a:latin typeface="Arial" charset="0"/>
                        </a:rPr>
                        <a:t>6.2</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Page 420</a:t>
                      </a:r>
                    </a:p>
                    <a:p>
                      <a:pPr marL="457200" marR="0" lvl="1" indent="0" algn="l" defTabSz="914400" rtl="0" eaLnBrk="1" fontAlgn="base" latinLnBrk="0" hangingPunct="1">
                        <a:lnSpc>
                          <a:spcPct val="100000"/>
                        </a:lnSpc>
                        <a:spcBef>
                          <a:spcPct val="20000"/>
                        </a:spcBef>
                        <a:spcAft>
                          <a:spcPct val="0"/>
                        </a:spcAft>
                        <a:buClr>
                          <a:schemeClr val="accent2"/>
                        </a:buClr>
                        <a:buSzPct val="60000"/>
                        <a:buFont typeface="Wingdings" pitchFamily="2" charset="2"/>
                        <a:buNone/>
                        <a:tabLst/>
                      </a:pPr>
                      <a:r>
                        <a:rPr kumimoji="0" lang="en-US" sz="2200" b="0" i="0" u="none" strike="noStrike" cap="none" normalizeH="0" baseline="0" smtClean="0">
                          <a:ln>
                            <a:noFill/>
                          </a:ln>
                          <a:solidFill>
                            <a:schemeClr val="tx1"/>
                          </a:solidFill>
                          <a:effectLst/>
                          <a:latin typeface="Arial" charset="0"/>
                        </a:rPr>
                        <a:t>4-48 every four (omit 16), 65</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89005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200" b="0" i="0" u="none" strike="noStrike" cap="none" normalizeH="0" baseline="0" smtClean="0">
                          <a:ln>
                            <a:noFill/>
                          </a:ln>
                          <a:solidFill>
                            <a:schemeClr val="tx1"/>
                          </a:solidFill>
                          <a:effectLst/>
                          <a:latin typeface="Arial" charset="0"/>
                        </a:rPr>
                        <a:t>6.3</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Page 431: </a:t>
                      </a:r>
                    </a:p>
                    <a:p>
                      <a:pPr marL="457200" marR="0" lvl="1" indent="0" algn="l" defTabSz="914400" rtl="0" eaLnBrk="1" fontAlgn="base" latinLnBrk="0" hangingPunct="1">
                        <a:lnSpc>
                          <a:spcPct val="100000"/>
                        </a:lnSpc>
                        <a:spcBef>
                          <a:spcPct val="20000"/>
                        </a:spcBef>
                        <a:spcAft>
                          <a:spcPct val="0"/>
                        </a:spcAft>
                        <a:buClr>
                          <a:schemeClr val="accent2"/>
                        </a:buClr>
                        <a:buSzPct val="60000"/>
                        <a:buFont typeface="Wingdings" pitchFamily="2" charset="2"/>
                        <a:buNone/>
                        <a:tabLst/>
                      </a:pPr>
                      <a:r>
                        <a:rPr kumimoji="0" lang="en-US" sz="2200" b="0" i="0" u="none" strike="noStrike" cap="none" normalizeH="0" baseline="0" smtClean="0">
                          <a:ln>
                            <a:noFill/>
                          </a:ln>
                          <a:solidFill>
                            <a:schemeClr val="tx1"/>
                          </a:solidFill>
                          <a:effectLst/>
                          <a:latin typeface="Arial" charset="0"/>
                        </a:rPr>
                        <a:t>5-50 every five, 64, 66, 83abc, 90</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ChangeArrowheads="1"/>
          </p:cNvSpPr>
          <p:nvPr>
            <p:ph type="title"/>
          </p:nvPr>
        </p:nvSpPr>
        <p:spPr/>
        <p:txBody>
          <a:bodyPr/>
          <a:lstStyle/>
          <a:p>
            <a:pPr eaLnBrk="1" fontAlgn="auto" hangingPunct="1">
              <a:spcAft>
                <a:spcPts val="0"/>
              </a:spcAft>
              <a:defRPr/>
            </a:pPr>
            <a:r>
              <a:rPr lang="en-US"/>
              <a:t>Finding Orthogonal Trajectories</a:t>
            </a:r>
          </a:p>
        </p:txBody>
      </p:sp>
      <mc:AlternateContent xmlns:mc="http://schemas.openxmlformats.org/markup-compatibility/2006">
        <mc:Choice xmlns:a14="http://schemas.microsoft.com/office/drawing/2010/main" Requires="a14">
          <p:sp>
            <p:nvSpPr>
              <p:cNvPr id="48131" name="Rectangle 3"/>
              <p:cNvSpPr>
                <a:spLocks noGrp="1" noChangeArrowheads="1"/>
              </p:cNvSpPr>
              <p:nvPr>
                <p:ph idx="1"/>
              </p:nvPr>
            </p:nvSpPr>
            <p:spPr/>
            <p:txBody>
              <a:bodyPr/>
              <a:lstStyle/>
              <a:p>
                <a:pPr eaLnBrk="1" hangingPunct="1"/>
                <a:r>
                  <a:rPr lang="en-US" sz="2600" dirty="0" smtClean="0"/>
                  <a:t>Describe the orthogonal trajectories for the family of curves given by </a:t>
                </a:r>
                <a14:m>
                  <m:oMath xmlns:m="http://schemas.openxmlformats.org/officeDocument/2006/math">
                    <m:r>
                      <a:rPr lang="en-US" sz="2600" b="0" i="1" smtClean="0">
                        <a:latin typeface="Cambria Math"/>
                      </a:rPr>
                      <m:t>𝑦</m:t>
                    </m:r>
                    <m:r>
                      <a:rPr lang="en-US" sz="2600" b="0" i="1" smtClean="0">
                        <a:latin typeface="Cambria Math"/>
                      </a:rPr>
                      <m:t>=</m:t>
                    </m:r>
                    <m:f>
                      <m:fPr>
                        <m:ctrlPr>
                          <a:rPr lang="en-US" sz="2600" b="0" i="1" smtClean="0">
                            <a:latin typeface="Cambria Math"/>
                          </a:rPr>
                        </m:ctrlPr>
                      </m:fPr>
                      <m:num>
                        <m:r>
                          <a:rPr lang="en-US" sz="2600" b="0" i="1" smtClean="0">
                            <a:latin typeface="Cambria Math"/>
                          </a:rPr>
                          <m:t>𝑐</m:t>
                        </m:r>
                      </m:num>
                      <m:den>
                        <m:r>
                          <a:rPr lang="en-US" sz="2600" b="0" i="1" smtClean="0">
                            <a:latin typeface="Cambria Math"/>
                          </a:rPr>
                          <m:t>𝑥</m:t>
                        </m:r>
                      </m:den>
                    </m:f>
                  </m:oMath>
                </a14:m>
                <a:endParaRPr lang="en-US" sz="2600" baseline="-25000" dirty="0" smtClean="0"/>
              </a:p>
            </p:txBody>
          </p:sp>
        </mc:Choice>
        <mc:Fallback>
          <p:sp>
            <p:nvSpPr>
              <p:cNvPr id="48131" name="Rectangle 3"/>
              <p:cNvSpPr>
                <a:spLocks noGrp="1" noRot="1" noChangeAspect="1" noMove="1" noResize="1" noEditPoints="1" noAdjustHandles="1" noChangeArrowheads="1" noChangeShapeType="1" noTextEdit="1"/>
              </p:cNvSpPr>
              <p:nvPr>
                <p:ph idx="1"/>
              </p:nvPr>
            </p:nvSpPr>
            <p:spPr>
              <a:blipFill rotWithShape="1">
                <a:blip r:embed="rId2"/>
                <a:stretch>
                  <a:fillRect l="-815" t="-1125"/>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pPr eaLnBrk="1" fontAlgn="auto" hangingPunct="1">
              <a:spcAft>
                <a:spcPts val="0"/>
              </a:spcAft>
              <a:defRPr/>
            </a:pPr>
            <a:r>
              <a:rPr lang="en-US"/>
              <a:t>Homework AB</a:t>
            </a:r>
          </a:p>
        </p:txBody>
      </p:sp>
      <p:sp>
        <p:nvSpPr>
          <p:cNvPr id="52227" name="Rectangle 3"/>
          <p:cNvSpPr>
            <a:spLocks noGrp="1" noChangeArrowheads="1"/>
          </p:cNvSpPr>
          <p:nvPr>
            <p:ph idx="1"/>
          </p:nvPr>
        </p:nvSpPr>
        <p:spPr/>
        <p:txBody>
          <a:bodyPr/>
          <a:lstStyle/>
          <a:p>
            <a:pPr eaLnBrk="1" hangingPunct="1"/>
            <a:r>
              <a:rPr lang="en-US" sz="2600" dirty="0" smtClean="0"/>
              <a:t>Page 431: </a:t>
            </a:r>
          </a:p>
          <a:p>
            <a:pPr lvl="1" eaLnBrk="1" hangingPunct="1"/>
            <a:r>
              <a:rPr lang="en-US" sz="2600" dirty="0" smtClean="0"/>
              <a:t>5-50 every five, 64, 66, 83abc, 90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ctrTitle"/>
          </p:nvPr>
        </p:nvSpPr>
        <p:spPr/>
        <p:txBody>
          <a:bodyPr/>
          <a:lstStyle/>
          <a:p>
            <a:pPr eaLnBrk="1" fontAlgn="auto" hangingPunct="1">
              <a:spcAft>
                <a:spcPts val="0"/>
              </a:spcAft>
              <a:defRPr/>
            </a:pPr>
            <a:r>
              <a:rPr lang="en-US"/>
              <a:t>Chapter 6</a:t>
            </a:r>
          </a:p>
        </p:txBody>
      </p:sp>
      <p:sp>
        <p:nvSpPr>
          <p:cNvPr id="175107" name="Rectangle 3"/>
          <p:cNvSpPr>
            <a:spLocks noGrp="1" noChangeArrowheads="1"/>
          </p:cNvSpPr>
          <p:nvPr>
            <p:ph type="subTitle" idx="1"/>
          </p:nvPr>
        </p:nvSpPr>
        <p:spPr/>
        <p:txBody>
          <a:bodyPr rtlCol="0">
            <a:normAutofit/>
          </a:bodyPr>
          <a:lstStyle/>
          <a:p>
            <a:pPr eaLnBrk="1" fontAlgn="auto" hangingPunct="1">
              <a:spcAft>
                <a:spcPts val="0"/>
              </a:spcAft>
              <a:buFont typeface="Arial" pitchFamily="34" charset="0"/>
              <a:buNone/>
              <a:defRPr/>
            </a:pPr>
            <a:r>
              <a:rPr lang="en-US"/>
              <a:t>Section 3:</a:t>
            </a:r>
          </a:p>
          <a:p>
            <a:pPr eaLnBrk="1" fontAlgn="auto" hangingPunct="1">
              <a:spcAft>
                <a:spcPts val="0"/>
              </a:spcAft>
              <a:buFont typeface="Arial" pitchFamily="34" charset="0"/>
              <a:buNone/>
              <a:defRPr/>
            </a:pPr>
            <a:r>
              <a:rPr lang="en-US" sz="2600"/>
              <a:t>Separation of Variables and </a:t>
            </a:r>
            <a:br>
              <a:rPr lang="en-US" sz="2600"/>
            </a:br>
            <a:r>
              <a:rPr lang="en-US" sz="2600"/>
              <a:t>the Logistic Equation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pPr eaLnBrk="1" fontAlgn="auto" hangingPunct="1">
              <a:spcAft>
                <a:spcPts val="0"/>
              </a:spcAft>
              <a:defRPr/>
            </a:pPr>
            <a:r>
              <a:rPr lang="en-US"/>
              <a:t>Separation of Variables (last section)</a:t>
            </a:r>
          </a:p>
        </p:txBody>
      </p:sp>
      <mc:AlternateContent xmlns:mc="http://schemas.openxmlformats.org/markup-compatibility/2006">
        <mc:Choice xmlns:a14="http://schemas.microsoft.com/office/drawing/2010/main" Requires="a14">
          <p:sp>
            <p:nvSpPr>
              <p:cNvPr id="35843" name="Rectangle 3"/>
              <p:cNvSpPr>
                <a:spLocks noGrp="1" noChangeArrowheads="1"/>
              </p:cNvSpPr>
              <p:nvPr>
                <p:ph type="body" sz="half" idx="1"/>
              </p:nvPr>
            </p:nvSpPr>
            <p:spPr>
              <a:xfrm>
                <a:off x="457200" y="1600200"/>
                <a:ext cx="8305800" cy="4530725"/>
              </a:xfrm>
            </p:spPr>
            <p:txBody>
              <a:bodyPr/>
              <a:lstStyle/>
              <a:p>
                <a:pPr eaLnBrk="1" hangingPunct="1"/>
                <a:r>
                  <a:rPr lang="en-US" sz="2600" dirty="0" smtClean="0"/>
                  <a:t>Consider a differential equation that can be written in the form </a:t>
                </a:r>
                <a14:m>
                  <m:oMath xmlns:m="http://schemas.openxmlformats.org/officeDocument/2006/math">
                    <m:r>
                      <a:rPr lang="en-US" sz="2600" b="0" i="1" smtClean="0">
                        <a:latin typeface="Cambria Math"/>
                      </a:rPr>
                      <m:t>𝑀</m:t>
                    </m:r>
                    <m:d>
                      <m:dPr>
                        <m:ctrlPr>
                          <a:rPr lang="en-US" sz="2600" b="0" i="1" smtClean="0">
                            <a:latin typeface="Cambria Math"/>
                          </a:rPr>
                        </m:ctrlPr>
                      </m:dPr>
                      <m:e>
                        <m:r>
                          <a:rPr lang="en-US" sz="2600" b="0" i="1" smtClean="0">
                            <a:latin typeface="Cambria Math"/>
                          </a:rPr>
                          <m:t>𝑥</m:t>
                        </m:r>
                      </m:e>
                    </m:d>
                    <m:r>
                      <a:rPr lang="en-US" sz="2600" b="0" i="1" smtClean="0">
                        <a:latin typeface="Cambria Math"/>
                      </a:rPr>
                      <m:t>+</m:t>
                    </m:r>
                    <m:r>
                      <a:rPr lang="en-US" sz="2600" b="0" i="1" smtClean="0">
                        <a:latin typeface="Cambria Math"/>
                      </a:rPr>
                      <m:t>𝑁</m:t>
                    </m:r>
                    <m:d>
                      <m:dPr>
                        <m:ctrlPr>
                          <a:rPr lang="en-US" sz="2600" b="0" i="1" smtClean="0">
                            <a:latin typeface="Cambria Math"/>
                          </a:rPr>
                        </m:ctrlPr>
                      </m:dPr>
                      <m:e>
                        <m:r>
                          <a:rPr lang="en-US" sz="2600" b="0" i="1" smtClean="0">
                            <a:latin typeface="Cambria Math"/>
                          </a:rPr>
                          <m:t>𝑦</m:t>
                        </m:r>
                      </m:e>
                    </m:d>
                    <m:f>
                      <m:fPr>
                        <m:ctrlPr>
                          <a:rPr lang="en-US" sz="2600" b="0" i="1" smtClean="0">
                            <a:latin typeface="Cambria Math"/>
                          </a:rPr>
                        </m:ctrlPr>
                      </m:fPr>
                      <m:num>
                        <m:r>
                          <a:rPr lang="en-US" sz="2600" b="0" i="1" smtClean="0">
                            <a:latin typeface="Cambria Math"/>
                          </a:rPr>
                          <m:t>𝑑𝑦</m:t>
                        </m:r>
                      </m:num>
                      <m:den>
                        <m:r>
                          <a:rPr lang="en-US" sz="2600" b="0" i="1" smtClean="0">
                            <a:latin typeface="Cambria Math"/>
                          </a:rPr>
                          <m:t>𝑑𝑥</m:t>
                        </m:r>
                      </m:den>
                    </m:f>
                    <m:r>
                      <a:rPr lang="en-US" sz="2600" b="0" i="1" smtClean="0">
                        <a:latin typeface="Cambria Math"/>
                      </a:rPr>
                      <m:t>=0</m:t>
                    </m:r>
                    <m:r>
                      <a:rPr lang="en-US" sz="2600" b="0" i="0" smtClean="0">
                        <a:latin typeface="Cambria Math"/>
                      </a:rPr>
                      <m:t>, </m:t>
                    </m:r>
                  </m:oMath>
                </a14:m>
                <a:r>
                  <a:rPr lang="en-US" sz="2600" dirty="0" smtClean="0"/>
                  <a:t>where </a:t>
                </a:r>
                <a14:m>
                  <m:oMath xmlns:m="http://schemas.openxmlformats.org/officeDocument/2006/math">
                    <m:r>
                      <a:rPr lang="en-US" sz="2600" b="0" i="1" smtClean="0">
                        <a:latin typeface="Cambria Math"/>
                      </a:rPr>
                      <m:t>𝑀</m:t>
                    </m:r>
                  </m:oMath>
                </a14:m>
                <a:r>
                  <a:rPr lang="en-US" sz="2600" dirty="0" smtClean="0"/>
                  <a:t> is a continuous function of </a:t>
                </a:r>
                <a14:m>
                  <m:oMath xmlns:m="http://schemas.openxmlformats.org/officeDocument/2006/math">
                    <m:r>
                      <a:rPr lang="en-US" sz="2600" b="0" i="1" smtClean="0">
                        <a:latin typeface="Cambria Math"/>
                      </a:rPr>
                      <m:t>𝑥</m:t>
                    </m:r>
                  </m:oMath>
                </a14:m>
                <a:r>
                  <a:rPr lang="en-US" sz="2600" dirty="0" smtClean="0"/>
                  <a:t> alone and </a:t>
                </a:r>
                <a14:m>
                  <m:oMath xmlns:m="http://schemas.openxmlformats.org/officeDocument/2006/math">
                    <m:r>
                      <a:rPr lang="en-US" sz="2600" b="0" i="1" smtClean="0">
                        <a:latin typeface="Cambria Math"/>
                      </a:rPr>
                      <m:t>𝑁</m:t>
                    </m:r>
                  </m:oMath>
                </a14:m>
                <a:r>
                  <a:rPr lang="en-US" sz="2600" dirty="0" smtClean="0"/>
                  <a:t> is a continuous function of </a:t>
                </a:r>
                <a14:m>
                  <m:oMath xmlns:m="http://schemas.openxmlformats.org/officeDocument/2006/math">
                    <m:r>
                      <a:rPr lang="en-US" sz="2600" b="0" i="1" smtClean="0">
                        <a:latin typeface="Cambria Math"/>
                      </a:rPr>
                      <m:t>𝑦</m:t>
                    </m:r>
                  </m:oMath>
                </a14:m>
                <a:r>
                  <a:rPr lang="en-US" sz="2600" dirty="0" smtClean="0"/>
                  <a:t> alone.</a:t>
                </a:r>
              </a:p>
              <a:p>
                <a:pPr eaLnBrk="1" hangingPunct="1"/>
                <a:r>
                  <a:rPr lang="en-US" sz="2600" dirty="0" smtClean="0"/>
                  <a:t>Such equations are said to be separable, and the solution procedure is called separation of variables.</a:t>
                </a:r>
              </a:p>
              <a:p>
                <a:pPr eaLnBrk="1" hangingPunct="1"/>
                <a:r>
                  <a:rPr lang="en-US" sz="2600" dirty="0" smtClean="0"/>
                  <a:t>For this type of equation, all </a:t>
                </a:r>
                <a14:m>
                  <m:oMath xmlns:m="http://schemas.openxmlformats.org/officeDocument/2006/math">
                    <m:r>
                      <a:rPr lang="en-US" sz="2600" b="0" i="1" smtClean="0">
                        <a:latin typeface="Cambria Math"/>
                      </a:rPr>
                      <m:t>𝑥</m:t>
                    </m:r>
                  </m:oMath>
                </a14:m>
                <a:r>
                  <a:rPr lang="en-US" sz="2600" dirty="0" smtClean="0"/>
                  <a:t> terms can be collected with </a:t>
                </a:r>
                <a14:m>
                  <m:oMath xmlns:m="http://schemas.openxmlformats.org/officeDocument/2006/math">
                    <m:r>
                      <a:rPr lang="en-US" sz="2600" b="0" i="1" smtClean="0">
                        <a:latin typeface="Cambria Math"/>
                      </a:rPr>
                      <m:t>𝑑𝑥</m:t>
                    </m:r>
                    <m:r>
                      <a:rPr lang="en-US" sz="2600" b="0" i="0" smtClean="0">
                        <a:latin typeface="Cambria Math"/>
                      </a:rPr>
                      <m:t>,</m:t>
                    </m:r>
                  </m:oMath>
                </a14:m>
                <a:r>
                  <a:rPr lang="en-US" sz="2600" dirty="0" smtClean="0"/>
                  <a:t> all </a:t>
                </a:r>
                <a14:m>
                  <m:oMath xmlns:m="http://schemas.openxmlformats.org/officeDocument/2006/math">
                    <m:r>
                      <a:rPr lang="en-US" sz="2600" b="0" i="1" smtClean="0">
                        <a:latin typeface="Cambria Math"/>
                      </a:rPr>
                      <m:t>𝑦</m:t>
                    </m:r>
                  </m:oMath>
                </a14:m>
                <a:r>
                  <a:rPr lang="en-US" sz="2600" dirty="0" smtClean="0"/>
                  <a:t> terms can be collected with </a:t>
                </a:r>
                <a14:m>
                  <m:oMath xmlns:m="http://schemas.openxmlformats.org/officeDocument/2006/math">
                    <m:r>
                      <a:rPr lang="en-US" sz="2600" b="0" i="1" smtClean="0">
                        <a:latin typeface="Cambria Math"/>
                      </a:rPr>
                      <m:t>𝑑𝑦</m:t>
                    </m:r>
                  </m:oMath>
                </a14:m>
                <a:r>
                  <a:rPr lang="en-US" sz="2600" dirty="0" smtClean="0"/>
                  <a:t>, and a solution can be obtained by integration.</a:t>
                </a:r>
                <a:endParaRPr lang="en-US" sz="2600" dirty="0" smtClean="0"/>
              </a:p>
            </p:txBody>
          </p:sp>
        </mc:Choice>
        <mc:Fallback>
          <p:sp>
            <p:nvSpPr>
              <p:cNvPr id="35843" name="Rectangle 3"/>
              <p:cNvSpPr>
                <a:spLocks noGrp="1" noRot="1" noChangeAspect="1" noMove="1" noResize="1" noEditPoints="1" noAdjustHandles="1" noChangeArrowheads="1" noChangeShapeType="1" noTextEdit="1"/>
              </p:cNvSpPr>
              <p:nvPr>
                <p:ph type="body" sz="half" idx="1"/>
              </p:nvPr>
            </p:nvSpPr>
            <p:spPr>
              <a:xfrm>
                <a:off x="457200" y="1600200"/>
                <a:ext cx="8305800" cy="4530725"/>
              </a:xfrm>
              <a:blipFill rotWithShape="1">
                <a:blip r:embed="rId2"/>
                <a:stretch>
                  <a:fillRect l="-807" t="-1211" r="-1394"/>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pPr eaLnBrk="1" fontAlgn="auto" hangingPunct="1">
              <a:spcAft>
                <a:spcPts val="0"/>
              </a:spcAft>
              <a:defRPr/>
            </a:pPr>
            <a:r>
              <a:rPr lang="en-US"/>
              <a:t>Separation of Variables (last section)</a:t>
            </a:r>
          </a:p>
        </p:txBody>
      </p:sp>
      <p:sp>
        <p:nvSpPr>
          <p:cNvPr id="35843" name="Rectangle 3"/>
          <p:cNvSpPr>
            <a:spLocks noGrp="1" noChangeArrowheads="1"/>
          </p:cNvSpPr>
          <p:nvPr>
            <p:ph type="body" sz="half" idx="1"/>
          </p:nvPr>
        </p:nvSpPr>
        <p:spPr>
          <a:xfrm>
            <a:off x="457200" y="1600200"/>
            <a:ext cx="8305800" cy="4530725"/>
          </a:xfrm>
        </p:spPr>
        <p:txBody>
          <a:bodyPr/>
          <a:lstStyle/>
          <a:p>
            <a:pPr eaLnBrk="1" hangingPunct="1"/>
            <a:r>
              <a:rPr lang="en-US" sz="2600" smtClean="0"/>
              <a:t>Separation of variables requires that all x’s are on a side with dx and all y’s are on a side with dy.  </a:t>
            </a:r>
            <a:br>
              <a:rPr lang="en-US" sz="2600" smtClean="0"/>
            </a:br>
            <a:r>
              <a:rPr lang="en-US" sz="2600" smtClean="0"/>
              <a:t>dy and dx </a:t>
            </a:r>
            <a:r>
              <a:rPr lang="en-US" sz="2600" u="sng" smtClean="0"/>
              <a:t>must</a:t>
            </a:r>
            <a:r>
              <a:rPr lang="en-US" sz="2600" smtClean="0"/>
              <a:t> be multiplied!</a:t>
            </a:r>
          </a:p>
        </p:txBody>
      </p:sp>
      <p:graphicFrame>
        <p:nvGraphicFramePr>
          <p:cNvPr id="35844" name="Object 4"/>
          <p:cNvGraphicFramePr>
            <a:graphicFrameLocks noGrp="1" noChangeAspect="1"/>
          </p:cNvGraphicFramePr>
          <p:nvPr>
            <p:ph sz="half" idx="2"/>
          </p:nvPr>
        </p:nvGraphicFramePr>
        <p:xfrm>
          <a:off x="881063" y="2922588"/>
          <a:ext cx="1373187" cy="1192212"/>
        </p:xfrm>
        <a:graphic>
          <a:graphicData uri="http://schemas.openxmlformats.org/presentationml/2006/ole">
            <mc:AlternateContent xmlns:mc="http://schemas.openxmlformats.org/markup-compatibility/2006">
              <mc:Choice xmlns:v="urn:schemas-microsoft-com:vml" Requires="v">
                <p:oleObj spid="_x0000_s76804" name="Equation" r:id="rId3" imgW="482391" imgH="418918" progId="Equation.3">
                  <p:embed/>
                </p:oleObj>
              </mc:Choice>
              <mc:Fallback>
                <p:oleObj name="Equation" r:id="rId3" imgW="482391" imgH="418918" progId="Equation.3">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1063" y="2922588"/>
                        <a:ext cx="1373187" cy="1192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7437035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lstStyle/>
          <a:p>
            <a:pPr eaLnBrk="1" fontAlgn="auto" hangingPunct="1">
              <a:spcAft>
                <a:spcPts val="0"/>
              </a:spcAft>
              <a:defRPr/>
            </a:pPr>
            <a:r>
              <a:rPr lang="en-US"/>
              <a:t>Separation of Variables</a:t>
            </a:r>
          </a:p>
        </p:txBody>
      </p:sp>
      <p:sp>
        <p:nvSpPr>
          <p:cNvPr id="36867" name="Rectangle 3"/>
          <p:cNvSpPr>
            <a:spLocks noGrp="1" noChangeArrowheads="1"/>
          </p:cNvSpPr>
          <p:nvPr>
            <p:ph type="body" sz="half" idx="1"/>
          </p:nvPr>
        </p:nvSpPr>
        <p:spPr>
          <a:xfrm>
            <a:off x="457200" y="1600200"/>
            <a:ext cx="8305800" cy="4530725"/>
          </a:xfrm>
        </p:spPr>
        <p:txBody>
          <a:bodyPr/>
          <a:lstStyle/>
          <a:p>
            <a:pPr eaLnBrk="1" hangingPunct="1"/>
            <a:r>
              <a:rPr lang="en-US" sz="2600" smtClean="0"/>
              <a:t>Separation of variables requires that all x’s are on a side with dx and all y’s are on a side with dy.  </a:t>
            </a:r>
            <a:br>
              <a:rPr lang="en-US" sz="2600" smtClean="0"/>
            </a:br>
            <a:r>
              <a:rPr lang="en-US" sz="2600" smtClean="0"/>
              <a:t>dy and dx </a:t>
            </a:r>
            <a:r>
              <a:rPr lang="en-US" sz="2600" u="sng" smtClean="0"/>
              <a:t>must</a:t>
            </a:r>
            <a:r>
              <a:rPr lang="en-US" sz="2600" smtClean="0"/>
              <a:t> be multiplied!</a:t>
            </a:r>
          </a:p>
        </p:txBody>
      </p:sp>
      <p:graphicFrame>
        <p:nvGraphicFramePr>
          <p:cNvPr id="36868" name="Object 4"/>
          <p:cNvGraphicFramePr>
            <a:graphicFrameLocks noGrp="1" noChangeAspect="1"/>
          </p:cNvGraphicFramePr>
          <p:nvPr>
            <p:ph sz="half" idx="2"/>
          </p:nvPr>
        </p:nvGraphicFramePr>
        <p:xfrm>
          <a:off x="838200" y="3048000"/>
          <a:ext cx="2590800" cy="619125"/>
        </p:xfrm>
        <a:graphic>
          <a:graphicData uri="http://schemas.openxmlformats.org/presentationml/2006/ole">
            <mc:AlternateContent xmlns:mc="http://schemas.openxmlformats.org/markup-compatibility/2006">
              <mc:Choice xmlns:v="urn:schemas-microsoft-com:vml" Requires="v">
                <p:oleObj spid="_x0000_s36871" name="Equation" r:id="rId3" imgW="850531" imgH="203112" progId="Equation.3">
                  <p:embed/>
                </p:oleObj>
              </mc:Choice>
              <mc:Fallback>
                <p:oleObj name="Equation" r:id="rId3" imgW="850531" imgH="203112" progId="Equation.3">
                  <p:embed/>
                  <p:pic>
                    <p:nvPicPr>
                      <p:cNvPr id="0" name="Object 4"/>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3048000"/>
                        <a:ext cx="2590800" cy="619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pPr eaLnBrk="1" fontAlgn="auto" hangingPunct="1">
              <a:spcAft>
                <a:spcPts val="0"/>
              </a:spcAft>
              <a:defRPr/>
            </a:pPr>
            <a:r>
              <a:rPr lang="en-US"/>
              <a:t>Separation of Variables</a:t>
            </a:r>
          </a:p>
        </p:txBody>
      </p:sp>
      <mc:AlternateContent xmlns:mc="http://schemas.openxmlformats.org/markup-compatibility/2006">
        <mc:Choice xmlns:a14="http://schemas.microsoft.com/office/drawing/2010/main" Requires="a14">
          <p:sp>
            <p:nvSpPr>
              <p:cNvPr id="37891" name="Rectangle 3"/>
              <p:cNvSpPr>
                <a:spLocks noGrp="1" noChangeArrowheads="1"/>
              </p:cNvSpPr>
              <p:nvPr>
                <p:ph type="body" sz="half" idx="1"/>
              </p:nvPr>
            </p:nvSpPr>
            <p:spPr>
              <a:xfrm>
                <a:off x="457200" y="1600200"/>
                <a:ext cx="8305800" cy="4530725"/>
              </a:xfrm>
            </p:spPr>
            <p:txBody>
              <a:bodyPr/>
              <a:lstStyle/>
              <a:p>
                <a:pPr eaLnBrk="1" hangingPunct="1"/>
                <a:r>
                  <a:rPr lang="en-US" sz="2600" dirty="0" smtClean="0"/>
                  <a:t>Separation of variables requires that all x’s are on a side with dx and all y’s are on a side with dy.  </a:t>
                </a:r>
                <a:br>
                  <a:rPr lang="en-US" sz="2600" dirty="0" smtClean="0"/>
                </a:br>
                <a:r>
                  <a:rPr lang="en-US" sz="2600" dirty="0" err="1" smtClean="0"/>
                  <a:t>dy</a:t>
                </a:r>
                <a:r>
                  <a:rPr lang="en-US" sz="2600" dirty="0" smtClean="0"/>
                  <a:t> and dx </a:t>
                </a:r>
                <a:r>
                  <a:rPr lang="en-US" sz="2600" u="sng" dirty="0" smtClean="0"/>
                  <a:t>must</a:t>
                </a:r>
                <a:r>
                  <a:rPr lang="en-US" sz="2600" dirty="0" smtClean="0"/>
                  <a:t> be multiplied</a:t>
                </a:r>
                <a:r>
                  <a:rPr lang="en-US" sz="2600" dirty="0" smtClean="0"/>
                  <a:t>!</a:t>
                </a:r>
              </a:p>
              <a:p>
                <a:pPr eaLnBrk="1" hangingPunct="1"/>
                <a:endParaRPr lang="en-US" sz="2600" dirty="0"/>
              </a:p>
              <a:p>
                <a:pPr eaLnBrk="1" hangingPunct="1"/>
                <a14:m>
                  <m:oMath xmlns:m="http://schemas.openxmlformats.org/officeDocument/2006/math">
                    <m:r>
                      <a:rPr lang="en-US" sz="2600" b="0" i="1" smtClean="0">
                        <a:latin typeface="Cambria Math"/>
                      </a:rPr>
                      <m:t>2</m:t>
                    </m:r>
                    <m:r>
                      <a:rPr lang="en-US" sz="2600" b="0" i="1" smtClean="0">
                        <a:latin typeface="Cambria Math"/>
                      </a:rPr>
                      <m:t>𝑦</m:t>
                    </m:r>
                    <m:sSup>
                      <m:sSupPr>
                        <m:ctrlPr>
                          <a:rPr lang="en-US" sz="2600" b="0" i="1" smtClean="0">
                            <a:latin typeface="Cambria Math"/>
                          </a:rPr>
                        </m:ctrlPr>
                      </m:sSupPr>
                      <m:e>
                        <m:r>
                          <a:rPr lang="en-US" sz="2600" b="0" i="1" smtClean="0">
                            <a:latin typeface="Cambria Math"/>
                          </a:rPr>
                          <m:t>𝑦</m:t>
                        </m:r>
                      </m:e>
                      <m:sup>
                        <m:r>
                          <a:rPr lang="en-US" sz="2600" b="0" i="1" smtClean="0">
                            <a:latin typeface="Cambria Math"/>
                          </a:rPr>
                          <m:t>′</m:t>
                        </m:r>
                      </m:sup>
                    </m:sSup>
                    <m:r>
                      <a:rPr lang="en-US" sz="2600" b="0" i="1" smtClean="0">
                        <a:latin typeface="Cambria Math"/>
                      </a:rPr>
                      <m:t>=</m:t>
                    </m:r>
                    <m:sSup>
                      <m:sSupPr>
                        <m:ctrlPr>
                          <a:rPr lang="en-US" sz="2600" b="0" i="1" smtClean="0">
                            <a:latin typeface="Cambria Math"/>
                          </a:rPr>
                        </m:ctrlPr>
                      </m:sSupPr>
                      <m:e>
                        <m:r>
                          <a:rPr lang="en-US" sz="2600" b="0" i="1" smtClean="0">
                            <a:latin typeface="Cambria Math"/>
                          </a:rPr>
                          <m:t>𝑒</m:t>
                        </m:r>
                      </m:e>
                      <m:sup>
                        <m:r>
                          <a:rPr lang="en-US" sz="2600" b="0" i="1" smtClean="0">
                            <a:latin typeface="Cambria Math"/>
                          </a:rPr>
                          <m:t>𝑥</m:t>
                        </m:r>
                      </m:sup>
                    </m:sSup>
                  </m:oMath>
                </a14:m>
                <a:r>
                  <a:rPr lang="en-US" sz="2600" dirty="0" smtClean="0"/>
                  <a:t>  given </a:t>
                </a:r>
                <a14:m>
                  <m:oMath xmlns:m="http://schemas.openxmlformats.org/officeDocument/2006/math">
                    <m:r>
                      <a:rPr lang="en-US" sz="2600" b="0" i="1" smtClean="0">
                        <a:latin typeface="Cambria Math"/>
                      </a:rPr>
                      <m:t>𝑦</m:t>
                    </m:r>
                    <m:r>
                      <a:rPr lang="en-US" sz="2600" b="0" i="1" smtClean="0">
                        <a:latin typeface="Cambria Math"/>
                      </a:rPr>
                      <m:t>=3</m:t>
                    </m:r>
                  </m:oMath>
                </a14:m>
                <a:r>
                  <a:rPr lang="en-US" sz="2600" dirty="0" smtClean="0"/>
                  <a:t> when </a:t>
                </a:r>
                <a14:m>
                  <m:oMath xmlns:m="http://schemas.openxmlformats.org/officeDocument/2006/math">
                    <m:r>
                      <a:rPr lang="en-US" sz="2600" b="0" i="1" smtClean="0">
                        <a:latin typeface="Cambria Math"/>
                      </a:rPr>
                      <m:t>𝑥</m:t>
                    </m:r>
                    <m:r>
                      <a:rPr lang="en-US" sz="2600" b="0" i="1" smtClean="0">
                        <a:latin typeface="Cambria Math"/>
                      </a:rPr>
                      <m:t>=0</m:t>
                    </m:r>
                  </m:oMath>
                </a14:m>
                <a:r>
                  <a:rPr lang="en-US" sz="2600" dirty="0" smtClean="0"/>
                  <a:t>.</a:t>
                </a:r>
                <a:endParaRPr lang="en-US" sz="2600" dirty="0" smtClean="0"/>
              </a:p>
            </p:txBody>
          </p:sp>
        </mc:Choice>
        <mc:Fallback>
          <p:sp>
            <p:nvSpPr>
              <p:cNvPr id="37891" name="Rectangle 3"/>
              <p:cNvSpPr>
                <a:spLocks noGrp="1" noRot="1" noChangeAspect="1" noMove="1" noResize="1" noEditPoints="1" noAdjustHandles="1" noChangeArrowheads="1" noChangeShapeType="1" noTextEdit="1"/>
              </p:cNvSpPr>
              <p:nvPr>
                <p:ph type="body" sz="half" idx="1"/>
              </p:nvPr>
            </p:nvSpPr>
            <p:spPr>
              <a:xfrm>
                <a:off x="457200" y="1600200"/>
                <a:ext cx="8305800" cy="4530725"/>
              </a:xfrm>
              <a:blipFill rotWithShape="1">
                <a:blip r:embed="rId2"/>
                <a:stretch>
                  <a:fillRect l="-807" t="-1211"/>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pPr eaLnBrk="1" fontAlgn="auto" hangingPunct="1">
              <a:spcAft>
                <a:spcPts val="0"/>
              </a:spcAft>
              <a:defRPr/>
            </a:pPr>
            <a:r>
              <a:rPr lang="en-US"/>
              <a:t>Homogeneous Equations</a:t>
            </a:r>
          </a:p>
        </p:txBody>
      </p:sp>
      <mc:AlternateContent xmlns:mc="http://schemas.openxmlformats.org/markup-compatibility/2006">
        <mc:Choice xmlns:a14="http://schemas.microsoft.com/office/drawing/2010/main" Requires="a14">
          <p:sp>
            <p:nvSpPr>
              <p:cNvPr id="38915" name="Rectangle 3"/>
              <p:cNvSpPr>
                <a:spLocks noGrp="1" noChangeArrowheads="1"/>
              </p:cNvSpPr>
              <p:nvPr>
                <p:ph idx="1"/>
              </p:nvPr>
            </p:nvSpPr>
            <p:spPr/>
            <p:txBody>
              <a:bodyPr/>
              <a:lstStyle/>
              <a:p>
                <a:pPr eaLnBrk="1" hangingPunct="1"/>
                <a:r>
                  <a:rPr lang="en-US" sz="2600" dirty="0" smtClean="0"/>
                  <a:t>Some homogeneous equations that are not separable in </a:t>
                </a:r>
                <a14:m>
                  <m:oMath xmlns:m="http://schemas.openxmlformats.org/officeDocument/2006/math">
                    <m:r>
                      <a:rPr lang="en-US" sz="2600" b="0" i="1" smtClean="0">
                        <a:latin typeface="Cambria Math"/>
                      </a:rPr>
                      <m:t>𝑥</m:t>
                    </m:r>
                  </m:oMath>
                </a14:m>
                <a:r>
                  <a:rPr lang="en-US" sz="2600" dirty="0" smtClean="0"/>
                  <a:t> and </a:t>
                </a:r>
                <a14:m>
                  <m:oMath xmlns:m="http://schemas.openxmlformats.org/officeDocument/2006/math">
                    <m:r>
                      <a:rPr lang="en-US" sz="2600" b="0" i="1" smtClean="0">
                        <a:latin typeface="Cambria Math"/>
                      </a:rPr>
                      <m:t>𝑦</m:t>
                    </m:r>
                  </m:oMath>
                </a14:m>
                <a:r>
                  <a:rPr lang="en-US" sz="2600" dirty="0" smtClean="0"/>
                  <a:t> can be made separable by a change of variables.</a:t>
                </a:r>
              </a:p>
              <a:p>
                <a:pPr eaLnBrk="1" hangingPunct="1"/>
                <a:r>
                  <a:rPr lang="en-US" sz="2600" dirty="0" smtClean="0"/>
                  <a:t>This is true for differential equations of the form </a:t>
                </a:r>
                <a14:m>
                  <m:oMath xmlns:m="http://schemas.openxmlformats.org/officeDocument/2006/math">
                    <m:sSup>
                      <m:sSupPr>
                        <m:ctrlPr>
                          <a:rPr lang="en-US" sz="2600" b="0" i="1" smtClean="0">
                            <a:latin typeface="Cambria Math"/>
                          </a:rPr>
                        </m:ctrlPr>
                      </m:sSupPr>
                      <m:e>
                        <m:r>
                          <a:rPr lang="en-US" sz="2600" b="0" i="1" smtClean="0">
                            <a:latin typeface="Cambria Math"/>
                          </a:rPr>
                          <m:t>𝑦</m:t>
                        </m:r>
                      </m:e>
                      <m:sup>
                        <m:r>
                          <a:rPr lang="en-US" sz="2600" b="0" i="1" smtClean="0">
                            <a:latin typeface="Cambria Math"/>
                          </a:rPr>
                          <m:t>′</m:t>
                        </m:r>
                      </m:sup>
                    </m:sSup>
                    <m:r>
                      <a:rPr lang="en-US" sz="2600" b="0" i="1" smtClean="0">
                        <a:latin typeface="Cambria Math"/>
                      </a:rPr>
                      <m:t>=</m:t>
                    </m:r>
                    <m:r>
                      <a:rPr lang="en-US" sz="2600" b="0" i="1" smtClean="0">
                        <a:latin typeface="Cambria Math"/>
                      </a:rPr>
                      <m:t>𝑓</m:t>
                    </m:r>
                    <m:r>
                      <a:rPr lang="en-US" sz="2600" b="0" i="1" smtClean="0">
                        <a:latin typeface="Cambria Math"/>
                      </a:rPr>
                      <m:t>(</m:t>
                    </m:r>
                    <m:r>
                      <a:rPr lang="en-US" sz="2600" b="0" i="1" smtClean="0">
                        <a:latin typeface="Cambria Math"/>
                      </a:rPr>
                      <m:t>𝑥</m:t>
                    </m:r>
                    <m:r>
                      <a:rPr lang="en-US" sz="2600" b="0" i="1" smtClean="0">
                        <a:latin typeface="Cambria Math"/>
                      </a:rPr>
                      <m:t>,</m:t>
                    </m:r>
                    <m:r>
                      <a:rPr lang="en-US" sz="2600" b="0" i="1" smtClean="0">
                        <a:latin typeface="Cambria Math"/>
                      </a:rPr>
                      <m:t>𝑦</m:t>
                    </m:r>
                    <m:r>
                      <a:rPr lang="en-US" sz="2600" b="0" i="1" smtClean="0">
                        <a:latin typeface="Cambria Math"/>
                      </a:rPr>
                      <m:t>)</m:t>
                    </m:r>
                  </m:oMath>
                </a14:m>
                <a:r>
                  <a:rPr lang="en-US" sz="2600" dirty="0" smtClean="0"/>
                  <a:t> where </a:t>
                </a:r>
                <a14:m>
                  <m:oMath xmlns:m="http://schemas.openxmlformats.org/officeDocument/2006/math">
                    <m:r>
                      <a:rPr lang="en-US" sz="2600" b="0" i="1" smtClean="0">
                        <a:latin typeface="Cambria Math"/>
                      </a:rPr>
                      <m:t>𝑓</m:t>
                    </m:r>
                  </m:oMath>
                </a14:m>
                <a:r>
                  <a:rPr lang="en-US" sz="2600" dirty="0" smtClean="0"/>
                  <a:t> is a homogeneous function.</a:t>
                </a:r>
              </a:p>
              <a:p>
                <a:pPr eaLnBrk="1" hangingPunct="1"/>
                <a:endParaRPr lang="en-US" sz="2600" dirty="0"/>
              </a:p>
              <a:p>
                <a:pPr eaLnBrk="1" hangingPunct="1"/>
                <a:r>
                  <a:rPr lang="en-US" sz="2600" dirty="0" smtClean="0"/>
                  <a:t>The </a:t>
                </a:r>
                <a:r>
                  <a:rPr lang="en-US" sz="2600" dirty="0" smtClean="0"/>
                  <a:t>function given by </a:t>
                </a:r>
                <a14:m>
                  <m:oMath xmlns:m="http://schemas.openxmlformats.org/officeDocument/2006/math">
                    <m:r>
                      <a:rPr lang="en-US" sz="2600" b="0" i="1" smtClean="0">
                        <a:latin typeface="Cambria Math"/>
                      </a:rPr>
                      <m:t>𝑓</m:t>
                    </m:r>
                    <m:r>
                      <a:rPr lang="en-US" sz="2600" b="0" i="1" smtClean="0">
                        <a:latin typeface="Cambria Math"/>
                      </a:rPr>
                      <m:t>(</m:t>
                    </m:r>
                    <m:r>
                      <a:rPr lang="en-US" sz="2600" b="0" i="1" smtClean="0">
                        <a:latin typeface="Cambria Math"/>
                      </a:rPr>
                      <m:t>𝑥</m:t>
                    </m:r>
                    <m:r>
                      <a:rPr lang="en-US" sz="2600" b="0" i="1" smtClean="0">
                        <a:latin typeface="Cambria Math"/>
                      </a:rPr>
                      <m:t>,</m:t>
                    </m:r>
                    <m:r>
                      <a:rPr lang="en-US" sz="2600" b="0" i="1" smtClean="0">
                        <a:latin typeface="Cambria Math"/>
                      </a:rPr>
                      <m:t>𝑦</m:t>
                    </m:r>
                    <m:r>
                      <a:rPr lang="en-US" sz="2600" b="0" i="1" smtClean="0">
                        <a:latin typeface="Cambria Math"/>
                      </a:rPr>
                      <m:t>)</m:t>
                    </m:r>
                  </m:oMath>
                </a14:m>
                <a:r>
                  <a:rPr lang="en-US" sz="2600" dirty="0" smtClean="0"/>
                  <a:t> </a:t>
                </a:r>
                <a:r>
                  <a:rPr lang="en-US" sz="2600" dirty="0" smtClean="0"/>
                  <a:t>is homogeneous of degree </a:t>
                </a:r>
                <a:r>
                  <a:rPr lang="en-US" sz="2600" i="1" dirty="0" smtClean="0"/>
                  <a:t>n</a:t>
                </a:r>
                <a:r>
                  <a:rPr lang="en-US" sz="2600" dirty="0" smtClean="0"/>
                  <a:t> if </a:t>
                </a:r>
                <a14:m>
                  <m:oMath xmlns:m="http://schemas.openxmlformats.org/officeDocument/2006/math">
                    <m:r>
                      <a:rPr lang="en-US" sz="2600" b="0" i="1" smtClean="0">
                        <a:latin typeface="Cambria Math"/>
                      </a:rPr>
                      <m:t>𝑓</m:t>
                    </m:r>
                    <m:d>
                      <m:dPr>
                        <m:ctrlPr>
                          <a:rPr lang="en-US" sz="2600" b="0" i="1" smtClean="0">
                            <a:latin typeface="Cambria Math"/>
                          </a:rPr>
                        </m:ctrlPr>
                      </m:dPr>
                      <m:e>
                        <m:r>
                          <a:rPr lang="en-US" sz="2600" b="0" i="1" smtClean="0">
                            <a:latin typeface="Cambria Math"/>
                          </a:rPr>
                          <m:t>𝑡𝑥</m:t>
                        </m:r>
                        <m:r>
                          <a:rPr lang="en-US" sz="2600" b="0" i="1" smtClean="0">
                            <a:latin typeface="Cambria Math"/>
                          </a:rPr>
                          <m:t>,</m:t>
                        </m:r>
                        <m:r>
                          <a:rPr lang="en-US" sz="2600" b="0" i="1" smtClean="0">
                            <a:latin typeface="Cambria Math"/>
                          </a:rPr>
                          <m:t>𝑡𝑦</m:t>
                        </m:r>
                      </m:e>
                    </m:d>
                    <m:r>
                      <a:rPr lang="en-US" sz="2600" b="0" i="1" smtClean="0">
                        <a:latin typeface="Cambria Math"/>
                      </a:rPr>
                      <m:t>=</m:t>
                    </m:r>
                    <m:sSup>
                      <m:sSupPr>
                        <m:ctrlPr>
                          <a:rPr lang="en-US" sz="2600" b="0" i="1" smtClean="0">
                            <a:latin typeface="Cambria Math"/>
                          </a:rPr>
                        </m:ctrlPr>
                      </m:sSupPr>
                      <m:e>
                        <m:r>
                          <a:rPr lang="en-US" sz="2600" b="0" i="1" smtClean="0">
                            <a:latin typeface="Cambria Math"/>
                          </a:rPr>
                          <m:t>𝑡</m:t>
                        </m:r>
                      </m:e>
                      <m:sup>
                        <m:r>
                          <a:rPr lang="en-US" sz="2600" b="0" i="1" smtClean="0">
                            <a:latin typeface="Cambria Math"/>
                          </a:rPr>
                          <m:t>𝑛</m:t>
                        </m:r>
                      </m:sup>
                    </m:sSup>
                    <m:r>
                      <a:rPr lang="en-US" sz="2600" b="0" i="1" smtClean="0">
                        <a:latin typeface="Cambria Math"/>
                      </a:rPr>
                      <m:t>𝑓</m:t>
                    </m:r>
                    <m:r>
                      <a:rPr lang="en-US" sz="2600" b="0" i="1" smtClean="0">
                        <a:latin typeface="Cambria Math"/>
                      </a:rPr>
                      <m:t>(</m:t>
                    </m:r>
                    <m:r>
                      <a:rPr lang="en-US" sz="2600" b="0" i="1" smtClean="0">
                        <a:latin typeface="Cambria Math"/>
                      </a:rPr>
                      <m:t>𝑥</m:t>
                    </m:r>
                    <m:r>
                      <a:rPr lang="en-US" sz="2600" b="0" i="1" smtClean="0">
                        <a:latin typeface="Cambria Math"/>
                      </a:rPr>
                      <m:t>,</m:t>
                    </m:r>
                    <m:r>
                      <a:rPr lang="en-US" sz="2600" b="0" i="1" smtClean="0">
                        <a:latin typeface="Cambria Math"/>
                      </a:rPr>
                      <m:t>𝑦</m:t>
                    </m:r>
                    <m:r>
                      <a:rPr lang="en-US" sz="2600" b="0" i="1" smtClean="0">
                        <a:latin typeface="Cambria Math"/>
                      </a:rPr>
                      <m:t>)</m:t>
                    </m:r>
                  </m:oMath>
                </a14:m>
                <a:r>
                  <a:rPr lang="en-US" sz="2600" dirty="0" smtClean="0"/>
                  <a:t> </a:t>
                </a:r>
                <a:r>
                  <a:rPr lang="en-US" sz="2600" dirty="0" smtClean="0"/>
                  <a:t>where </a:t>
                </a:r>
                <a:r>
                  <a:rPr lang="en-US" sz="2600" i="1" dirty="0" smtClean="0"/>
                  <a:t>n</a:t>
                </a:r>
                <a:r>
                  <a:rPr lang="en-US" sz="2600" dirty="0" smtClean="0"/>
                  <a:t> is </a:t>
                </a:r>
                <a:r>
                  <a:rPr lang="en-US" sz="2600" dirty="0" smtClean="0"/>
                  <a:t>an integer.</a:t>
                </a:r>
                <a:endParaRPr lang="en-US" sz="2600" dirty="0" smtClean="0"/>
              </a:p>
            </p:txBody>
          </p:sp>
        </mc:Choice>
        <mc:Fallback>
          <p:sp>
            <p:nvSpPr>
              <p:cNvPr id="38915" name="Rectangle 3"/>
              <p:cNvSpPr>
                <a:spLocks noGrp="1" noRot="1" noChangeAspect="1" noMove="1" noResize="1" noEditPoints="1" noAdjustHandles="1" noChangeArrowheads="1" noChangeShapeType="1" noTextEdit="1"/>
              </p:cNvSpPr>
              <p:nvPr>
                <p:ph idx="1"/>
              </p:nvPr>
            </p:nvSpPr>
            <p:spPr>
              <a:blipFill rotWithShape="1">
                <a:blip r:embed="rId2"/>
                <a:stretch>
                  <a:fillRect l="-815" t="-1125" r="-815"/>
                </a:stretch>
              </a:blipFill>
            </p:spPr>
            <p:txBody>
              <a:bodyPr/>
              <a:lstStyle/>
              <a:p>
                <a:r>
                  <a:rPr lang="en-US">
                    <a:noFill/>
                  </a:rPr>
                  <a:t> </a:t>
                </a:r>
              </a:p>
            </p:txBody>
          </p:sp>
        </mc:Fallback>
      </mc:AlternateContent>
      <p:sp>
        <p:nvSpPr>
          <p:cNvPr id="38916" name="SMARTPenAnnotation767"/>
          <p:cNvSpPr>
            <a:spLocks/>
          </p:cNvSpPr>
          <p:nvPr/>
        </p:nvSpPr>
        <p:spPr bwMode="auto">
          <a:xfrm>
            <a:off x="4732338" y="3554413"/>
            <a:ext cx="4762" cy="1587"/>
          </a:xfrm>
          <a:custGeom>
            <a:avLst/>
            <a:gdLst>
              <a:gd name="T0" fmla="*/ 0 w 3"/>
              <a:gd name="T1" fmla="*/ 0 h 1"/>
              <a:gd name="T2" fmla="*/ 5039783 w 3"/>
              <a:gd name="T3" fmla="*/ 0 h 1"/>
              <a:gd name="T4" fmla="*/ 0 w 3"/>
              <a:gd name="T5" fmla="*/ 0 h 1"/>
              <a:gd name="T6" fmla="*/ 0 60000 65536"/>
              <a:gd name="T7" fmla="*/ 0 60000 65536"/>
              <a:gd name="T8" fmla="*/ 0 60000 65536"/>
            </a:gdLst>
            <a:ahLst/>
            <a:cxnLst>
              <a:cxn ang="T6">
                <a:pos x="T0" y="T1"/>
              </a:cxn>
              <a:cxn ang="T7">
                <a:pos x="T2" y="T3"/>
              </a:cxn>
              <a:cxn ang="T8">
                <a:pos x="T4" y="T5"/>
              </a:cxn>
            </a:cxnLst>
            <a:rect l="0" t="0" r="r" b="b"/>
            <a:pathLst>
              <a:path w="3" h="1">
                <a:moveTo>
                  <a:pt x="0" y="0"/>
                </a:moveTo>
                <a:lnTo>
                  <a:pt x="2" y="0"/>
                </a:lnTo>
                <a:lnTo>
                  <a:pt x="0" y="0"/>
                </a:lnTo>
                <a:close/>
              </a:path>
            </a:pathLst>
          </a:custGeom>
          <a:noFill/>
          <a:ln w="30480" cap="flat">
            <a:solidFill>
              <a:srgbClr val="00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pPr eaLnBrk="1" fontAlgn="auto" hangingPunct="1">
              <a:spcAft>
                <a:spcPts val="0"/>
              </a:spcAft>
              <a:defRPr/>
            </a:pPr>
            <a:r>
              <a:rPr lang="en-US"/>
              <a:t>Homogeneous Equations</a:t>
            </a:r>
          </a:p>
        </p:txBody>
      </p:sp>
      <mc:AlternateContent xmlns:mc="http://schemas.openxmlformats.org/markup-compatibility/2006">
        <mc:Choice xmlns:a14="http://schemas.microsoft.com/office/drawing/2010/main" Requires="a14">
          <p:sp>
            <p:nvSpPr>
              <p:cNvPr id="38915" name="Rectangle 3"/>
              <p:cNvSpPr>
                <a:spLocks noGrp="1" noChangeArrowheads="1"/>
              </p:cNvSpPr>
              <p:nvPr>
                <p:ph idx="1"/>
              </p:nvPr>
            </p:nvSpPr>
            <p:spPr/>
            <p:txBody>
              <a:bodyPr/>
              <a:lstStyle/>
              <a:p>
                <a:pPr eaLnBrk="1" hangingPunct="1"/>
                <a:r>
                  <a:rPr lang="en-US" sz="2600" dirty="0" smtClean="0"/>
                  <a:t>The </a:t>
                </a:r>
                <a:r>
                  <a:rPr lang="en-US" sz="2600" dirty="0" smtClean="0"/>
                  <a:t>function given by </a:t>
                </a:r>
                <a14:m>
                  <m:oMath xmlns:m="http://schemas.openxmlformats.org/officeDocument/2006/math">
                    <m:r>
                      <a:rPr lang="en-US" sz="2600" b="0" i="1" smtClean="0">
                        <a:latin typeface="Cambria Math"/>
                      </a:rPr>
                      <m:t>𝑓</m:t>
                    </m:r>
                    <m:r>
                      <a:rPr lang="en-US" sz="2600" b="0" i="1" smtClean="0">
                        <a:latin typeface="Cambria Math"/>
                      </a:rPr>
                      <m:t>(</m:t>
                    </m:r>
                    <m:r>
                      <a:rPr lang="en-US" sz="2600" b="0" i="1" smtClean="0">
                        <a:latin typeface="Cambria Math"/>
                      </a:rPr>
                      <m:t>𝑥</m:t>
                    </m:r>
                    <m:r>
                      <a:rPr lang="en-US" sz="2600" b="0" i="1" smtClean="0">
                        <a:latin typeface="Cambria Math"/>
                      </a:rPr>
                      <m:t>,</m:t>
                    </m:r>
                    <m:r>
                      <a:rPr lang="en-US" sz="2600" b="0" i="1" smtClean="0">
                        <a:latin typeface="Cambria Math"/>
                      </a:rPr>
                      <m:t>𝑦</m:t>
                    </m:r>
                    <m:r>
                      <a:rPr lang="en-US" sz="2600" b="0" i="1" smtClean="0">
                        <a:latin typeface="Cambria Math"/>
                      </a:rPr>
                      <m:t>)</m:t>
                    </m:r>
                  </m:oMath>
                </a14:m>
                <a:r>
                  <a:rPr lang="en-US" sz="2600" dirty="0" smtClean="0"/>
                  <a:t> </a:t>
                </a:r>
                <a:r>
                  <a:rPr lang="en-US" sz="2600" dirty="0" smtClean="0"/>
                  <a:t>is homogeneous of degree </a:t>
                </a:r>
                <a:r>
                  <a:rPr lang="en-US" sz="2600" i="1" dirty="0" smtClean="0"/>
                  <a:t>n</a:t>
                </a:r>
                <a:r>
                  <a:rPr lang="en-US" sz="2600" dirty="0" smtClean="0"/>
                  <a:t> if </a:t>
                </a:r>
                <a14:m>
                  <m:oMath xmlns:m="http://schemas.openxmlformats.org/officeDocument/2006/math">
                    <m:r>
                      <a:rPr lang="en-US" sz="2600" b="0" i="1" smtClean="0">
                        <a:latin typeface="Cambria Math"/>
                      </a:rPr>
                      <m:t>𝑓</m:t>
                    </m:r>
                    <m:d>
                      <m:dPr>
                        <m:ctrlPr>
                          <a:rPr lang="en-US" sz="2600" b="0" i="1" smtClean="0">
                            <a:latin typeface="Cambria Math"/>
                          </a:rPr>
                        </m:ctrlPr>
                      </m:dPr>
                      <m:e>
                        <m:r>
                          <a:rPr lang="en-US" sz="2600" b="0" i="1" smtClean="0">
                            <a:latin typeface="Cambria Math"/>
                          </a:rPr>
                          <m:t>𝑡𝑥</m:t>
                        </m:r>
                        <m:r>
                          <a:rPr lang="en-US" sz="2600" b="0" i="1" smtClean="0">
                            <a:latin typeface="Cambria Math"/>
                          </a:rPr>
                          <m:t>,</m:t>
                        </m:r>
                        <m:r>
                          <a:rPr lang="en-US" sz="2600" b="0" i="1" smtClean="0">
                            <a:latin typeface="Cambria Math"/>
                          </a:rPr>
                          <m:t>𝑡𝑦</m:t>
                        </m:r>
                      </m:e>
                    </m:d>
                    <m:r>
                      <a:rPr lang="en-US" sz="2600" b="0" i="1" smtClean="0">
                        <a:latin typeface="Cambria Math"/>
                      </a:rPr>
                      <m:t>=</m:t>
                    </m:r>
                    <m:sSup>
                      <m:sSupPr>
                        <m:ctrlPr>
                          <a:rPr lang="en-US" sz="2600" b="0" i="1" smtClean="0">
                            <a:latin typeface="Cambria Math"/>
                          </a:rPr>
                        </m:ctrlPr>
                      </m:sSupPr>
                      <m:e>
                        <m:r>
                          <a:rPr lang="en-US" sz="2600" b="0" i="1" smtClean="0">
                            <a:latin typeface="Cambria Math"/>
                          </a:rPr>
                          <m:t>𝑡</m:t>
                        </m:r>
                      </m:e>
                      <m:sup>
                        <m:r>
                          <a:rPr lang="en-US" sz="2600" b="0" i="1" smtClean="0">
                            <a:latin typeface="Cambria Math"/>
                          </a:rPr>
                          <m:t>𝑛</m:t>
                        </m:r>
                      </m:sup>
                    </m:sSup>
                    <m:r>
                      <a:rPr lang="en-US" sz="2600" b="0" i="1" smtClean="0">
                        <a:latin typeface="Cambria Math"/>
                      </a:rPr>
                      <m:t>𝑓</m:t>
                    </m:r>
                    <m:r>
                      <a:rPr lang="en-US" sz="2600" b="0" i="1" smtClean="0">
                        <a:latin typeface="Cambria Math"/>
                      </a:rPr>
                      <m:t>(</m:t>
                    </m:r>
                    <m:r>
                      <a:rPr lang="en-US" sz="2600" b="0" i="1" smtClean="0">
                        <a:latin typeface="Cambria Math"/>
                      </a:rPr>
                      <m:t>𝑥</m:t>
                    </m:r>
                    <m:r>
                      <a:rPr lang="en-US" sz="2600" b="0" i="1" smtClean="0">
                        <a:latin typeface="Cambria Math"/>
                      </a:rPr>
                      <m:t>,</m:t>
                    </m:r>
                    <m:r>
                      <a:rPr lang="en-US" sz="2600" b="0" i="1" smtClean="0">
                        <a:latin typeface="Cambria Math"/>
                      </a:rPr>
                      <m:t>𝑦</m:t>
                    </m:r>
                    <m:r>
                      <a:rPr lang="en-US" sz="2600" b="0" i="1" smtClean="0">
                        <a:latin typeface="Cambria Math"/>
                      </a:rPr>
                      <m:t>)</m:t>
                    </m:r>
                  </m:oMath>
                </a14:m>
                <a:r>
                  <a:rPr lang="en-US" sz="2600" dirty="0" smtClean="0"/>
                  <a:t> </a:t>
                </a:r>
                <a:r>
                  <a:rPr lang="en-US" sz="2600" dirty="0" smtClean="0"/>
                  <a:t>where </a:t>
                </a:r>
                <a:r>
                  <a:rPr lang="en-US" sz="2600" i="1" dirty="0" smtClean="0"/>
                  <a:t>n</a:t>
                </a:r>
                <a:r>
                  <a:rPr lang="en-US" sz="2600" dirty="0" smtClean="0"/>
                  <a:t> is </a:t>
                </a:r>
                <a:r>
                  <a:rPr lang="en-US" sz="2600" dirty="0" smtClean="0"/>
                  <a:t>an integer.</a:t>
                </a:r>
                <a:endParaRPr lang="en-US" sz="2600" dirty="0" smtClean="0"/>
              </a:p>
              <a:p>
                <a:pPr eaLnBrk="1" hangingPunct="1"/>
                <a:endParaRPr lang="en-US" sz="2600" dirty="0" smtClean="0"/>
              </a:p>
              <a:p>
                <a:pPr eaLnBrk="1" hangingPunct="1"/>
                <a:r>
                  <a:rPr lang="en-US" sz="2600" dirty="0" smtClean="0"/>
                  <a:t>Example</a:t>
                </a:r>
                <a:r>
                  <a:rPr lang="en-US" sz="2600" dirty="0" smtClean="0"/>
                  <a:t>: </a:t>
                </a:r>
                <a14:m>
                  <m:oMath xmlns:m="http://schemas.openxmlformats.org/officeDocument/2006/math">
                    <m:r>
                      <a:rPr lang="en-US" sz="2600" i="1" dirty="0" smtClean="0">
                        <a:latin typeface="Cambria Math"/>
                      </a:rPr>
                      <m:t>𝑓</m:t>
                    </m:r>
                    <m:r>
                      <a:rPr lang="en-US" sz="2600" i="1" dirty="0" smtClean="0">
                        <a:latin typeface="Cambria Math"/>
                      </a:rPr>
                      <m:t>(</m:t>
                    </m:r>
                    <m:r>
                      <a:rPr lang="en-US" sz="2600" i="1" dirty="0" err="1" smtClean="0">
                        <a:latin typeface="Cambria Math"/>
                      </a:rPr>
                      <m:t>𝑥</m:t>
                    </m:r>
                    <m:r>
                      <a:rPr lang="en-US" sz="2600" i="1" dirty="0" err="1" smtClean="0">
                        <a:latin typeface="Cambria Math"/>
                      </a:rPr>
                      <m:t>,</m:t>
                    </m:r>
                    <m:r>
                      <a:rPr lang="en-US" sz="2600" i="1" dirty="0" err="1" smtClean="0">
                        <a:latin typeface="Cambria Math"/>
                      </a:rPr>
                      <m:t>𝑦</m:t>
                    </m:r>
                    <m:r>
                      <a:rPr lang="en-US" sz="2600" i="1" dirty="0" smtClean="0">
                        <a:latin typeface="Cambria Math"/>
                      </a:rPr>
                      <m:t>) = </m:t>
                    </m:r>
                    <m:r>
                      <a:rPr lang="en-US" sz="2600" i="1" dirty="0" smtClean="0">
                        <a:latin typeface="Cambria Math"/>
                      </a:rPr>
                      <m:t>𝑥</m:t>
                    </m:r>
                    <m:r>
                      <a:rPr lang="en-US" sz="2600" i="1" baseline="30000" dirty="0" smtClean="0">
                        <a:latin typeface="Cambria Math"/>
                      </a:rPr>
                      <m:t>2</m:t>
                    </m:r>
                    <m:r>
                      <a:rPr lang="en-US" sz="2600" i="1" dirty="0" smtClean="0">
                        <a:latin typeface="Cambria Math"/>
                      </a:rPr>
                      <m:t>𝑦</m:t>
                    </m:r>
                    <m:r>
                      <a:rPr lang="en-US" sz="2600" i="1" dirty="0" smtClean="0">
                        <a:latin typeface="Cambria Math"/>
                      </a:rPr>
                      <m:t> – 4</m:t>
                    </m:r>
                    <m:r>
                      <a:rPr lang="en-US" sz="2600" i="1" dirty="0" smtClean="0">
                        <a:latin typeface="Cambria Math"/>
                      </a:rPr>
                      <m:t>𝑥</m:t>
                    </m:r>
                    <m:r>
                      <a:rPr lang="en-US" sz="2600" i="1" baseline="30000" dirty="0" smtClean="0">
                        <a:latin typeface="Cambria Math"/>
                      </a:rPr>
                      <m:t>3</m:t>
                    </m:r>
                    <m:r>
                      <a:rPr lang="en-US" sz="2600" i="1" dirty="0" smtClean="0">
                        <a:latin typeface="Cambria Math"/>
                      </a:rPr>
                      <m:t> + 3</m:t>
                    </m:r>
                    <m:r>
                      <a:rPr lang="en-US" sz="2600" i="1" dirty="0" smtClean="0">
                        <a:latin typeface="Cambria Math"/>
                      </a:rPr>
                      <m:t>𝑥𝑦</m:t>
                    </m:r>
                    <m:r>
                      <a:rPr lang="en-US" sz="2600" i="1" baseline="30000" dirty="0" smtClean="0">
                        <a:latin typeface="Cambria Math"/>
                      </a:rPr>
                      <m:t>2</m:t>
                    </m:r>
                    <m:r>
                      <a:rPr lang="en-US" sz="2600" i="1" dirty="0" smtClean="0">
                        <a:latin typeface="Cambria Math"/>
                      </a:rPr>
                      <m:t> </m:t>
                    </m:r>
                    <m:r>
                      <a:rPr lang="en-US" sz="2600" i="1" dirty="0" smtClean="0">
                        <a:latin typeface="Cambria Math"/>
                      </a:rPr>
                      <m:t> </m:t>
                    </m:r>
                  </m:oMath>
                </a14:m>
                <a:r>
                  <a:rPr lang="en-US" sz="2600" dirty="0" smtClean="0"/>
                  <a:t>is </a:t>
                </a:r>
                <a:r>
                  <a:rPr lang="en-US" sz="2600" dirty="0" smtClean="0"/>
                  <a:t>a homogeneous equation of degree </a:t>
                </a:r>
                <a:r>
                  <a:rPr lang="en-US" sz="2600" dirty="0" smtClean="0"/>
                  <a:t>3</a:t>
                </a:r>
              </a:p>
              <a:p>
                <a:pPr marL="0" indent="0" eaLnBrk="1" hangingPunct="1">
                  <a:buNone/>
                </a:pPr>
                <a:r>
                  <a:rPr lang="en-US" sz="2600" dirty="0" smtClean="0"/>
                  <a:t/>
                </a:r>
                <a:br>
                  <a:rPr lang="en-US" sz="2600" dirty="0" smtClean="0"/>
                </a:br>
                <a:r>
                  <a:rPr lang="en-US" sz="2600" dirty="0" smtClean="0"/>
                  <a:t>	 </a:t>
                </a:r>
                <a14:m>
                  <m:oMath xmlns:m="http://schemas.openxmlformats.org/officeDocument/2006/math">
                    <m:r>
                      <a:rPr lang="en-US" sz="2600" i="1" dirty="0" smtClean="0">
                        <a:latin typeface="Cambria Math"/>
                      </a:rPr>
                      <m:t>𝑓</m:t>
                    </m:r>
                    <m:d>
                      <m:dPr>
                        <m:ctrlPr>
                          <a:rPr lang="en-US" sz="2600" i="1" dirty="0" smtClean="0">
                            <a:latin typeface="Cambria Math"/>
                          </a:rPr>
                        </m:ctrlPr>
                      </m:dPr>
                      <m:e>
                        <m:r>
                          <a:rPr lang="en-US" sz="2600" i="1" dirty="0" err="1" smtClean="0">
                            <a:latin typeface="Cambria Math"/>
                          </a:rPr>
                          <m:t>𝑡𝑥</m:t>
                        </m:r>
                        <m:r>
                          <a:rPr lang="en-US" sz="2600" i="1" dirty="0" err="1" smtClean="0">
                            <a:latin typeface="Cambria Math"/>
                          </a:rPr>
                          <m:t>,</m:t>
                        </m:r>
                        <m:r>
                          <a:rPr lang="en-US" sz="2600" i="1" dirty="0" err="1" smtClean="0">
                            <a:latin typeface="Cambria Math"/>
                          </a:rPr>
                          <m:t>𝑡𝑦</m:t>
                        </m:r>
                      </m:e>
                    </m:d>
                    <m:r>
                      <a:rPr lang="en-US" sz="2600" i="1" dirty="0" smtClean="0">
                        <a:latin typeface="Cambria Math"/>
                      </a:rPr>
                      <m:t>= </m:t>
                    </m:r>
                    <m:d>
                      <m:dPr>
                        <m:ctrlPr>
                          <a:rPr lang="en-US" sz="2600" i="1" dirty="0" smtClean="0">
                            <a:latin typeface="Cambria Math"/>
                          </a:rPr>
                        </m:ctrlPr>
                      </m:dPr>
                      <m:e>
                        <m:r>
                          <a:rPr lang="en-US" sz="2600" i="1" dirty="0" err="1" smtClean="0">
                            <a:latin typeface="Cambria Math"/>
                          </a:rPr>
                          <m:t>𝑡𝑥</m:t>
                        </m:r>
                      </m:e>
                    </m:d>
                    <m:r>
                      <a:rPr lang="en-US" sz="2600" i="1" baseline="30000" dirty="0" smtClean="0">
                        <a:latin typeface="Cambria Math"/>
                      </a:rPr>
                      <m:t>2</m:t>
                    </m:r>
                    <m:r>
                      <a:rPr lang="en-US" sz="2600" i="1" dirty="0" smtClean="0">
                        <a:latin typeface="Cambria Math"/>
                      </a:rPr>
                      <m:t> </m:t>
                    </m:r>
                    <m:d>
                      <m:dPr>
                        <m:ctrlPr>
                          <a:rPr lang="en-US" sz="2600" b="0" i="1" dirty="0" smtClean="0">
                            <a:latin typeface="Cambria Math"/>
                          </a:rPr>
                        </m:ctrlPr>
                      </m:dPr>
                      <m:e>
                        <m:r>
                          <a:rPr lang="en-US" sz="2600" b="0" i="1" dirty="0" smtClean="0">
                            <a:latin typeface="Cambria Math"/>
                          </a:rPr>
                          <m:t>𝑡𝑦</m:t>
                        </m:r>
                      </m:e>
                    </m:d>
                    <m:r>
                      <a:rPr lang="en-US" sz="2600" b="0" i="1" dirty="0" smtClean="0">
                        <a:latin typeface="Cambria Math"/>
                      </a:rPr>
                      <m:t>−</m:t>
                    </m:r>
                    <m:r>
                      <a:rPr lang="en-US" sz="2600" i="1" dirty="0" smtClean="0">
                        <a:latin typeface="Cambria Math"/>
                      </a:rPr>
                      <m:t>4</m:t>
                    </m:r>
                    <m:d>
                      <m:dPr>
                        <m:ctrlPr>
                          <a:rPr lang="en-US" sz="2600" i="1" dirty="0" smtClean="0">
                            <a:latin typeface="Cambria Math"/>
                          </a:rPr>
                        </m:ctrlPr>
                      </m:dPr>
                      <m:e>
                        <m:r>
                          <a:rPr lang="en-US" sz="2600" i="1" dirty="0" err="1" smtClean="0">
                            <a:latin typeface="Cambria Math"/>
                          </a:rPr>
                          <m:t>𝑡𝑥</m:t>
                        </m:r>
                      </m:e>
                    </m:d>
                    <m:r>
                      <a:rPr lang="en-US" sz="2600" i="1" baseline="30000" dirty="0" smtClean="0">
                        <a:latin typeface="Cambria Math"/>
                      </a:rPr>
                      <m:t>3</m:t>
                    </m:r>
                    <m:r>
                      <a:rPr lang="en-US" sz="2600" i="1" dirty="0" smtClean="0">
                        <a:latin typeface="Cambria Math"/>
                      </a:rPr>
                      <m:t> + 3</m:t>
                    </m:r>
                    <m:d>
                      <m:dPr>
                        <m:ctrlPr>
                          <a:rPr lang="en-US" sz="2600" i="1" dirty="0" smtClean="0">
                            <a:latin typeface="Cambria Math"/>
                          </a:rPr>
                        </m:ctrlPr>
                      </m:dPr>
                      <m:e>
                        <m:r>
                          <a:rPr lang="en-US" sz="2600" i="1" dirty="0" err="1" smtClean="0">
                            <a:latin typeface="Cambria Math"/>
                          </a:rPr>
                          <m:t>𝑡𝑥</m:t>
                        </m:r>
                      </m:e>
                    </m:d>
                    <m:d>
                      <m:dPr>
                        <m:ctrlPr>
                          <a:rPr lang="en-US" sz="2600" i="1" dirty="0" smtClean="0">
                            <a:latin typeface="Cambria Math"/>
                          </a:rPr>
                        </m:ctrlPr>
                      </m:dPr>
                      <m:e>
                        <m:r>
                          <a:rPr lang="en-US" sz="2600" i="1" dirty="0" err="1" smtClean="0">
                            <a:latin typeface="Cambria Math"/>
                          </a:rPr>
                          <m:t>𝑡𝑦</m:t>
                        </m:r>
                      </m:e>
                    </m:d>
                    <m:r>
                      <a:rPr lang="en-US" sz="2600" i="1" baseline="30000" dirty="0" smtClean="0">
                        <a:latin typeface="Cambria Math"/>
                      </a:rPr>
                      <m:t>2</m:t>
                    </m:r>
                    <m:r>
                      <a:rPr lang="en-US" sz="2600" i="1" dirty="0" smtClean="0">
                        <a:latin typeface="Cambria Math"/>
                      </a:rPr>
                      <m:t> </m:t>
                    </m:r>
                  </m:oMath>
                </a14:m>
                <a:endParaRPr lang="en-US" sz="2600" dirty="0" smtClean="0"/>
              </a:p>
              <a:p>
                <a:pPr marL="0" indent="0" eaLnBrk="1" hangingPunct="1">
                  <a:buNone/>
                </a:pPr>
                <a14:m>
                  <m:oMathPara xmlns:m="http://schemas.openxmlformats.org/officeDocument/2006/math">
                    <m:oMathParaPr>
                      <m:jc m:val="centerGroup"/>
                    </m:oMathParaPr>
                    <m:oMath xmlns:m="http://schemas.openxmlformats.org/officeDocument/2006/math">
                      <m:r>
                        <a:rPr lang="en-US" sz="2600" b="0" i="1" smtClean="0">
                          <a:latin typeface="Cambria Math"/>
                        </a:rPr>
                        <m:t>         =</m:t>
                      </m:r>
                      <m:sSup>
                        <m:sSupPr>
                          <m:ctrlPr>
                            <a:rPr lang="en-US" sz="2600" b="0" i="1" smtClean="0">
                              <a:latin typeface="Cambria Math"/>
                            </a:rPr>
                          </m:ctrlPr>
                        </m:sSupPr>
                        <m:e>
                          <m:r>
                            <a:rPr lang="en-US" sz="2600" b="0" i="1" smtClean="0">
                              <a:latin typeface="Cambria Math"/>
                            </a:rPr>
                            <m:t>𝑡</m:t>
                          </m:r>
                        </m:e>
                        <m:sup>
                          <m:r>
                            <a:rPr lang="en-US" sz="2600" b="0" i="1" smtClean="0">
                              <a:latin typeface="Cambria Math"/>
                            </a:rPr>
                            <m:t>2</m:t>
                          </m:r>
                        </m:sup>
                      </m:sSup>
                      <m:sSup>
                        <m:sSupPr>
                          <m:ctrlPr>
                            <a:rPr lang="en-US" sz="2600" b="0" i="1" smtClean="0">
                              <a:latin typeface="Cambria Math"/>
                            </a:rPr>
                          </m:ctrlPr>
                        </m:sSupPr>
                        <m:e>
                          <m:r>
                            <a:rPr lang="en-US" sz="2600" b="0" i="1" smtClean="0">
                              <a:latin typeface="Cambria Math"/>
                            </a:rPr>
                            <m:t>𝑥</m:t>
                          </m:r>
                        </m:e>
                        <m:sup>
                          <m:r>
                            <a:rPr lang="en-US" sz="2600" b="0" i="1" smtClean="0">
                              <a:latin typeface="Cambria Math"/>
                            </a:rPr>
                            <m:t>2</m:t>
                          </m:r>
                        </m:sup>
                      </m:sSup>
                      <m:r>
                        <a:rPr lang="en-US" sz="2600" b="0" i="1" smtClean="0">
                          <a:latin typeface="Cambria Math"/>
                        </a:rPr>
                        <m:t>𝑡𝑦</m:t>
                      </m:r>
                      <m:r>
                        <a:rPr lang="en-US" sz="2600" b="0" i="1" smtClean="0">
                          <a:latin typeface="Cambria Math"/>
                        </a:rPr>
                        <m:t>−4</m:t>
                      </m:r>
                      <m:sSup>
                        <m:sSupPr>
                          <m:ctrlPr>
                            <a:rPr lang="en-US" sz="2600" b="0" i="1" smtClean="0">
                              <a:latin typeface="Cambria Math"/>
                            </a:rPr>
                          </m:ctrlPr>
                        </m:sSupPr>
                        <m:e>
                          <m:r>
                            <a:rPr lang="en-US" sz="2600" b="0" i="1" smtClean="0">
                              <a:latin typeface="Cambria Math"/>
                            </a:rPr>
                            <m:t>𝑡</m:t>
                          </m:r>
                        </m:e>
                        <m:sup>
                          <m:r>
                            <a:rPr lang="en-US" sz="2600" b="0" i="1" smtClean="0">
                              <a:latin typeface="Cambria Math"/>
                            </a:rPr>
                            <m:t>3</m:t>
                          </m:r>
                        </m:sup>
                      </m:sSup>
                      <m:sSup>
                        <m:sSupPr>
                          <m:ctrlPr>
                            <a:rPr lang="en-US" sz="2600" b="0" i="1" smtClean="0">
                              <a:latin typeface="Cambria Math"/>
                            </a:rPr>
                          </m:ctrlPr>
                        </m:sSupPr>
                        <m:e>
                          <m:r>
                            <a:rPr lang="en-US" sz="2600" b="0" i="1" smtClean="0">
                              <a:latin typeface="Cambria Math"/>
                            </a:rPr>
                            <m:t>𝑥</m:t>
                          </m:r>
                        </m:e>
                        <m:sup>
                          <m:r>
                            <a:rPr lang="en-US" sz="2600" b="0" i="1" smtClean="0">
                              <a:latin typeface="Cambria Math"/>
                            </a:rPr>
                            <m:t>3</m:t>
                          </m:r>
                        </m:sup>
                      </m:sSup>
                      <m:r>
                        <a:rPr lang="en-US" sz="2600" b="0" i="1" smtClean="0">
                          <a:latin typeface="Cambria Math"/>
                        </a:rPr>
                        <m:t>+3</m:t>
                      </m:r>
                      <m:r>
                        <a:rPr lang="en-US" sz="2600" b="0" i="1" smtClean="0">
                          <a:latin typeface="Cambria Math"/>
                        </a:rPr>
                        <m:t>𝑡𝑥</m:t>
                      </m:r>
                      <m:sSup>
                        <m:sSupPr>
                          <m:ctrlPr>
                            <a:rPr lang="en-US" sz="2600" b="0" i="1" smtClean="0">
                              <a:latin typeface="Cambria Math"/>
                            </a:rPr>
                          </m:ctrlPr>
                        </m:sSupPr>
                        <m:e>
                          <m:r>
                            <a:rPr lang="en-US" sz="2600" b="0" i="1" smtClean="0">
                              <a:latin typeface="Cambria Math"/>
                            </a:rPr>
                            <m:t>𝑡</m:t>
                          </m:r>
                        </m:e>
                        <m:sup>
                          <m:r>
                            <a:rPr lang="en-US" sz="2600" b="0" i="1" smtClean="0">
                              <a:latin typeface="Cambria Math"/>
                            </a:rPr>
                            <m:t>2</m:t>
                          </m:r>
                        </m:sup>
                      </m:sSup>
                      <m:sSup>
                        <m:sSupPr>
                          <m:ctrlPr>
                            <a:rPr lang="en-US" sz="2600" b="0" i="1" smtClean="0">
                              <a:latin typeface="Cambria Math"/>
                            </a:rPr>
                          </m:ctrlPr>
                        </m:sSupPr>
                        <m:e>
                          <m:r>
                            <a:rPr lang="en-US" sz="2600" b="0" i="1" smtClean="0">
                              <a:latin typeface="Cambria Math"/>
                            </a:rPr>
                            <m:t>𝑦</m:t>
                          </m:r>
                        </m:e>
                        <m:sup>
                          <m:r>
                            <a:rPr lang="en-US" sz="2600" b="0" i="1" smtClean="0">
                              <a:latin typeface="Cambria Math"/>
                            </a:rPr>
                            <m:t>2</m:t>
                          </m:r>
                        </m:sup>
                      </m:sSup>
                    </m:oMath>
                  </m:oMathPara>
                </a14:m>
                <a:endParaRPr lang="en-US" sz="2600" b="0" dirty="0" smtClean="0"/>
              </a:p>
              <a:p>
                <a:pPr marL="0" indent="0" eaLnBrk="1" hangingPunct="1">
                  <a:buNone/>
                </a:pPr>
                <a14:m>
                  <m:oMathPara xmlns:m="http://schemas.openxmlformats.org/officeDocument/2006/math">
                    <m:oMathParaPr>
                      <m:jc m:val="centerGroup"/>
                    </m:oMathParaPr>
                    <m:oMath xmlns:m="http://schemas.openxmlformats.org/officeDocument/2006/math">
                      <m:r>
                        <a:rPr lang="en-US" sz="2600" b="0" i="1" smtClean="0">
                          <a:latin typeface="Cambria Math"/>
                        </a:rPr>
                        <m:t>      =</m:t>
                      </m:r>
                      <m:sSup>
                        <m:sSupPr>
                          <m:ctrlPr>
                            <a:rPr lang="en-US" sz="2600" b="0" i="1" smtClean="0">
                              <a:latin typeface="Cambria Math"/>
                            </a:rPr>
                          </m:ctrlPr>
                        </m:sSupPr>
                        <m:e>
                          <m:r>
                            <a:rPr lang="en-US" sz="2600" b="0" i="1" smtClean="0">
                              <a:latin typeface="Cambria Math"/>
                            </a:rPr>
                            <m:t>𝑡</m:t>
                          </m:r>
                        </m:e>
                        <m:sup>
                          <m:r>
                            <a:rPr lang="en-US" sz="2600" b="0" i="1" smtClean="0">
                              <a:latin typeface="Cambria Math"/>
                            </a:rPr>
                            <m:t>3</m:t>
                          </m:r>
                        </m:sup>
                      </m:sSup>
                      <m:sSup>
                        <m:sSupPr>
                          <m:ctrlPr>
                            <a:rPr lang="en-US" sz="2600" b="0" i="1" smtClean="0">
                              <a:latin typeface="Cambria Math"/>
                            </a:rPr>
                          </m:ctrlPr>
                        </m:sSupPr>
                        <m:e>
                          <m:r>
                            <a:rPr lang="en-US" sz="2600" b="0" i="1" smtClean="0">
                              <a:latin typeface="Cambria Math"/>
                            </a:rPr>
                            <m:t>𝑥</m:t>
                          </m:r>
                        </m:e>
                        <m:sup>
                          <m:r>
                            <a:rPr lang="en-US" sz="2600" b="0" i="1" smtClean="0">
                              <a:latin typeface="Cambria Math"/>
                            </a:rPr>
                            <m:t>2</m:t>
                          </m:r>
                        </m:sup>
                      </m:sSup>
                      <m:r>
                        <a:rPr lang="en-US" sz="2600" b="0" i="1" smtClean="0">
                          <a:latin typeface="Cambria Math"/>
                        </a:rPr>
                        <m:t>𝑦</m:t>
                      </m:r>
                      <m:r>
                        <a:rPr lang="en-US" sz="2600" b="0" i="1" smtClean="0">
                          <a:latin typeface="Cambria Math"/>
                        </a:rPr>
                        <m:t>−4</m:t>
                      </m:r>
                      <m:sSup>
                        <m:sSupPr>
                          <m:ctrlPr>
                            <a:rPr lang="en-US" sz="2600" b="0" i="1" smtClean="0">
                              <a:latin typeface="Cambria Math"/>
                            </a:rPr>
                          </m:ctrlPr>
                        </m:sSupPr>
                        <m:e>
                          <m:r>
                            <a:rPr lang="en-US" sz="2600" b="0" i="1" smtClean="0">
                              <a:latin typeface="Cambria Math"/>
                            </a:rPr>
                            <m:t>𝑡</m:t>
                          </m:r>
                        </m:e>
                        <m:sup>
                          <m:r>
                            <a:rPr lang="en-US" sz="2600" b="0" i="1" smtClean="0">
                              <a:latin typeface="Cambria Math"/>
                            </a:rPr>
                            <m:t>3</m:t>
                          </m:r>
                        </m:sup>
                      </m:sSup>
                      <m:sSup>
                        <m:sSupPr>
                          <m:ctrlPr>
                            <a:rPr lang="en-US" sz="2600" b="0" i="1" smtClean="0">
                              <a:latin typeface="Cambria Math"/>
                            </a:rPr>
                          </m:ctrlPr>
                        </m:sSupPr>
                        <m:e>
                          <m:r>
                            <a:rPr lang="en-US" sz="2600" b="0" i="1" smtClean="0">
                              <a:latin typeface="Cambria Math"/>
                            </a:rPr>
                            <m:t>𝑦</m:t>
                          </m:r>
                        </m:e>
                        <m:sup>
                          <m:r>
                            <a:rPr lang="en-US" sz="2600" b="0" i="1" smtClean="0">
                              <a:latin typeface="Cambria Math"/>
                            </a:rPr>
                            <m:t>3</m:t>
                          </m:r>
                        </m:sup>
                      </m:sSup>
                      <m:r>
                        <a:rPr lang="en-US" sz="2600" b="0" i="1" smtClean="0">
                          <a:latin typeface="Cambria Math"/>
                        </a:rPr>
                        <m:t>+3</m:t>
                      </m:r>
                      <m:sSup>
                        <m:sSupPr>
                          <m:ctrlPr>
                            <a:rPr lang="en-US" sz="2600" b="0" i="1" smtClean="0">
                              <a:latin typeface="Cambria Math"/>
                            </a:rPr>
                          </m:ctrlPr>
                        </m:sSupPr>
                        <m:e>
                          <m:r>
                            <a:rPr lang="en-US" sz="2600" b="0" i="1" smtClean="0">
                              <a:latin typeface="Cambria Math"/>
                            </a:rPr>
                            <m:t>𝑡</m:t>
                          </m:r>
                        </m:e>
                        <m:sup>
                          <m:r>
                            <a:rPr lang="en-US" sz="2600" b="0" i="1" smtClean="0">
                              <a:latin typeface="Cambria Math"/>
                            </a:rPr>
                            <m:t>3</m:t>
                          </m:r>
                        </m:sup>
                      </m:sSup>
                      <m:r>
                        <a:rPr lang="en-US" sz="2600" b="0" i="1" smtClean="0">
                          <a:latin typeface="Cambria Math"/>
                        </a:rPr>
                        <m:t>𝑥</m:t>
                      </m:r>
                      <m:sSup>
                        <m:sSupPr>
                          <m:ctrlPr>
                            <a:rPr lang="en-US" sz="2600" b="0" i="1" smtClean="0">
                              <a:latin typeface="Cambria Math"/>
                            </a:rPr>
                          </m:ctrlPr>
                        </m:sSupPr>
                        <m:e>
                          <m:r>
                            <a:rPr lang="en-US" sz="2600" b="0" i="1" smtClean="0">
                              <a:latin typeface="Cambria Math"/>
                            </a:rPr>
                            <m:t>𝑦</m:t>
                          </m:r>
                        </m:e>
                        <m:sup>
                          <m:r>
                            <a:rPr lang="en-US" sz="2600" b="0" i="1" smtClean="0">
                              <a:latin typeface="Cambria Math"/>
                            </a:rPr>
                            <m:t>2</m:t>
                          </m:r>
                        </m:sup>
                      </m:sSup>
                    </m:oMath>
                  </m:oMathPara>
                </a14:m>
                <a:endParaRPr lang="en-US" sz="2600" b="0" dirty="0" smtClean="0"/>
              </a:p>
              <a:p>
                <a:pPr marL="0" indent="0" eaLnBrk="1" hangingPunct="1">
                  <a:buNone/>
                </a:pPr>
                <a14:m>
                  <m:oMathPara xmlns:m="http://schemas.openxmlformats.org/officeDocument/2006/math">
                    <m:oMathParaPr>
                      <m:jc m:val="centerGroup"/>
                    </m:oMathParaPr>
                    <m:oMath xmlns:m="http://schemas.openxmlformats.org/officeDocument/2006/math">
                      <m:r>
                        <a:rPr lang="en-US" sz="2600" b="0" i="1" smtClean="0">
                          <a:latin typeface="Cambria Math"/>
                        </a:rPr>
                        <m:t>  =</m:t>
                      </m:r>
                      <m:sSup>
                        <m:sSupPr>
                          <m:ctrlPr>
                            <a:rPr lang="en-US" sz="2600" b="0" i="1" smtClean="0">
                              <a:latin typeface="Cambria Math"/>
                            </a:rPr>
                          </m:ctrlPr>
                        </m:sSupPr>
                        <m:e>
                          <m:r>
                            <a:rPr lang="en-US" sz="2600" b="0" i="1" smtClean="0">
                              <a:latin typeface="Cambria Math"/>
                            </a:rPr>
                            <m:t>𝑡</m:t>
                          </m:r>
                        </m:e>
                        <m:sup>
                          <m:r>
                            <a:rPr lang="en-US" sz="2600" b="0" i="1" smtClean="0">
                              <a:latin typeface="Cambria Math"/>
                            </a:rPr>
                            <m:t>3</m:t>
                          </m:r>
                        </m:sup>
                      </m:sSup>
                      <m:r>
                        <a:rPr lang="en-US" sz="2600" b="0" i="1" smtClean="0">
                          <a:latin typeface="Cambria Math"/>
                        </a:rPr>
                        <m:t>(</m:t>
                      </m:r>
                      <m:sSup>
                        <m:sSupPr>
                          <m:ctrlPr>
                            <a:rPr lang="en-US" sz="2600" b="0" i="1" smtClean="0">
                              <a:latin typeface="Cambria Math"/>
                            </a:rPr>
                          </m:ctrlPr>
                        </m:sSupPr>
                        <m:e>
                          <m:r>
                            <a:rPr lang="en-US" sz="2600" b="0" i="1" smtClean="0">
                              <a:latin typeface="Cambria Math"/>
                            </a:rPr>
                            <m:t>𝑥</m:t>
                          </m:r>
                        </m:e>
                        <m:sup>
                          <m:r>
                            <a:rPr lang="en-US" sz="2600" b="0" i="1" smtClean="0">
                              <a:latin typeface="Cambria Math"/>
                            </a:rPr>
                            <m:t>2</m:t>
                          </m:r>
                        </m:sup>
                      </m:sSup>
                      <m:r>
                        <a:rPr lang="en-US" sz="2600" b="0" i="1" smtClean="0">
                          <a:latin typeface="Cambria Math"/>
                        </a:rPr>
                        <m:t>𝑦</m:t>
                      </m:r>
                      <m:r>
                        <a:rPr lang="en-US" sz="2600" b="0" i="1" smtClean="0">
                          <a:latin typeface="Cambria Math"/>
                        </a:rPr>
                        <m:t>−4</m:t>
                      </m:r>
                      <m:sSup>
                        <m:sSupPr>
                          <m:ctrlPr>
                            <a:rPr lang="en-US" sz="2600" b="0" i="1" smtClean="0">
                              <a:latin typeface="Cambria Math"/>
                            </a:rPr>
                          </m:ctrlPr>
                        </m:sSupPr>
                        <m:e>
                          <m:r>
                            <a:rPr lang="en-US" sz="2600" b="0" i="1" smtClean="0">
                              <a:latin typeface="Cambria Math"/>
                            </a:rPr>
                            <m:t>𝑦</m:t>
                          </m:r>
                        </m:e>
                        <m:sup>
                          <m:r>
                            <a:rPr lang="en-US" sz="2600" b="0" i="1" smtClean="0">
                              <a:latin typeface="Cambria Math"/>
                            </a:rPr>
                            <m:t>3</m:t>
                          </m:r>
                        </m:sup>
                      </m:sSup>
                      <m:r>
                        <a:rPr lang="en-US" sz="2600" b="0" i="1" smtClean="0">
                          <a:latin typeface="Cambria Math"/>
                        </a:rPr>
                        <m:t>+3</m:t>
                      </m:r>
                      <m:r>
                        <a:rPr lang="en-US" sz="2600" b="0" i="1" smtClean="0">
                          <a:latin typeface="Cambria Math"/>
                        </a:rPr>
                        <m:t>𝑥</m:t>
                      </m:r>
                      <m:sSup>
                        <m:sSupPr>
                          <m:ctrlPr>
                            <a:rPr lang="en-US" sz="2600" b="0" i="1" smtClean="0">
                              <a:latin typeface="Cambria Math"/>
                            </a:rPr>
                          </m:ctrlPr>
                        </m:sSupPr>
                        <m:e>
                          <m:r>
                            <a:rPr lang="en-US" sz="2600" b="0" i="1" smtClean="0">
                              <a:latin typeface="Cambria Math"/>
                            </a:rPr>
                            <m:t>𝑦</m:t>
                          </m:r>
                        </m:e>
                        <m:sup>
                          <m:r>
                            <a:rPr lang="en-US" sz="2600" b="0" i="1" smtClean="0">
                              <a:latin typeface="Cambria Math"/>
                            </a:rPr>
                            <m:t>2</m:t>
                          </m:r>
                        </m:sup>
                      </m:sSup>
                      <m:r>
                        <a:rPr lang="en-US" sz="2600" b="0" i="1" smtClean="0">
                          <a:latin typeface="Cambria Math"/>
                        </a:rPr>
                        <m:t>)</m:t>
                      </m:r>
                    </m:oMath>
                  </m:oMathPara>
                </a14:m>
                <a:endParaRPr lang="en-US" sz="2600" dirty="0" smtClean="0"/>
              </a:p>
            </p:txBody>
          </p:sp>
        </mc:Choice>
        <mc:Fallback>
          <p:sp>
            <p:nvSpPr>
              <p:cNvPr id="38915" name="Rectangle 3"/>
              <p:cNvSpPr>
                <a:spLocks noGrp="1" noRot="1" noChangeAspect="1" noMove="1" noResize="1" noEditPoints="1" noAdjustHandles="1" noChangeArrowheads="1" noChangeShapeType="1" noTextEdit="1"/>
              </p:cNvSpPr>
              <p:nvPr>
                <p:ph idx="1"/>
              </p:nvPr>
            </p:nvSpPr>
            <p:spPr>
              <a:blipFill rotWithShape="1">
                <a:blip r:embed="rId2"/>
                <a:stretch>
                  <a:fillRect l="-815" t="-1125" r="-815"/>
                </a:stretch>
              </a:blipFill>
            </p:spPr>
            <p:txBody>
              <a:bodyPr/>
              <a:lstStyle/>
              <a:p>
                <a:r>
                  <a:rPr lang="en-US">
                    <a:noFill/>
                  </a:rPr>
                  <a:t> </a:t>
                </a:r>
              </a:p>
            </p:txBody>
          </p:sp>
        </mc:Fallback>
      </mc:AlternateContent>
      <p:sp>
        <p:nvSpPr>
          <p:cNvPr id="38916" name="SMARTPenAnnotation767"/>
          <p:cNvSpPr>
            <a:spLocks/>
          </p:cNvSpPr>
          <p:nvPr/>
        </p:nvSpPr>
        <p:spPr bwMode="auto">
          <a:xfrm>
            <a:off x="4732338" y="3554413"/>
            <a:ext cx="4762" cy="1587"/>
          </a:xfrm>
          <a:custGeom>
            <a:avLst/>
            <a:gdLst>
              <a:gd name="T0" fmla="*/ 0 w 3"/>
              <a:gd name="T1" fmla="*/ 0 h 1"/>
              <a:gd name="T2" fmla="*/ 5039783 w 3"/>
              <a:gd name="T3" fmla="*/ 0 h 1"/>
              <a:gd name="T4" fmla="*/ 0 w 3"/>
              <a:gd name="T5" fmla="*/ 0 h 1"/>
              <a:gd name="T6" fmla="*/ 0 60000 65536"/>
              <a:gd name="T7" fmla="*/ 0 60000 65536"/>
              <a:gd name="T8" fmla="*/ 0 60000 65536"/>
            </a:gdLst>
            <a:ahLst/>
            <a:cxnLst>
              <a:cxn ang="T6">
                <a:pos x="T0" y="T1"/>
              </a:cxn>
              <a:cxn ang="T7">
                <a:pos x="T2" y="T3"/>
              </a:cxn>
              <a:cxn ang="T8">
                <a:pos x="T4" y="T5"/>
              </a:cxn>
            </a:cxnLst>
            <a:rect l="0" t="0" r="r" b="b"/>
            <a:pathLst>
              <a:path w="3" h="1">
                <a:moveTo>
                  <a:pt x="0" y="0"/>
                </a:moveTo>
                <a:lnTo>
                  <a:pt x="2" y="0"/>
                </a:lnTo>
                <a:lnTo>
                  <a:pt x="0" y="0"/>
                </a:lnTo>
                <a:close/>
              </a:path>
            </a:pathLst>
          </a:custGeom>
          <a:noFill/>
          <a:ln w="30480" cap="flat">
            <a:solidFill>
              <a:srgbClr val="00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50726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91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891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891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8915">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891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Clarity</Template>
  <TotalTime>11241</TotalTime>
  <Words>1164</Words>
  <Application>Microsoft Office PowerPoint</Application>
  <PresentationFormat>On-screen Show (4:3)</PresentationFormat>
  <Paragraphs>104</Paragraphs>
  <Slides>21</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6" baseType="lpstr">
      <vt:lpstr>Arial</vt:lpstr>
      <vt:lpstr>Wingdings</vt:lpstr>
      <vt:lpstr>Times New Roman</vt:lpstr>
      <vt:lpstr>Clarity</vt:lpstr>
      <vt:lpstr>Microsoft Equation 3.0</vt:lpstr>
      <vt:lpstr>Chapter 6</vt:lpstr>
      <vt:lpstr>Calculus AB Homework</vt:lpstr>
      <vt:lpstr>Chapter 6</vt:lpstr>
      <vt:lpstr>Separation of Variables (last section)</vt:lpstr>
      <vt:lpstr>Separation of Variables (last section)</vt:lpstr>
      <vt:lpstr>Separation of Variables</vt:lpstr>
      <vt:lpstr>Separation of Variables</vt:lpstr>
      <vt:lpstr>Homogeneous Equations</vt:lpstr>
      <vt:lpstr>Homogeneous Equations</vt:lpstr>
      <vt:lpstr>Homogeneous Differential Equation</vt:lpstr>
      <vt:lpstr>Try It</vt:lpstr>
      <vt:lpstr>Try It</vt:lpstr>
      <vt:lpstr>Change of Variables</vt:lpstr>
      <vt:lpstr>Example</vt:lpstr>
      <vt:lpstr>Try It</vt:lpstr>
      <vt:lpstr>Applications</vt:lpstr>
      <vt:lpstr>Applications</vt:lpstr>
      <vt:lpstr>Orthogonal Trajectories</vt:lpstr>
      <vt:lpstr>Orthogonal Trajectories</vt:lpstr>
      <vt:lpstr>Finding Orthogonal Trajectories</vt:lpstr>
      <vt:lpstr>Homework AB</vt:lpstr>
    </vt:vector>
  </TitlesOfParts>
  <Company>School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dc:title>
  <dc:creator>Brandy Pitstick</dc:creator>
  <cp:lastModifiedBy>Test4520</cp:lastModifiedBy>
  <cp:revision>82</cp:revision>
  <dcterms:created xsi:type="dcterms:W3CDTF">2010-01-04T18:52:15Z</dcterms:created>
  <dcterms:modified xsi:type="dcterms:W3CDTF">2014-03-26T23:34:41Z</dcterms:modified>
</cp:coreProperties>
</file>