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6" r:id="rId3"/>
    <p:sldId id="298" r:id="rId4"/>
    <p:sldId id="306" r:id="rId5"/>
    <p:sldId id="299" r:id="rId6"/>
    <p:sldId id="300" r:id="rId7"/>
    <p:sldId id="402" r:id="rId8"/>
    <p:sldId id="301" r:id="rId9"/>
    <p:sldId id="403" r:id="rId10"/>
    <p:sldId id="304" r:id="rId11"/>
    <p:sldId id="305" r:id="rId12"/>
    <p:sldId id="30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C4200B-1D90-409A-965C-053E244F5B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63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55965B-9307-46FF-9C9B-8AA20F4278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288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1439F69-BCFD-489D-B00C-CDA0787180F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17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C8EB5-916B-40E9-9073-F6460627FA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320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B785A-74DD-4F18-985B-F3AED0BC11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97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23501F8-8085-4004-9EBF-9F870BA3A4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3419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2B391C2-C046-4036-A7FC-1581EEC7B0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110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0C598D9-0938-4C80-B094-2E1A75DAB7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502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93177-6AD6-4CD0-B2B9-B6B80E47FD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1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A2EDE-6B8C-4DB0-8FE0-0DDEF65FA3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420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1064A-0F78-4240-B88E-8119FD90B8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14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9B13D-3869-4467-966F-BDCA7BC787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35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CB6B2-4D55-49FB-9AEE-3E231E73E8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9711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0936E-F6DC-4454-8860-4997117DC6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5263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DE8D0-02A6-4122-B104-5E813BBFBA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729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E1855-8353-482C-902F-508ED829E7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990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D9CBECE5-F0A2-4999-BAA6-2B0278A6FDF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15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5715000" cy="1752600"/>
          </a:xfrm>
        </p:spPr>
        <p:txBody>
          <a:bodyPr/>
          <a:lstStyle/>
          <a:p>
            <a:r>
              <a:rPr lang="en-US"/>
              <a:t>Logarithmic, Exponential, and Other Transcendental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Integrals of Exponential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4451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457200" y="1600200"/>
                <a:ext cx="4191000" cy="4530725"/>
              </a:xfrm>
            </p:spPr>
            <p:txBody>
              <a:bodyPr/>
              <a:lstStyle/>
              <a:p>
                <a:r>
                  <a:rPr lang="en-US" sz="2400" dirty="0" smtClean="0"/>
                  <a:t>The exponential function is the anti-derivative of itself.</a:t>
                </a:r>
                <a:br>
                  <a:rPr lang="en-US" sz="2400" dirty="0" smtClean="0"/>
                </a:b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nary>
                    <m:r>
                      <a:rPr lang="en-US" sz="2400" b="0" i="1" smtClean="0">
                        <a:latin typeface="Cambria Math"/>
                      </a:rPr>
                      <m:t>𝑑𝑥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𝐶</m:t>
                    </m:r>
                  </m:oMath>
                </a14:m>
                <a:endParaRPr lang="en-US" sz="2400" dirty="0"/>
              </a:p>
              <a:p>
                <a:r>
                  <a:rPr lang="en-US" sz="2300" dirty="0"/>
                  <a:t>If a function of </a:t>
                </a:r>
                <a:r>
                  <a:rPr lang="en-US" sz="2300" i="1" dirty="0"/>
                  <a:t>x </a:t>
                </a:r>
                <a:r>
                  <a:rPr lang="en-US" sz="2300" dirty="0"/>
                  <a:t>is the exponent and the derivative of the function is multiplied by the exponential function, then the anti-derivative is the exponential function</a:t>
                </a:r>
                <a:r>
                  <a:rPr lang="en-US" sz="2300" dirty="0" smtClean="0"/>
                  <a:t>.</a:t>
                </a:r>
                <a:br>
                  <a:rPr lang="en-US" sz="2300" dirty="0" smtClean="0"/>
                </a:b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𝑢</m:t>
                            </m:r>
                          </m:sup>
                        </m:sSup>
                      </m:e>
                    </m:nary>
                    <m:r>
                      <a:rPr lang="en-US" sz="2000" i="1">
                        <a:latin typeface="Cambria Math"/>
                      </a:rPr>
                      <m:t>𝑑</m:t>
                    </m:r>
                    <m:r>
                      <a:rPr lang="en-US" sz="2000" b="0" i="1" smtClean="0">
                        <a:latin typeface="Cambria Math"/>
                      </a:rPr>
                      <m:t>𝑢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𝑢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</m:t>
                    </m:r>
                    <m:r>
                      <a:rPr lang="en-US" sz="2000" i="1">
                        <a:latin typeface="Cambria Math"/>
                      </a:rPr>
                      <m:t>𝐶</m:t>
                    </m:r>
                  </m:oMath>
                </a14:m>
                <a:endParaRPr lang="en-US" sz="2000" dirty="0"/>
              </a:p>
              <a:p>
                <a:endParaRPr lang="en-US" sz="2300" dirty="0"/>
              </a:p>
            </p:txBody>
          </p:sp>
        </mc:Choice>
        <mc:Fallback>
          <p:sp>
            <p:nvSpPr>
              <p:cNvPr id="10445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457200" y="1600200"/>
                <a:ext cx="4191000" cy="4530725"/>
              </a:xfrm>
              <a:blipFill rotWithShape="1">
                <a:blip r:embed="rId2"/>
                <a:stretch>
                  <a:fillRect l="-436" t="-942" r="-3198" b="-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4452" name="Rectangle 4"/>
              <p:cNvSpPr>
                <a:spLocks noGrp="1" noChangeArrowheads="1"/>
              </p:cNvSpPr>
              <p:nvPr>
                <p:ph type="body" sz="half" idx="2"/>
              </p:nvPr>
            </p:nvSpPr>
            <p:spPr>
              <a:xfrm>
                <a:off x="4953000" y="1600200"/>
                <a:ext cx="4038600" cy="4530725"/>
              </a:xfrm>
            </p:spPr>
            <p:txBody>
              <a:bodyPr/>
              <a:lstStyle/>
              <a:p>
                <a:r>
                  <a:rPr lang="en-US" sz="2600" dirty="0" smtClean="0"/>
                  <a:t>Examples:</a:t>
                </a:r>
              </a:p>
              <a:p>
                <a:endParaRPr lang="en-US" sz="2600" dirty="0"/>
              </a:p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60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nary>
                    <m:r>
                      <a:rPr lang="en-US" sz="2600" b="0" i="1" smtClean="0">
                        <a:latin typeface="Cambria Math"/>
                      </a:rPr>
                      <m:t>𝑑𝑥</m:t>
                    </m:r>
                  </m:oMath>
                </a14:m>
                <a:endParaRPr lang="en-US" sz="2600" dirty="0" smtClean="0"/>
              </a:p>
              <a:p>
                <a:endParaRPr lang="en-US" sz="2600" dirty="0"/>
              </a:p>
              <a:p>
                <a:endParaRPr lang="en-US" sz="2600" dirty="0" smtClean="0"/>
              </a:p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60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6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</m:sup>
                        </m:sSup>
                      </m:e>
                    </m:nary>
                    <m:r>
                      <a:rPr lang="en-US" sz="2600" b="0" i="1" smtClean="0">
                        <a:latin typeface="Cambria Math"/>
                      </a:rPr>
                      <m:t>𝑑𝑥</m:t>
                    </m:r>
                  </m:oMath>
                </a14:m>
                <a:endParaRPr lang="en-US" sz="2600" dirty="0"/>
              </a:p>
            </p:txBody>
          </p:sp>
        </mc:Choice>
        <mc:Fallback>
          <p:sp>
            <p:nvSpPr>
              <p:cNvPr id="104452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4953000" y="1600200"/>
                <a:ext cx="4038600" cy="4530725"/>
              </a:xfrm>
              <a:blipFill rotWithShape="1">
                <a:blip r:embed="rId3"/>
                <a:stretch>
                  <a:fillRect l="-755" t="-1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Integrals of Exponential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475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457200" y="1600200"/>
                <a:ext cx="4191000" cy="4530725"/>
              </a:xfrm>
            </p:spPr>
            <p:txBody>
              <a:bodyPr/>
              <a:lstStyle/>
              <a:p>
                <a:r>
                  <a:rPr lang="en-US" sz="2400" dirty="0"/>
                  <a:t>The exponential function is the anti-derivative of itself</a:t>
                </a:r>
                <a:r>
                  <a:rPr lang="en-US" sz="2400" dirty="0" smtClean="0"/>
                  <a:t>.</a:t>
                </a:r>
                <a:br>
                  <a:rPr lang="en-US" sz="2400" dirty="0" smtClean="0"/>
                </a:b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nary>
                    <m:r>
                      <a:rPr lang="en-US" sz="2400" i="1">
                        <a:latin typeface="Cambria Math"/>
                      </a:rPr>
                      <m:t>𝑑𝑥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+</m:t>
                    </m:r>
                    <m:r>
                      <a:rPr lang="en-US" sz="2400" i="1">
                        <a:latin typeface="Cambria Math"/>
                      </a:rPr>
                      <m:t>𝐶</m:t>
                    </m:r>
                  </m:oMath>
                </a14:m>
                <a:endParaRPr lang="en-US" sz="2400" dirty="0"/>
              </a:p>
              <a:p>
                <a:r>
                  <a:rPr lang="en-US" sz="2300" dirty="0"/>
                  <a:t>If a function of </a:t>
                </a:r>
                <a:r>
                  <a:rPr lang="en-US" sz="2300" i="1" dirty="0"/>
                  <a:t>x </a:t>
                </a:r>
                <a:r>
                  <a:rPr lang="en-US" sz="2300" dirty="0"/>
                  <a:t>is the exponent and the derivative of the function is multiplied by the exponential function, then the anti-derivative is the exponential function</a:t>
                </a:r>
                <a:r>
                  <a:rPr lang="en-US" sz="2300" dirty="0" smtClean="0"/>
                  <a:t>.</a:t>
                </a:r>
                <a:br>
                  <a:rPr lang="en-US" sz="2300" dirty="0" smtClean="0"/>
                </a:b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𝑢</m:t>
                            </m:r>
                          </m:sup>
                        </m:sSup>
                      </m:e>
                    </m:nary>
                    <m:r>
                      <a:rPr lang="en-US" sz="2000" i="1">
                        <a:latin typeface="Cambria Math"/>
                      </a:rPr>
                      <m:t>𝑑𝑥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𝑢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</m:t>
                    </m:r>
                    <m:r>
                      <a:rPr lang="en-US" sz="2000" i="1">
                        <a:latin typeface="Cambria Math"/>
                      </a:rPr>
                      <m:t>𝐶</m:t>
                    </m:r>
                  </m:oMath>
                </a14:m>
                <a:endParaRPr lang="en-US" sz="2000" dirty="0"/>
              </a:p>
              <a:p>
                <a:endParaRPr lang="en-US" sz="2300" dirty="0"/>
              </a:p>
            </p:txBody>
          </p:sp>
        </mc:Choice>
        <mc:Fallback xmlns="">
          <p:sp>
            <p:nvSpPr>
              <p:cNvPr id="1054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457200" y="1600200"/>
                <a:ext cx="4191000" cy="4530725"/>
              </a:xfrm>
              <a:blipFill rotWithShape="1">
                <a:blip r:embed="rId2"/>
                <a:stretch>
                  <a:fillRect l="-436" t="-942" r="-3198" b="-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476" name="Rectangle 4"/>
              <p:cNvSpPr>
                <a:spLocks noGrp="1" noChangeArrowheads="1"/>
              </p:cNvSpPr>
              <p:nvPr>
                <p:ph type="body" sz="half" idx="2"/>
              </p:nvPr>
            </p:nvSpPr>
            <p:spPr>
              <a:xfrm>
                <a:off x="4953000" y="1600200"/>
                <a:ext cx="4038600" cy="4530725"/>
              </a:xfrm>
            </p:spPr>
            <p:txBody>
              <a:bodyPr/>
              <a:lstStyle/>
              <a:p>
                <a:r>
                  <a:rPr lang="en-US" sz="2600" dirty="0" smtClean="0"/>
                  <a:t>Examples:</a:t>
                </a:r>
              </a:p>
              <a:p>
                <a:endParaRPr lang="en-US" sz="2600" dirty="0"/>
              </a:p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60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sz="2600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600" b="0" i="0" smtClean="0">
                                    <a:latin typeface="Cambria Math"/>
                                  </a:rPr>
                                  <m:t>tan</m:t>
                                </m:r>
                              </m:fName>
                              <m:e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sup>
                        </m:sSup>
                        <m:func>
                          <m:funcPr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6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600" i="0" smtClean="0">
                                    <a:latin typeface="Cambria Math"/>
                                  </a:rPr>
                                  <m:t>sec</m:t>
                                </m:r>
                              </m:e>
                              <m:sup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e>
                    </m:nary>
                    <m:r>
                      <a:rPr lang="en-US" sz="2600" b="0" i="1" smtClean="0">
                        <a:latin typeface="Cambria Math"/>
                      </a:rPr>
                      <m:t>𝑑𝑥</m:t>
                    </m:r>
                  </m:oMath>
                </a14:m>
                <a:endParaRPr lang="en-US" sz="2600" dirty="0" smtClean="0"/>
              </a:p>
              <a:p>
                <a:endParaRPr lang="en-US" sz="2600" dirty="0"/>
              </a:p>
              <a:p>
                <a:endParaRPr lang="en-US" sz="2600" dirty="0" smtClean="0"/>
              </a:p>
              <a:p>
                <a14:m>
                  <m:oMath xmlns:m="http://schemas.openxmlformats.org/officeDocument/2006/math">
                    <m:nary>
                      <m:naryPr>
                        <m:ctrlPr>
                          <a:rPr lang="en-US" sz="26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600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ad>
                          <m:radPr>
                            <m:degHide m:val="on"/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sup>
                      <m:e>
                        <m:r>
                          <a:rPr lang="en-US" sz="2600" b="0" i="1" smtClean="0">
                            <a:latin typeface="Cambria Math"/>
                          </a:rPr>
                          <m:t>𝑥</m:t>
                        </m:r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sz="26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6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6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6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/2</m:t>
                                </m:r>
                              </m:e>
                            </m:d>
                          </m:sup>
                        </m:sSup>
                      </m:e>
                    </m:nary>
                    <m:r>
                      <a:rPr lang="en-US" sz="2600" b="0" i="1" smtClean="0">
                        <a:latin typeface="Cambria Math"/>
                      </a:rPr>
                      <m:t>𝑑𝑥</m:t>
                    </m:r>
                  </m:oMath>
                </a14:m>
                <a:endParaRPr lang="en-US" sz="2600" dirty="0"/>
              </a:p>
            </p:txBody>
          </p:sp>
        </mc:Choice>
        <mc:Fallback xmlns="">
          <p:sp>
            <p:nvSpPr>
              <p:cNvPr id="105476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4953000" y="1600200"/>
                <a:ext cx="4038600" cy="4530725"/>
              </a:xfrm>
              <a:blipFill rotWithShape="1">
                <a:blip r:embed="rId3"/>
                <a:stretch>
                  <a:fillRect l="-755" t="-1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Homework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Page 358-361</a:t>
            </a:r>
          </a:p>
          <a:p>
            <a:r>
              <a:rPr lang="en-US" dirty="0" smtClean="0"/>
              <a:t>3-15, 42-51, 72, 76, 99-108 every three, </a:t>
            </a:r>
            <a:r>
              <a:rPr lang="en-US" dirty="0"/>
              <a:t>140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5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Section 4: </a:t>
            </a:r>
          </a:p>
          <a:p>
            <a:r>
              <a:rPr lang="en-US" dirty="0"/>
              <a:t>Exponential </a:t>
            </a:r>
            <a:r>
              <a:rPr lang="en-US" dirty="0" smtClean="0"/>
              <a:t>Functions</a:t>
            </a:r>
          </a:p>
          <a:p>
            <a:endParaRPr lang="en-US" dirty="0"/>
          </a:p>
          <a:p>
            <a:r>
              <a:rPr lang="en-US" b="1" dirty="0"/>
              <a:t>MA.C.2.3 2000    </a:t>
            </a:r>
            <a:r>
              <a:rPr lang="en-US" dirty="0"/>
              <a:t>Find the derivatives of functions, including algebraic, trigonometric, logarithmic, and exponential functions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Natural Exponential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803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natural exponential function is defined using the inverse of the natural log function.</a:t>
                </a:r>
              </a:p>
              <a:p>
                <a:r>
                  <a:rPr lang="en-US" sz="2600" dirty="0"/>
                  <a:t>Definition- The inverse function of the natural logarithmic function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6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60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600" b="0" i="1" dirty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600" i="1" dirty="0" err="1">
                        <a:latin typeface="Cambria Math"/>
                      </a:rPr>
                      <m:t>ln</m:t>
                    </m:r>
                    <m:r>
                      <a:rPr lang="en-US" sz="2600" i="1" dirty="0">
                        <a:latin typeface="Cambria Math"/>
                      </a:rPr>
                      <m:t>⁡</m:t>
                    </m:r>
                    <m:r>
                      <a:rPr lang="en-US" sz="2600" i="1" dirty="0">
                        <a:latin typeface="Cambria Math"/>
                      </a:rPr>
                      <m:t>𝑥</m:t>
                    </m:r>
                    <m:r>
                      <a:rPr lang="en-US" sz="2600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sz="2600" dirty="0"/>
                  <a:t>is called the natural exponential function and is denoted </a:t>
                </a:r>
                <a:r>
                  <a:rPr lang="en-US" sz="2600" dirty="0" smtClean="0"/>
                  <a:t>by</a:t>
                </a:r>
                <a:br>
                  <a:rPr lang="en-US" sz="2600" dirty="0" smtClean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sz="2600" dirty="0" smtClean="0"/>
              </a:p>
              <a:p>
                <a:endParaRPr lang="en-US" sz="2600" dirty="0" smtClean="0"/>
              </a:p>
              <a:p>
                <a:r>
                  <a:rPr lang="en-US" sz="2600" dirty="0" smtClean="0"/>
                  <a:t>That </a:t>
                </a:r>
                <a:r>
                  <a:rPr lang="en-US" sz="2600" dirty="0"/>
                  <a:t>is</a:t>
                </a:r>
                <a:r>
                  <a:rPr lang="en-US" sz="2600" dirty="0" smtClean="0"/>
                  <a:t>,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𝑦</m:t>
                    </m:r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600" dirty="0" smtClean="0"/>
                  <a:t> if </a:t>
                </a:r>
                <a:r>
                  <a:rPr lang="en-US" sz="2600" dirty="0"/>
                  <a:t>and only </a:t>
                </a:r>
                <a:r>
                  <a:rPr lang="en-US" sz="2600" dirty="0" smtClean="0"/>
                  <a:t>if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𝑥</m:t>
                    </m:r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600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600" b="0" i="1" smtClean="0">
                            <a:latin typeface="Cambria Math"/>
                          </a:rPr>
                          <m:t>𝑦</m:t>
                        </m:r>
                      </m:e>
                    </m:func>
                  </m:oMath>
                </a14:m>
                <a:endParaRPr lang="en-US" sz="2600" dirty="0"/>
              </a:p>
            </p:txBody>
          </p:sp>
        </mc:Choice>
        <mc:Fallback xmlns="">
          <p:sp>
            <p:nvSpPr>
              <p:cNvPr id="7680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593" t="-1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Inverse Relationship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638800" cy="4530725"/>
          </a:xfrm>
        </p:spPr>
        <p:txBody>
          <a:bodyPr/>
          <a:lstStyle/>
          <a:p>
            <a:r>
              <a:rPr lang="en-US" sz="2600"/>
              <a:t>Since the exponential function is defined as the inverse, we know that the following relationships are true.</a:t>
            </a:r>
          </a:p>
          <a:p>
            <a:r>
              <a:rPr lang="en-US" sz="2600"/>
              <a:t>These relationships can be used to solve functions.</a:t>
            </a:r>
          </a:p>
          <a:p>
            <a:pPr lvl="1"/>
            <a:r>
              <a:rPr lang="en-US" sz="2200"/>
              <a:t>Examples:</a:t>
            </a:r>
          </a:p>
          <a:p>
            <a:pPr lvl="2"/>
            <a:endParaRPr lang="en-US" sz="2000"/>
          </a:p>
        </p:txBody>
      </p:sp>
      <p:graphicFrame>
        <p:nvGraphicFramePr>
          <p:cNvPr id="106501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46863" y="1676400"/>
          <a:ext cx="1658937" cy="224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2" name="Equation" r:id="rId3" imgW="685800" imgH="927000" progId="Equation.3">
                  <p:embed/>
                </p:oleObj>
              </mc:Choice>
              <mc:Fallback>
                <p:oleObj name="Equation" r:id="rId3" imgW="685800" imgH="927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6863" y="1676400"/>
                        <a:ext cx="1658937" cy="2243138"/>
                      </a:xfrm>
                      <a:prstGeom prst="rect">
                        <a:avLst/>
                      </a:prstGeom>
                      <a:noFill/>
                      <a:ln w="57150" cmpd="thinThick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2" name="Object 6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058644297"/>
              </p:ext>
            </p:extLst>
          </p:nvPr>
        </p:nvGraphicFramePr>
        <p:xfrm>
          <a:off x="1447800" y="4500563"/>
          <a:ext cx="61277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3" name="Equation" r:id="rId5" imgW="2489040" imgH="228600" progId="Equation.3">
                  <p:embed/>
                </p:oleObj>
              </mc:Choice>
              <mc:Fallback>
                <p:oleObj name="Equation" r:id="rId5" imgW="248904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500563"/>
                        <a:ext cx="612775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008" name="Object 1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096610403"/>
              </p:ext>
            </p:extLst>
          </p:nvPr>
        </p:nvGraphicFramePr>
        <p:xfrm>
          <a:off x="1600200" y="4475163"/>
          <a:ext cx="60198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8" name="Equation" r:id="rId3" imgW="2323800" imgH="241200" progId="Equation.3">
                  <p:embed/>
                </p:oleObj>
              </mc:Choice>
              <mc:Fallback>
                <p:oleObj name="Equation" r:id="rId3" imgW="2323800" imgH="241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475163"/>
                        <a:ext cx="601980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Inverse Relationship</a:t>
            </a:r>
          </a:p>
        </p:txBody>
      </p:sp>
      <p:sp>
        <p:nvSpPr>
          <p:cNvPr id="85003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638800" cy="4530725"/>
          </a:xfrm>
        </p:spPr>
        <p:txBody>
          <a:bodyPr/>
          <a:lstStyle/>
          <a:p>
            <a:r>
              <a:rPr lang="en-US" sz="2600" dirty="0"/>
              <a:t>Since the exponential function is defined as the inverse, we know that the following relationships are true.</a:t>
            </a:r>
          </a:p>
          <a:p>
            <a:r>
              <a:rPr lang="en-US" sz="2600" dirty="0"/>
              <a:t>These relationships can be used to solve functions.</a:t>
            </a:r>
          </a:p>
          <a:p>
            <a:pPr lvl="1"/>
            <a:r>
              <a:rPr lang="en-US" sz="2200" dirty="0"/>
              <a:t>Examples:</a:t>
            </a:r>
          </a:p>
          <a:p>
            <a:pPr lvl="2"/>
            <a:endParaRPr lang="en-US" sz="2000" dirty="0"/>
          </a:p>
        </p:txBody>
      </p:sp>
      <p:graphicFrame>
        <p:nvGraphicFramePr>
          <p:cNvPr id="8499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46863" y="1676400"/>
          <a:ext cx="1658937" cy="224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9" name="Equation" r:id="rId5" imgW="685800" imgH="927000" progId="Equation.3">
                  <p:embed/>
                </p:oleObj>
              </mc:Choice>
              <mc:Fallback>
                <p:oleObj name="Equation" r:id="rId5" imgW="685800" imgH="927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6863" y="1676400"/>
                        <a:ext cx="1658937" cy="2243138"/>
                      </a:xfrm>
                      <a:prstGeom prst="rect">
                        <a:avLst/>
                      </a:prstGeom>
                      <a:noFill/>
                      <a:ln w="57150" cmpd="thinThick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211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/>
                  <a:t>The operations for exponents hold true for the exponential function.</a:t>
                </a:r>
              </a:p>
              <a:p>
                <a:endParaRPr lang="en-US" sz="2800" dirty="0"/>
              </a:p>
              <a:p>
                <a:r>
                  <a:rPr lang="en-US" sz="28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2800" dirty="0" smtClean="0"/>
                  <a:t> be any real numbers.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sup>
                    </m:sSup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𝑏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𝑏</m:t>
                        </m:r>
                      </m:sup>
                    </m:sSup>
                  </m:oMath>
                </a14:m>
                <a:endParaRPr lang="en-US" sz="2800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𝑎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𝑏</m:t>
                            </m:r>
                          </m:sup>
                        </m:sSup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𝑏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942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t="-1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dirty="0" smtClean="0"/>
              <a:t>Properties of the Exponential Function</a:t>
            </a:r>
            <a:endParaRPr lang="en-US" sz="4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214" name="Rectangle 6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600200"/>
                <a:ext cx="8305800" cy="4530725"/>
              </a:xfrm>
            </p:spPr>
            <p:txBody>
              <a:bodyPr/>
              <a:lstStyle/>
              <a:p>
                <a:r>
                  <a:rPr lang="en-US" sz="2600" dirty="0" smtClean="0"/>
                  <a:t>The properties are derived from the properties of natural log.</a:t>
                </a:r>
              </a:p>
              <a:p>
                <a:pPr marL="3208338" lvl="1" indent="-233363"/>
                <a:r>
                  <a:rPr lang="en-US" sz="2500" dirty="0" smtClean="0"/>
                  <a:t>The domain of </a:t>
                </a:r>
                <a14:m>
                  <m:oMath xmlns:m="http://schemas.openxmlformats.org/officeDocument/2006/math">
                    <m:r>
                      <a:rPr lang="en-US" sz="25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5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5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5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5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5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5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500" dirty="0" smtClean="0"/>
                  <a:t>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5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5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500" b="0" i="1" smtClean="0">
                            <a:latin typeface="Cambria Math"/>
                            <a:ea typeface="Cambria Math"/>
                          </a:rPr>
                          <m:t>∞,∞</m:t>
                        </m:r>
                      </m:e>
                    </m:d>
                  </m:oMath>
                </a14:m>
                <a:r>
                  <a:rPr lang="en-US" sz="2500" dirty="0" smtClean="0"/>
                  <a:t> and the range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5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500" b="0" i="1" smtClean="0">
                            <a:latin typeface="Cambria Math"/>
                          </a:rPr>
                          <m:t>0,</m:t>
                        </m:r>
                        <m:r>
                          <a:rPr lang="en-US" sz="2500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e>
                    </m:d>
                  </m:oMath>
                </a14:m>
                <a:r>
                  <a:rPr lang="en-US" sz="2500" dirty="0" smtClean="0"/>
                  <a:t>.</a:t>
                </a:r>
              </a:p>
              <a:p>
                <a:pPr marL="3208338" lvl="1" indent="-233363"/>
                <a:r>
                  <a:rPr lang="en-US" sz="2500" dirty="0" smtClean="0"/>
                  <a:t>The function </a:t>
                </a:r>
                <a14:m>
                  <m:oMath xmlns:m="http://schemas.openxmlformats.org/officeDocument/2006/math">
                    <m:r>
                      <a:rPr lang="en-US" sz="25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5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5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5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5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5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5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500" dirty="0" smtClean="0"/>
                  <a:t> is </a:t>
                </a:r>
                <a:br>
                  <a:rPr lang="en-US" sz="2500" dirty="0" smtClean="0"/>
                </a:br>
                <a:r>
                  <a:rPr lang="en-US" sz="2500" dirty="0" smtClean="0"/>
                  <a:t>continuous, increasing and </a:t>
                </a:r>
                <a:br>
                  <a:rPr lang="en-US" sz="2500" dirty="0" smtClean="0"/>
                </a:br>
                <a:r>
                  <a:rPr lang="en-US" sz="2500" dirty="0" smtClean="0"/>
                  <a:t>one-to-one on its entire domain.</a:t>
                </a:r>
              </a:p>
              <a:p>
                <a:pPr marL="3208338" lvl="1" indent="-233363"/>
                <a:r>
                  <a:rPr lang="en-US" sz="2500" dirty="0" smtClean="0"/>
                  <a:t>The graph of </a:t>
                </a:r>
                <a14:m>
                  <m:oMath xmlns:m="http://schemas.openxmlformats.org/officeDocument/2006/math">
                    <m:r>
                      <a:rPr lang="en-US" sz="25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5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5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5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5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5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5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500" dirty="0" smtClean="0"/>
                  <a:t> is concave </a:t>
                </a:r>
                <a:br>
                  <a:rPr lang="en-US" sz="2500" dirty="0" smtClean="0"/>
                </a:br>
                <a:r>
                  <a:rPr lang="en-US" sz="2500" dirty="0" smtClean="0"/>
                  <a:t>upward on its entire domain.</a:t>
                </a:r>
              </a:p>
              <a:p>
                <a:pPr marL="3208338" lvl="1" indent="-233363"/>
                <a14:m>
                  <m:oMath xmlns:m="http://schemas.openxmlformats.org/officeDocument/2006/math">
                    <m:func>
                      <m:funcPr>
                        <m:ctrlPr>
                          <a:rPr lang="en-US" sz="250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50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50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5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500" i="1" smtClean="0">
                                <a:latin typeface="Cambria Math"/>
                              </a:rPr>
                              <m:t>→</m:t>
                            </m:r>
                            <m:r>
                              <a:rPr lang="en-US" sz="25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500" i="1" smtClean="0">
                                <a:latin typeface="Cambria Math"/>
                              </a:rPr>
                              <m:t>∞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sz="25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500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500" b="0" i="1" smtClean="0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func>
                    <m:r>
                      <a:rPr lang="en-US" sz="25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2500" dirty="0" smtClean="0"/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5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5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5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5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5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sz="25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5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500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func>
                    <m:r>
                      <a:rPr lang="en-US" sz="2500" i="1">
                        <a:latin typeface="Cambria Math"/>
                      </a:rPr>
                      <m:t>=</m:t>
                    </m:r>
                    <m:r>
                      <a:rPr lang="en-US" sz="2500" i="1" smtClean="0"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en-US" sz="2500" dirty="0"/>
                  <a:t> </a:t>
                </a:r>
              </a:p>
            </p:txBody>
          </p:sp>
        </mc:Choice>
        <mc:Fallback xmlns="">
          <p:sp>
            <p:nvSpPr>
              <p:cNvPr id="94214" name="Rectangle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305800" cy="4530725"/>
              </a:xfrm>
              <a:blipFill rotWithShape="1">
                <a:blip r:embed="rId2"/>
                <a:stretch>
                  <a:fillRect l="-293" t="-1211" r="-1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8050" name="Picture 2" descr="http://www.craigsmaths.com/wordpress/wp-content/uploads/2008/08/expsimp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95600"/>
            <a:ext cx="2857500" cy="28575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78530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Derivative of the Exponential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259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/>
            <p:txBody>
              <a:bodyPr/>
              <a:lstStyle/>
              <a:p>
                <a:r>
                  <a:rPr lang="en-US" sz="2400" dirty="0" smtClean="0"/>
                  <a:t>The exponential function is the derivative of itself.</a:t>
                </a:r>
                <a:br>
                  <a:rPr lang="en-US" sz="2400" dirty="0" smtClean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sz="1600" dirty="0"/>
              </a:p>
              <a:p>
                <a:r>
                  <a:rPr lang="en-US" sz="2400" dirty="0"/>
                  <a:t>If a function of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i="1" dirty="0"/>
                  <a:t> </a:t>
                </a:r>
                <a:r>
                  <a:rPr lang="en-US" sz="2400" dirty="0"/>
                  <a:t>is the exponent, then multiply the function by the derivative of the exponent</a:t>
                </a:r>
                <a:r>
                  <a:rPr lang="en-US" sz="2400" dirty="0" smtClean="0"/>
                  <a:t>.</a:t>
                </a:r>
                <a:br>
                  <a:rPr lang="en-US" sz="2400" dirty="0" smtClean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𝑢</m:t>
                            </m:r>
                          </m:sup>
                        </m:sSup>
                      </m:e>
                    </m:d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𝑢</m:t>
                        </m:r>
                      </m:sup>
                    </m:sSup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𝑢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62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blipFill rotWithShape="1">
                <a:blip r:embed="rId2"/>
                <a:stretch>
                  <a:fillRect l="-452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6266" name="Rectangle 10"/>
              <p:cNvSpPr>
                <a:spLocks noGrp="1" noChangeArrowheads="1"/>
              </p:cNvSpPr>
              <p:nvPr>
                <p:ph type="body" sz="half" idx="2"/>
              </p:nvPr>
            </p:nvSpPr>
            <p:spPr/>
            <p:txBody>
              <a:bodyPr/>
              <a:lstStyle/>
              <a:p>
                <a:r>
                  <a:rPr lang="en-US" sz="2600" dirty="0" smtClean="0"/>
                  <a:t>Examples:</a:t>
                </a:r>
              </a:p>
              <a:p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2</m:t>
                        </m:r>
                        <m:r>
                          <a:rPr lang="en-US" sz="26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sz="2600" dirty="0" smtClean="0"/>
              </a:p>
              <a:p>
                <a:pPr marL="0" indent="0">
                  <a:buNone/>
                </a:pPr>
                <a:endParaRPr lang="en-US" sz="2600" dirty="0"/>
              </a:p>
              <a:p>
                <a:pPr marL="0" indent="0">
                  <a:buNone/>
                </a:pPr>
                <a:endParaRPr lang="en-US" sz="2600" dirty="0"/>
              </a:p>
              <a:p>
                <a:pPr marL="0" indent="0">
                  <a:buNone/>
                </a:pPr>
                <a:endParaRPr lang="en-US" sz="2600" dirty="0" smtClean="0"/>
              </a:p>
              <a:p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sz="2600" dirty="0" smtClean="0"/>
              </a:p>
              <a:p>
                <a:endParaRPr lang="en-US" sz="2600" dirty="0"/>
              </a:p>
            </p:txBody>
          </p:sp>
        </mc:Choice>
        <mc:Fallback>
          <p:sp>
            <p:nvSpPr>
              <p:cNvPr id="96266" name="Rectangle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blipFill rotWithShape="1">
                <a:blip r:embed="rId3"/>
                <a:stretch>
                  <a:fillRect l="-755" t="-1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Derivative of the Exponential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259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/>
            <p:txBody>
              <a:bodyPr/>
              <a:lstStyle/>
              <a:p>
                <a:r>
                  <a:rPr lang="en-US" sz="2400" dirty="0" smtClean="0"/>
                  <a:t>The exponential function is the derivative of itself.</a:t>
                </a:r>
                <a:br>
                  <a:rPr lang="en-US" sz="2400" dirty="0" smtClean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sz="1600" dirty="0"/>
              </a:p>
              <a:p>
                <a:r>
                  <a:rPr lang="en-US" sz="2400" dirty="0"/>
                  <a:t>If a function of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i="1" dirty="0"/>
                  <a:t> </a:t>
                </a:r>
                <a:r>
                  <a:rPr lang="en-US" sz="2400" dirty="0"/>
                  <a:t>is the exponent, then multiply the function by the derivative of the exponent</a:t>
                </a:r>
                <a:r>
                  <a:rPr lang="en-US" sz="2400" dirty="0" smtClean="0"/>
                  <a:t>.</a:t>
                </a:r>
                <a:br>
                  <a:rPr lang="en-US" sz="2400" dirty="0" smtClean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𝑢</m:t>
                            </m:r>
                          </m:sup>
                        </m:sSup>
                      </m:e>
                    </m:d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𝑢</m:t>
                        </m:r>
                      </m:sup>
                    </m:sSup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𝑢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62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blipFill rotWithShape="1">
                <a:blip r:embed="rId2"/>
                <a:stretch>
                  <a:fillRect l="-452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6266" name="Rectangle 10"/>
              <p:cNvSpPr>
                <a:spLocks noGrp="1" noChangeArrowheads="1"/>
              </p:cNvSpPr>
              <p:nvPr>
                <p:ph type="body" sz="half" idx="2"/>
              </p:nvPr>
            </p:nvSpPr>
            <p:spPr/>
            <p:txBody>
              <a:bodyPr/>
              <a:lstStyle/>
              <a:p>
                <a:r>
                  <a:rPr lang="en-US" sz="2600" dirty="0" smtClean="0"/>
                  <a:t>Examples:</a:t>
                </a:r>
              </a:p>
              <a:p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−1/</m:t>
                        </m:r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endParaRPr lang="en-US" sz="2600" dirty="0" smtClean="0"/>
              </a:p>
              <a:p>
                <a:endParaRPr lang="en-US" sz="2600" dirty="0"/>
              </a:p>
              <a:p>
                <a:endParaRPr lang="en-US" sz="2600" dirty="0" smtClean="0"/>
              </a:p>
              <a:p>
                <a:endParaRPr lang="en-US" sz="2600" dirty="0" smtClean="0"/>
              </a:p>
              <a:p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𝑦</m:t>
                    </m:r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600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6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sz="26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𝑥</m:t>
                                </m:r>
                              </m:sup>
                            </m:sSup>
                          </m:e>
                        </m:d>
                      </m:e>
                    </m:func>
                  </m:oMath>
                </a14:m>
                <a:endParaRPr lang="en-US" sz="2600" dirty="0"/>
              </a:p>
            </p:txBody>
          </p:sp>
        </mc:Choice>
        <mc:Fallback>
          <p:sp>
            <p:nvSpPr>
              <p:cNvPr id="96266" name="Rectangle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blipFill rotWithShape="1">
                <a:blip r:embed="rId3"/>
                <a:stretch>
                  <a:fillRect l="-755" t="-1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374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6" grpId="0" build="p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10759</TotalTime>
  <Words>424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Edge</vt:lpstr>
      <vt:lpstr>Microsoft Equation 3.0</vt:lpstr>
      <vt:lpstr>Equation</vt:lpstr>
      <vt:lpstr>Chapter 5</vt:lpstr>
      <vt:lpstr>Chapter 5</vt:lpstr>
      <vt:lpstr>The Natural Exponential Function</vt:lpstr>
      <vt:lpstr>Inverse Relationship</vt:lpstr>
      <vt:lpstr>Inverse Relationship</vt:lpstr>
      <vt:lpstr>Note</vt:lpstr>
      <vt:lpstr>Properties of the Exponential Function</vt:lpstr>
      <vt:lpstr>Derivative of the Exponential Function</vt:lpstr>
      <vt:lpstr>Derivative of the Exponential Function</vt:lpstr>
      <vt:lpstr>Integrals of Exponential Functions</vt:lpstr>
      <vt:lpstr>Integrals of Exponential Functions</vt:lpstr>
      <vt:lpstr>Homework</vt:lpstr>
    </vt:vector>
  </TitlesOfParts>
  <Company>School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Brandy Pitstick</dc:creator>
  <cp:lastModifiedBy>Test4520</cp:lastModifiedBy>
  <cp:revision>79</cp:revision>
  <dcterms:created xsi:type="dcterms:W3CDTF">2010-01-04T18:52:15Z</dcterms:created>
  <dcterms:modified xsi:type="dcterms:W3CDTF">2014-02-24T20:41:48Z</dcterms:modified>
</cp:coreProperties>
</file>