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71" r:id="rId2"/>
    <p:sldId id="321" r:id="rId3"/>
    <p:sldId id="336" r:id="rId4"/>
    <p:sldId id="337" r:id="rId5"/>
    <p:sldId id="339" r:id="rId6"/>
    <p:sldId id="340" r:id="rId7"/>
    <p:sldId id="338" r:id="rId8"/>
    <p:sldId id="354" r:id="rId9"/>
    <p:sldId id="356" r:id="rId10"/>
    <p:sldId id="34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D9F1FF"/>
    <a:srgbClr val="CCECFF"/>
    <a:srgbClr val="FF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B7E4068-DD41-42C3-A3B5-B97F1B4E1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B01C553-51EC-4255-ADDC-D7E4DEDD99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35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E5F2F-0BDB-484A-82DE-35D64250F3AF}" type="slidenum">
              <a:rPr lang="en-US"/>
              <a:pPr/>
              <a:t>1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A4DD7-F75E-45D6-AD32-3DEE40B6260F}" type="slidenum">
              <a:rPr lang="en-US"/>
              <a:pPr/>
              <a:t>3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that the coefficients are 1, 2, 2, …, 2, 2, 1</a:t>
            </a:r>
          </a:p>
          <a:p>
            <a:r>
              <a:rPr lang="en-US"/>
              <a:t>You should have n+1 terms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DBC6F-25B2-49E5-B77D-B71789EB0251}" type="slidenum">
              <a:rPr lang="en-US"/>
              <a:pPr/>
              <a:t>4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that the coefficients are 1, 2, 2, …, 2, 2, 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3F281-29E1-4A55-8B62-F5C1EE6C07E2}" type="slidenum">
              <a:rPr lang="en-US"/>
              <a:pPr/>
              <a:t>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that the coefficients are 1, 4, 2, 4, …, 2, 4, 1</a:t>
            </a:r>
          </a:p>
          <a:p>
            <a:r>
              <a:rPr lang="en-US"/>
              <a:t>You should have n+1 terms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9A6DC-4814-47BB-9B6D-9E3039B37DCA}" type="slidenum">
              <a:rPr lang="en-US"/>
              <a:pPr/>
              <a:t>6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that the coefficients are 1, 4, 2, 4, …, 2, 4,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9F3848-D196-45D9-8E1C-094937E26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7EDA2-BC06-4592-9FE9-F7BE154FD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0C675-9369-4186-838F-316AAD397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73136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013" y="3960813"/>
            <a:ext cx="73136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B59B89C-A4F2-4424-9769-A7342CF22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48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0AEBA9-1BCC-4B10-B85C-36C01B579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35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A29A41-CA06-494D-8D36-E6F8A859D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5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49A96-1F3F-4625-BAB0-69F4D451CB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7681-BDE9-43A7-85BC-9E981E0199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8C69A-51EE-4B96-A4C4-BEC0E3B56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9A156-BC36-483D-8B60-1B2C2124E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2F847-3775-4CC1-B9EC-90FD44E94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6C858-2314-45B6-8BBE-4130590F7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40D411-4228-4037-93EC-51705F535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09B9B8-77CF-49E8-9BDB-E4A128EB89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E31843-F2AF-4610-A860-056F25E7E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0" r:id="rId13"/>
    <p:sldLayoutId id="2147483711" r:id="rId14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4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316-317</a:t>
            </a:r>
          </a:p>
          <a:p>
            <a:r>
              <a:rPr lang="en-US" dirty="0"/>
              <a:t>3, 6, 24-33 every three, 53 </a:t>
            </a: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4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</a:t>
            </a:r>
            <a:r>
              <a:rPr lang="en-US" dirty="0" smtClean="0"/>
              <a:t>6: Trapezoidal &amp; Simpson’s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931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481328"/>
                <a:ext cx="8534400" cy="4525963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500" dirty="0" smtClean="0"/>
                  <a:t>Instead of rectangles, we are fitting trapezoids under the curve.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2500" dirty="0"/>
                  <a:t>The formula </a:t>
                </a:r>
                <a:r>
                  <a:rPr lang="en-US" sz="2500" dirty="0" smtClean="0"/>
                  <a:t>is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5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500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500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5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5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5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5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500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500" i="1" dirty="0" smtClean="0">
                    <a:latin typeface="Cambria Math"/>
                    <a:ea typeface="Cambria Math"/>
                  </a:rPr>
                  <a:t/>
                </a:r>
                <a:br>
                  <a:rPr lang="en-US" sz="2500" i="1" dirty="0" smtClean="0"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500" i="1" dirty="0" smtClean="0">
                    <a:latin typeface="Cambria Math"/>
                    <a:ea typeface="Cambria Math"/>
                  </a:rPr>
                  <a:t/>
                </a:r>
                <a:br>
                  <a:rPr lang="en-US" sz="2500" i="1" dirty="0" smtClean="0"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num>
                      <m:den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5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5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5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5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500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en-US" sz="2500" i="1">
                            <a:latin typeface="Cambria Math"/>
                            <a:ea typeface="Cambria Math"/>
                          </a:rPr>
                          <m:t>+2</m:t>
                        </m:r>
                        <m:r>
                          <a:rPr lang="en-US" sz="2500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5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5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5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+2</m:t>
                        </m:r>
                        <m:r>
                          <a:rPr lang="en-US" sz="2500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5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5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5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+…+2</m:t>
                        </m:r>
                        <m:r>
                          <a:rPr lang="en-US" sz="2500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5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5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500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  <m:r>
                                  <a:rPr lang="en-US" sz="2500" b="0" i="1" smtClean="0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500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5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5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5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500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sz="2500" dirty="0"/>
              </a:p>
              <a:p>
                <a:pPr>
                  <a:lnSpc>
                    <a:spcPct val="90000"/>
                  </a:lnSpc>
                </a:pPr>
                <a:endParaRPr lang="en-US" sz="2500" dirty="0"/>
              </a:p>
            </p:txBody>
          </p:sp>
        </mc:Choice>
        <mc:Fallback xmlns="">
          <p:sp>
            <p:nvSpPr>
              <p:cNvPr id="2693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534400" cy="4525963"/>
              </a:xfrm>
              <a:blipFill rotWithShape="1">
                <a:blip r:embed="rId3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Trapezoidal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7443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500" dirty="0" smtClean="0"/>
                  <a:t>Example: Use the Trapezoidal Rule to </a:t>
                </a:r>
                <a:r>
                  <a:rPr lang="en-US" sz="2500" dirty="0" smtClean="0"/>
                  <a:t>approximate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5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500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500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f>
                          <m:fPr>
                            <m:ctrlPr>
                              <a:rPr lang="en-US" sz="25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500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500" b="0" i="1" smtClean="0">
                                <a:latin typeface="Cambria Math"/>
                              </a:rPr>
                              <m:t>3−</m:t>
                            </m:r>
                            <m:r>
                              <a:rPr lang="en-US" sz="2500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nary>
                    <m:r>
                      <a:rPr lang="en-US" sz="2500" i="1">
                        <a:latin typeface="Cambria Math"/>
                      </a:rPr>
                      <m:t>𝑑𝑥</m:t>
                    </m:r>
                  </m:oMath>
                </a14:m>
                <a:r>
                  <a:rPr lang="en-US" sz="2500" dirty="0"/>
                  <a:t/>
                </a:r>
                <a:br>
                  <a:rPr lang="en-US" sz="2500" dirty="0"/>
                </a:br>
                <a:r>
                  <a:rPr lang="en-US" sz="2500" dirty="0"/>
                  <a:t/>
                </a:r>
                <a:br>
                  <a:rPr lang="en-US" sz="2500" dirty="0"/>
                </a:br>
                <a:r>
                  <a:rPr lang="en-US" sz="2500" dirty="0"/>
                  <a:t>Compare the results for </a:t>
                </a:r>
                <a:r>
                  <a:rPr lang="en-US" sz="2500" i="1" dirty="0"/>
                  <a:t>n</a:t>
                </a:r>
                <a:r>
                  <a:rPr lang="en-US" sz="2500" dirty="0"/>
                  <a:t>=4 and </a:t>
                </a:r>
                <a:r>
                  <a:rPr lang="en-US" sz="2500" i="1" dirty="0"/>
                  <a:t>n</a:t>
                </a:r>
                <a:r>
                  <a:rPr lang="en-US" sz="2500" dirty="0"/>
                  <a:t>=8</a:t>
                </a:r>
              </a:p>
            </p:txBody>
          </p:sp>
        </mc:Choice>
        <mc:Fallback>
          <p:sp>
            <p:nvSpPr>
              <p:cNvPr id="2744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Trapezoidal Rule</a:t>
            </a: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95262443"/>
              </p:ext>
            </p:extLst>
          </p:nvPr>
        </p:nvGraphicFramePr>
        <p:xfrm>
          <a:off x="1143000" y="6096000"/>
          <a:ext cx="71628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60" name="Equation" r:id="rId5" imgW="4025900" imgH="393700" progId="Equation.3">
                  <p:embed/>
                </p:oleObj>
              </mc:Choice>
              <mc:Fallback>
                <p:oleObj name="Equation" r:id="rId5" imgW="4025900" imgH="393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096000"/>
                        <a:ext cx="7162800" cy="700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7507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2400" dirty="0" smtClean="0"/>
                  <a:t>Instead of rectangles or trapezoids, we are fitting parabolas under the curve.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400" dirty="0"/>
                  <a:t>In this case, </a:t>
                </a:r>
                <a:r>
                  <a:rPr lang="en-US" sz="2400" i="1" dirty="0"/>
                  <a:t>n</a:t>
                </a:r>
                <a:r>
                  <a:rPr lang="en-US" sz="2400" dirty="0"/>
                  <a:t> </a:t>
                </a:r>
                <a:r>
                  <a:rPr lang="en-US" sz="2400" b="1" dirty="0"/>
                  <a:t>must</a:t>
                </a:r>
                <a:r>
                  <a:rPr lang="en-US" sz="2400" dirty="0"/>
                  <a:t> be even</a:t>
                </a:r>
              </a:p>
              <a:p>
                <a:pPr>
                  <a:lnSpc>
                    <a:spcPct val="80000"/>
                  </a:lnSpc>
                </a:pPr>
                <a:endParaRPr lang="en-US" sz="2400" dirty="0" smtClean="0"/>
              </a:p>
              <a:p>
                <a:pPr>
                  <a:lnSpc>
                    <a:spcPct val="80000"/>
                  </a:lnSpc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formula is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𝑑𝑥</m:t>
                        </m:r>
                      </m:e>
                    </m:nary>
                    <m:r>
                      <a:rPr lang="en-US" sz="2400" i="1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400" i="1" dirty="0">
                    <a:latin typeface="Cambria Math"/>
                    <a:ea typeface="Cambria Math"/>
                  </a:rPr>
                  <a:t/>
                </a:r>
                <a:br>
                  <a:rPr lang="en-US" sz="2400" i="1" dirty="0"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i="1" dirty="0">
                    <a:latin typeface="Cambria Math"/>
                    <a:ea typeface="Cambria Math"/>
                  </a:rPr>
                  <a:t/>
                </a:r>
                <a:br>
                  <a:rPr lang="en-US" sz="2400" i="1" dirty="0"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𝑏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𝑛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+2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+4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+…+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sz="2400" dirty="0"/>
              </a:p>
              <a:p>
                <a:pPr>
                  <a:lnSpc>
                    <a:spcPct val="80000"/>
                  </a:lnSpc>
                </a:pPr>
                <a:endParaRPr lang="en-US" sz="2400" dirty="0"/>
              </a:p>
              <a:p>
                <a:pPr>
                  <a:lnSpc>
                    <a:spcPct val="80000"/>
                  </a:lnSpc>
                </a:pPr>
                <a:endParaRPr lang="en-US" sz="2400" dirty="0"/>
              </a:p>
              <a:p>
                <a:pPr marL="109728" indent="0">
                  <a:lnSpc>
                    <a:spcPct val="80000"/>
                  </a:lnSpc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775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Simpson’s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7955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500" dirty="0" smtClean="0"/>
                  <a:t>Example: Use Simpson’s Rule to </a:t>
                </a:r>
                <a:r>
                  <a:rPr lang="en-US" sz="2500" dirty="0" smtClean="0"/>
                  <a:t>approximate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5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500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500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f>
                          <m:fPr>
                            <m:ctrlPr>
                              <a:rPr lang="en-US" sz="25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500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500" b="0" i="1" smtClean="0">
                                <a:latin typeface="Cambria Math"/>
                              </a:rPr>
                              <m:t>3−</m:t>
                            </m:r>
                            <m:r>
                              <a:rPr lang="en-US" sz="2500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nary>
                    <m:r>
                      <a:rPr lang="en-US" sz="2500" i="1">
                        <a:latin typeface="Cambria Math"/>
                      </a:rPr>
                      <m:t>𝑑𝑥</m:t>
                    </m:r>
                  </m:oMath>
                </a14:m>
                <a:r>
                  <a:rPr lang="en-US" sz="2500" dirty="0"/>
                  <a:t/>
                </a:r>
                <a:br>
                  <a:rPr lang="en-US" sz="2500" dirty="0"/>
                </a:br>
                <a:r>
                  <a:rPr lang="en-US" sz="2500" dirty="0"/>
                  <a:t/>
                </a:r>
                <a:br>
                  <a:rPr lang="en-US" sz="2500" dirty="0"/>
                </a:br>
                <a:r>
                  <a:rPr lang="en-US" sz="2500" dirty="0"/>
                  <a:t>Compare the results for </a:t>
                </a:r>
                <a:r>
                  <a:rPr lang="en-US" sz="2500" i="1" dirty="0"/>
                  <a:t>n</a:t>
                </a:r>
                <a:r>
                  <a:rPr lang="en-US" sz="2500" dirty="0"/>
                  <a:t>=4 and </a:t>
                </a:r>
                <a:r>
                  <a:rPr lang="en-US" sz="2500" i="1" dirty="0"/>
                  <a:t>n</a:t>
                </a:r>
                <a:r>
                  <a:rPr lang="en-US" sz="2500" dirty="0"/>
                  <a:t>=8</a:t>
                </a:r>
              </a:p>
            </p:txBody>
          </p:sp>
        </mc:Choice>
        <mc:Fallback>
          <p:sp>
            <p:nvSpPr>
              <p:cNvPr id="2795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Simpson’s Rule</a:t>
            </a: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34122543"/>
              </p:ext>
            </p:extLst>
          </p:nvPr>
        </p:nvGraphicFramePr>
        <p:xfrm>
          <a:off x="609600" y="6107113"/>
          <a:ext cx="784860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82" name="Equation" r:id="rId5" imgW="4584700" imgH="393700" progId="Equation.3">
                  <p:embed/>
                </p:oleObj>
              </mc:Choice>
              <mc:Fallback>
                <p:oleObj name="Equation" r:id="rId5" imgW="4584700" imgH="3937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107113"/>
                        <a:ext cx="7848600" cy="6746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648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500" dirty="0" smtClean="0"/>
                  <a:t>We need to know how accurate the approximations are using the Trapezoidal Rule and Simpson’s Rule.</a:t>
                </a:r>
              </a:p>
              <a:p>
                <a:r>
                  <a:rPr lang="en-US" sz="2500" dirty="0"/>
                  <a:t>We have formulas for the error </a:t>
                </a:r>
                <a:r>
                  <a:rPr lang="en-US" sz="2500" i="1" dirty="0"/>
                  <a:t>E </a:t>
                </a:r>
                <a:br>
                  <a:rPr lang="en-US" sz="2500" i="1" dirty="0"/>
                </a:br>
                <a:r>
                  <a:rPr lang="en-US" sz="700" i="1" dirty="0"/>
                  <a:t/>
                </a:r>
                <a:br>
                  <a:rPr lang="en-US" sz="700" i="1" dirty="0"/>
                </a:br>
                <a:r>
                  <a:rPr lang="en-US" sz="2500" dirty="0" smtClean="0"/>
                  <a:t>approximating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5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500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sz="2500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sz="25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5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5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5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sz="2500" dirty="0"/>
              </a:p>
            </p:txBody>
          </p:sp>
        </mc:Choice>
        <mc:Fallback xmlns="">
          <p:sp>
            <p:nvSpPr>
              <p:cNvPr id="2764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Analysis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19872141"/>
              </p:ext>
            </p:extLst>
          </p:nvPr>
        </p:nvGraphicFramePr>
        <p:xfrm>
          <a:off x="914400" y="3962400"/>
          <a:ext cx="759354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1" name="Equation" r:id="rId4" imgW="3644900" imgH="914400" progId="Equation.3">
                  <p:embed/>
                </p:oleObj>
              </mc:Choice>
              <mc:Fallback>
                <p:oleObj name="Equation" r:id="rId4" imgW="3644900" imgH="9144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7593542" cy="1905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  <a:prstDash val="lgDashDotDot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Estimate the errors in approximating the integral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+2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such that the error in approximating the integrals is less than or equal to 0.00001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11562</TotalTime>
  <Words>302</Words>
  <Application>Microsoft Office PowerPoint</Application>
  <PresentationFormat>On-screen Show (4:3)</PresentationFormat>
  <Paragraphs>40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Equation</vt:lpstr>
      <vt:lpstr>Chapter 4</vt:lpstr>
      <vt:lpstr>Chapter 4</vt:lpstr>
      <vt:lpstr>Trapezoidal Rule</vt:lpstr>
      <vt:lpstr>Trapezoidal Rule</vt:lpstr>
      <vt:lpstr>Simpson’s Rule</vt:lpstr>
      <vt:lpstr>Simpson’s Rule</vt:lpstr>
      <vt:lpstr>Error Analysis</vt:lpstr>
      <vt:lpstr>Example</vt:lpstr>
      <vt:lpstr>Example</vt:lpstr>
      <vt:lpstr>Homework</vt:lpstr>
    </vt:vector>
  </TitlesOfParts>
  <Company>School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Brandy Pitstick</dc:creator>
  <cp:lastModifiedBy>Test4520</cp:lastModifiedBy>
  <cp:revision>84</cp:revision>
  <dcterms:created xsi:type="dcterms:W3CDTF">2009-11-22T19:28:07Z</dcterms:created>
  <dcterms:modified xsi:type="dcterms:W3CDTF">2014-01-21T21:09:17Z</dcterms:modified>
</cp:coreProperties>
</file>