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tags/tag1.xml" ContentType="application/vnd.openxmlformats-officedocument.presentationml.tags+xml"/>
  <Override PartName="/ppt/notesSlides/notesSlide20.xml" ContentType="application/vnd.openxmlformats-officedocument.presentationml.notesSlide+xml"/>
  <Override PartName="/ppt/tags/tag2.xml" ContentType="application/vnd.openxmlformats-officedocument.presentationml.tags+xml"/>
  <Override PartName="/ppt/notesSlides/notesSlide21.xml" ContentType="application/vnd.openxmlformats-officedocument.presentationml.notesSlide+xml"/>
  <Override PartName="/ppt/tags/tag3.xml" ContentType="application/vnd.openxmlformats-officedocument.presentationml.tags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notesMasterIdLst>
    <p:notesMasterId r:id="rId34"/>
  </p:notesMasterIdLst>
  <p:handoutMasterIdLst>
    <p:handoutMasterId r:id="rId35"/>
  </p:handoutMasterIdLst>
  <p:sldIdLst>
    <p:sldId id="437" r:id="rId2"/>
    <p:sldId id="438" r:id="rId3"/>
    <p:sldId id="439" r:id="rId4"/>
    <p:sldId id="475" r:id="rId5"/>
    <p:sldId id="477" r:id="rId6"/>
    <p:sldId id="476" r:id="rId7"/>
    <p:sldId id="446" r:id="rId8"/>
    <p:sldId id="444" r:id="rId9"/>
    <p:sldId id="445" r:id="rId10"/>
    <p:sldId id="447" r:id="rId11"/>
    <p:sldId id="451" r:id="rId12"/>
    <p:sldId id="452" r:id="rId13"/>
    <p:sldId id="449" r:id="rId14"/>
    <p:sldId id="450" r:id="rId15"/>
    <p:sldId id="455" r:id="rId16"/>
    <p:sldId id="456" r:id="rId17"/>
    <p:sldId id="461" r:id="rId18"/>
    <p:sldId id="479" r:id="rId19"/>
    <p:sldId id="573" r:id="rId20"/>
    <p:sldId id="574" r:id="rId21"/>
    <p:sldId id="575" r:id="rId22"/>
    <p:sldId id="576" r:id="rId23"/>
    <p:sldId id="577" r:id="rId24"/>
    <p:sldId id="578" r:id="rId25"/>
    <p:sldId id="579" r:id="rId26"/>
    <p:sldId id="580" r:id="rId27"/>
    <p:sldId id="581" r:id="rId28"/>
    <p:sldId id="582" r:id="rId29"/>
    <p:sldId id="583" r:id="rId30"/>
    <p:sldId id="584" r:id="rId31"/>
    <p:sldId id="585" r:id="rId32"/>
    <p:sldId id="586" r:id="rId33"/>
  </p:sldIdLst>
  <p:sldSz cx="9144000" cy="6858000" type="screen4x3"/>
  <p:notesSz cx="7086600" cy="942975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CE4F0"/>
    <a:srgbClr val="85CFD9"/>
    <a:srgbClr val="69D1C5"/>
    <a:srgbClr val="D0DDE4"/>
    <a:srgbClr val="DCF0F0"/>
    <a:srgbClr val="E3FFFF"/>
    <a:srgbClr val="CCECFF"/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4.wmf"/><Relationship Id="rId1" Type="http://schemas.openxmlformats.org/officeDocument/2006/relationships/image" Target="../media/image23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24.wmf"/><Relationship Id="rId1" Type="http://schemas.openxmlformats.org/officeDocument/2006/relationships/image" Target="../media/image26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28.wmf"/><Relationship Id="rId1" Type="http://schemas.openxmlformats.org/officeDocument/2006/relationships/image" Target="../media/image2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0225" cy="471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375" tIns="47188" rIns="94375" bIns="47188" numCol="1" anchor="t" anchorCtr="0" compatLnSpc="1">
            <a:prstTxWarp prst="textNoShape">
              <a:avLst/>
            </a:prstTxWarp>
          </a:bodyPr>
          <a:lstStyle>
            <a:lvl1pPr defTabSz="942975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14788" y="0"/>
            <a:ext cx="3070225" cy="471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375" tIns="47188" rIns="94375" bIns="47188" numCol="1" anchor="t" anchorCtr="0" compatLnSpc="1">
            <a:prstTxWarp prst="textNoShape">
              <a:avLst/>
            </a:prstTxWarp>
          </a:bodyPr>
          <a:lstStyle>
            <a:lvl1pPr algn="r" defTabSz="942975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93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56675"/>
            <a:ext cx="3070225" cy="471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375" tIns="47188" rIns="94375" bIns="47188" numCol="1" anchor="b" anchorCtr="0" compatLnSpc="1">
            <a:prstTxWarp prst="textNoShape">
              <a:avLst/>
            </a:prstTxWarp>
          </a:bodyPr>
          <a:lstStyle>
            <a:lvl1pPr defTabSz="942975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93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14788" y="8956675"/>
            <a:ext cx="3070225" cy="471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375" tIns="47188" rIns="94375" bIns="47188" numCol="1" anchor="b" anchorCtr="0" compatLnSpc="1">
            <a:prstTxWarp prst="textNoShape">
              <a:avLst/>
            </a:prstTxWarp>
          </a:bodyPr>
          <a:lstStyle>
            <a:lvl1pPr algn="r" defTabSz="942975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FF6C6653-8924-4A89-9942-8F2B52AD20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3534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0225" cy="471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375" tIns="47188" rIns="94375" bIns="47188" numCol="1" anchor="t" anchorCtr="0" compatLnSpc="1">
            <a:prstTxWarp prst="textNoShape">
              <a:avLst/>
            </a:prstTxWarp>
          </a:bodyPr>
          <a:lstStyle>
            <a:lvl1pPr defTabSz="942975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93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14788" y="0"/>
            <a:ext cx="3070225" cy="471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375" tIns="47188" rIns="94375" bIns="47188" numCol="1" anchor="t" anchorCtr="0" compatLnSpc="1">
            <a:prstTxWarp prst="textNoShape">
              <a:avLst/>
            </a:prstTxWarp>
          </a:bodyPr>
          <a:lstStyle>
            <a:lvl1pPr algn="r" defTabSz="942975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9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7450" y="708025"/>
            <a:ext cx="4713288" cy="35353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693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8025" y="4479925"/>
            <a:ext cx="5670550" cy="4243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375" tIns="47188" rIns="94375" bIns="4718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693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56675"/>
            <a:ext cx="3070225" cy="471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375" tIns="47188" rIns="94375" bIns="47188" numCol="1" anchor="b" anchorCtr="0" compatLnSpc="1">
            <a:prstTxWarp prst="textNoShape">
              <a:avLst/>
            </a:prstTxWarp>
          </a:bodyPr>
          <a:lstStyle>
            <a:lvl1pPr defTabSz="942975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93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14788" y="8956675"/>
            <a:ext cx="3070225" cy="471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375" tIns="47188" rIns="94375" bIns="47188" numCol="1" anchor="b" anchorCtr="0" compatLnSpc="1">
            <a:prstTxWarp prst="textNoShape">
              <a:avLst/>
            </a:prstTxWarp>
          </a:bodyPr>
          <a:lstStyle>
            <a:lvl1pPr algn="r" defTabSz="942975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85904636-30CF-455C-845A-AA47B605EF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228021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08D0D1B6-75C7-4622-A52E-33157994F705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51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155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150F960F-2C6F-42CD-9671-ED81B75103E4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160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07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C1FCBAC7-D635-47EB-9D41-9D6C3C1F2685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161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17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EE04C129-8D3C-4DA3-9473-89ED0DE818F3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162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28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02649D19-EBFE-4D7E-A4F2-DD4A6B56EE96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163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D0314731-AEC2-45AC-801A-5DE10EF54908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164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48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B5AD880D-F9DC-495B-BB06-ED026308D38B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165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58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6FCAEC34-4229-45CC-93D8-A956A25C6703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166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69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08D0D1B6-75C7-4622-A52E-33157994F705}" type="slidenum">
              <a:rPr lang="en-US" smtClean="0"/>
              <a:pPr/>
              <a:t>20</a:t>
            </a:fld>
            <a:endParaRPr lang="en-US" smtClean="0"/>
          </a:p>
        </p:txBody>
      </p:sp>
      <p:sp>
        <p:nvSpPr>
          <p:cNvPr id="151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155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841A6DF1-15AA-4198-9E77-0B1F76BA8286}" type="slidenum">
              <a:rPr lang="en-US" smtClean="0"/>
              <a:pPr/>
              <a:t>24</a:t>
            </a:fld>
            <a:endParaRPr lang="en-US" smtClean="0"/>
          </a:p>
        </p:txBody>
      </p:sp>
      <p:sp>
        <p:nvSpPr>
          <p:cNvPr id="167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79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EF139150-9431-48B4-A0B9-29CA78BC92BA}" type="slidenum">
              <a:rPr lang="en-US" smtClean="0"/>
              <a:pPr/>
              <a:t>25</a:t>
            </a:fld>
            <a:endParaRPr lang="en-US" smtClean="0"/>
          </a:p>
        </p:txBody>
      </p:sp>
      <p:sp>
        <p:nvSpPr>
          <p:cNvPr id="168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89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3292A956-677F-4CAC-AE78-9FFA2D5DE752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152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25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4CEFDBA2-35E4-415A-B8F4-454C8737C460}" type="slidenum">
              <a:rPr lang="en-US" smtClean="0"/>
              <a:pPr/>
              <a:t>29</a:t>
            </a:fld>
            <a:endParaRPr lang="en-US" smtClean="0"/>
          </a:p>
        </p:txBody>
      </p:sp>
      <p:sp>
        <p:nvSpPr>
          <p:cNvPr id="169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99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4D287C4A-4FFF-4B08-ADAC-DEBC7834FA58}" type="slidenum">
              <a:rPr lang="en-US" smtClean="0"/>
              <a:pPr/>
              <a:t>30</a:t>
            </a:fld>
            <a:endParaRPr lang="en-US" smtClean="0"/>
          </a:p>
        </p:txBody>
      </p:sp>
      <p:sp>
        <p:nvSpPr>
          <p:cNvPr id="171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10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BFEF0775-1D69-489E-9B8D-0BBDDAFE3C86}" type="slidenum">
              <a:rPr lang="en-US" smtClean="0"/>
              <a:pPr/>
              <a:t>31</a:t>
            </a:fld>
            <a:endParaRPr lang="en-US" smtClean="0"/>
          </a:p>
        </p:txBody>
      </p:sp>
      <p:sp>
        <p:nvSpPr>
          <p:cNvPr id="172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20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3351A4F6-01A5-4D9C-BFDB-4254C1AE8AFC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153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D6363F2B-93E0-4053-B85D-C5410694C333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154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46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03713E05-81BB-4FC9-8562-63657344A21A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155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56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0B0B8475-43A3-4730-A994-79915D5BF881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156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6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747760E5-A2CA-4816-82C8-546FF0BC7365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157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77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B5FA4EA1-18FF-4A4E-BFAC-7B7C05DEF52D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158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87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A6BCA1A0-6F88-4788-929E-12E9744006BD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159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97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911383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6" name="Rectangle 15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7" name="Oval 16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8" name="Oval 17"/>
          <p:cNvSpPr/>
          <p:nvPr/>
        </p:nvSpPr>
        <p:spPr bwMode="auto">
          <a:xfrm>
            <a:off x="1309688" y="4867275"/>
            <a:ext cx="641350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663700" y="5788025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21" name="Oval 20"/>
          <p:cNvSpPr/>
          <p:nvPr/>
        </p:nvSpPr>
        <p:spPr>
          <a:xfrm>
            <a:off x="1905000" y="4495800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22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463" y="1174750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81475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63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82F3B1-B971-4FA3-AF13-A24E7EAB98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61A934-07FD-44B5-8788-DA68FF3511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D91386-3E0E-4308-B72F-3DDE109524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DA755EE9-DEC4-4439-BCC6-FF94C55EA4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3" name="Rectangle 12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4" name="Oval 13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5" name="Oval 14"/>
          <p:cNvSpPr/>
          <p:nvPr/>
        </p:nvSpPr>
        <p:spPr bwMode="auto">
          <a:xfrm>
            <a:off x="1323975" y="4867275"/>
            <a:ext cx="642938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6" name="Oval 15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7" name="Oval 16"/>
          <p:cNvSpPr/>
          <p:nvPr/>
        </p:nvSpPr>
        <p:spPr bwMode="auto">
          <a:xfrm>
            <a:off x="1663700" y="5791200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8" name="Oval 17"/>
          <p:cNvSpPr/>
          <p:nvPr/>
        </p:nvSpPr>
        <p:spPr bwMode="auto">
          <a:xfrm>
            <a:off x="1879600" y="4479925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909796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2875" y="1169988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78300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39850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FB0423-45BC-4A5A-8EB5-A93CFD3623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FD3288-3BFE-46BE-BBE7-753D874524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6A1495-07B0-42E6-9EC2-E48E1DDE64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516492A8-83BC-4710-A0ED-00B88BECC0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2A9A43-64E4-4DDE-BEE7-6E4D2687FE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traight Connector 5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traight Connector 17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" name="Straight Connector 1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algn="ctr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0" name="Straight Connector 2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Date Placeholder 20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2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C1FF551E-A503-458A-9D37-B700723EB0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4" name="Footer Placeholder 22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7" name="Straight Connector 17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" name="Rectangle 7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9" name="Straight Connector 19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1" name="Straight Connector 23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55CBC32A-4DE9-4AAA-B59A-C05639EE67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4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8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32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algn="ctr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034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9038D7A3-DF8B-41EA-A120-AE47AC3E7A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20" r:id="rId2"/>
    <p:sldLayoutId id="2147483721" r:id="rId3"/>
    <p:sldLayoutId id="2147483713" r:id="rId4"/>
    <p:sldLayoutId id="2147483714" r:id="rId5"/>
    <p:sldLayoutId id="2147483722" r:id="rId6"/>
    <p:sldLayoutId id="2147483715" r:id="rId7"/>
    <p:sldLayoutId id="2147483723" r:id="rId8"/>
    <p:sldLayoutId id="2147483724" r:id="rId9"/>
    <p:sldLayoutId id="2147483716" r:id="rId10"/>
    <p:sldLayoutId id="2147483717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kern="1200" cap="small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563" algn="l" rtl="0" eaLnBrk="0" fontAlgn="base" hangingPunct="0">
        <a:spcBef>
          <a:spcPct val="20000"/>
        </a:spcBef>
        <a:spcAft>
          <a:spcPct val="0"/>
        </a:spcAft>
        <a:buClr>
          <a:srgbClr val="616165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182563" algn="l" rtl="0" eaLnBrk="0" fontAlgn="base" hangingPunct="0">
        <a:spcBef>
          <a:spcPct val="20000"/>
        </a:spcBef>
        <a:spcAft>
          <a:spcPct val="0"/>
        </a:spcAft>
        <a:buClr>
          <a:srgbClr val="BBBBBC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182563" algn="l" rtl="0" eaLnBrk="0" fontAlgn="base" hangingPunct="0">
        <a:spcBef>
          <a:spcPct val="20000"/>
        </a:spcBef>
        <a:spcAft>
          <a:spcPct val="0"/>
        </a:spcAft>
        <a:buClr>
          <a:srgbClr val="D0D8C4"/>
        </a:buClr>
        <a:buSzPct val="68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.bin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23.wmf"/><Relationship Id="rId2" Type="http://schemas.openxmlformats.org/officeDocument/2006/relationships/tags" Target="../tags/tag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image" Target="../media/image25.png"/><Relationship Id="rId4" Type="http://schemas.openxmlformats.org/officeDocument/2006/relationships/notesSlide" Target="../notesSlides/notesSlide20.xml"/><Relationship Id="rId9" Type="http://schemas.openxmlformats.org/officeDocument/2006/relationships/image" Target="../media/image24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26.wmf"/><Relationship Id="rId2" Type="http://schemas.openxmlformats.org/officeDocument/2006/relationships/tags" Target="../tags/tag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25.png"/><Relationship Id="rId4" Type="http://schemas.openxmlformats.org/officeDocument/2006/relationships/notesSlide" Target="../notesSlides/notesSlide21.xml"/><Relationship Id="rId9" Type="http://schemas.openxmlformats.org/officeDocument/2006/relationships/image" Target="../media/image24.wmf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27.wmf"/><Relationship Id="rId2" Type="http://schemas.openxmlformats.org/officeDocument/2006/relationships/tags" Target="../tags/tag3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5.bin"/><Relationship Id="rId5" Type="http://schemas.openxmlformats.org/officeDocument/2006/relationships/image" Target="../media/image25.png"/><Relationship Id="rId4" Type="http://schemas.openxmlformats.org/officeDocument/2006/relationships/notesSlide" Target="../notesSlides/notesSlide22.xml"/><Relationship Id="rId9" Type="http://schemas.openxmlformats.org/officeDocument/2006/relationships/image" Target="../media/image28.wmf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dirty="0" smtClean="0"/>
              <a:t>Section 4.5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Graphs of Sine &amp; Cosine Functions</a:t>
            </a:r>
          </a:p>
          <a:p>
            <a:r>
              <a:rPr lang="en-US" sz="2000" b="1" dirty="0" smtClean="0"/>
              <a:t>MA.PC.4.5 2000    </a:t>
            </a:r>
            <a:r>
              <a:rPr lang="en-US" sz="2000" dirty="0" smtClean="0"/>
              <a:t>Define and graph trigonometric functions (</a:t>
            </a:r>
            <a:r>
              <a:rPr lang="en-US" sz="2000" dirty="0" err="1" smtClean="0"/>
              <a:t>i.e.,sine</a:t>
            </a:r>
            <a:r>
              <a:rPr lang="en-US" sz="2000" dirty="0" smtClean="0"/>
              <a:t>, cosine, tangent, cosecant, secant, cotangent).</a:t>
            </a:r>
          </a:p>
          <a:p>
            <a:r>
              <a:rPr lang="en-US" sz="2000" b="1" dirty="0" smtClean="0"/>
              <a:t>MA.PC.4.6 2000    </a:t>
            </a:r>
            <a:r>
              <a:rPr lang="en-US" sz="2000" dirty="0" smtClean="0"/>
              <a:t>Find domain, range, intercepts, periods, amplitudes, and asymptotes of trigonometric functions.</a:t>
            </a:r>
          </a:p>
          <a:p>
            <a:r>
              <a:rPr lang="en-US" sz="2000" b="1" dirty="0" smtClean="0"/>
              <a:t>MA.PC.4.7 2000    </a:t>
            </a:r>
            <a:r>
              <a:rPr lang="en-US" sz="2000" dirty="0" smtClean="0"/>
              <a:t>Draw and analyze graphs of translations of trigonometric functions, including period, amplitude, and phase shift.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514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28800" y="1951037"/>
            <a:ext cx="5029200" cy="431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4515" name="Text Box 9"/>
          <p:cNvSpPr txBox="1">
            <a:spLocks noChangeArrowheads="1"/>
          </p:cNvSpPr>
          <p:nvPr/>
        </p:nvSpPr>
        <p:spPr bwMode="auto">
          <a:xfrm>
            <a:off x="1143000" y="762000"/>
            <a:ext cx="4000500" cy="57943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200" dirty="0">
                <a:latin typeface="Arial" charset="0"/>
              </a:rPr>
              <a:t>Graphing y=3 sin 2x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7" name="Rectangle 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Example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1"/>
              <p:cNvSpPr txBox="1">
                <a:spLocks/>
              </p:cNvSpPr>
              <p:nvPr/>
            </p:nvSpPr>
            <p:spPr>
              <a:xfrm>
                <a:off x="457200" y="1600200"/>
                <a:ext cx="7467600" cy="4873752"/>
              </a:xfrm>
              <a:prstGeom prst="rect">
                <a:avLst/>
              </a:prstGeom>
            </p:spPr>
            <p:txBody>
              <a:bodyPr/>
              <a:lstStyle>
                <a:lvl1pPr marL="273050" indent="-273050" algn="l" rtl="0" eaLnBrk="0" fontAlgn="base" hangingPunct="0">
                  <a:spcBef>
                    <a:spcPts val="600"/>
                  </a:spcBef>
                  <a:spcAft>
                    <a:spcPct val="0"/>
                  </a:spcAft>
                  <a:buClr>
                    <a:schemeClr val="accent1"/>
                  </a:buClr>
                  <a:buSzPct val="70000"/>
                  <a:buFont typeface="Wingdings" pitchFamily="2" charset="2"/>
                  <a:buChar char="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39763" indent="-2730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2" pitchFamily="18" charset="2"/>
                  <a:buChar char=""/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-182563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616165"/>
                  </a:buClr>
                  <a:buSzPct val="60000"/>
                  <a:buFont typeface="Wingdings" pitchFamily="2" charset="2"/>
                  <a:buChar char=""/>
                  <a:defRPr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187450" indent="-182563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BBBBBC"/>
                  </a:buClr>
                  <a:buSzPct val="60000"/>
                  <a:buFont typeface="Wingdings" pitchFamily="2" charset="2"/>
                  <a:buChar char=""/>
                  <a:defRPr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462088" indent="-182563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D0D8C4"/>
                  </a:buClr>
                  <a:buSzPct val="68000"/>
                  <a:buFont typeface="Wingdings 2" pitchFamily="18" charset="2"/>
                  <a:buChar char="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1737360" indent="-182880" algn="l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kumimoji="0" sz="1600" kern="120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6pPr>
                <a:lvl7pPr marL="2011680" indent="-182880" algn="l" rtl="0" eaLnBrk="1" latinLnBrk="0" hangingPunct="1">
                  <a:spcBef>
                    <a:spcPct val="20000"/>
                  </a:spcBef>
                  <a:buClr>
                    <a:schemeClr val="accent1">
                      <a:tint val="60000"/>
                    </a:schemeClr>
                  </a:buClr>
                  <a:buSzPct val="60000"/>
                  <a:buFont typeface="Wingdings"/>
                  <a:buChar char=""/>
                  <a:defRPr kumimoji="0" sz="1400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7pPr>
                <a:lvl8pPr marL="2286000" indent="-182880" algn="l" rtl="0" eaLnBrk="1" latinLnBrk="0" hangingPunct="1">
                  <a:spcBef>
                    <a:spcPct val="20000"/>
                  </a:spcBef>
                  <a:buClr>
                    <a:schemeClr val="accent2"/>
                  </a:buClr>
                  <a:buChar char="•"/>
                  <a:defRPr kumimoji="0" sz="1400" kern="1200" cap="small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8pPr>
                <a:lvl9pPr marL="2560320" indent="-182880" algn="l" rtl="0" eaLnBrk="1" latinLnBrk="0" hangingPunct="1">
                  <a:spcBef>
                    <a:spcPct val="20000"/>
                  </a:spcBef>
                  <a:buClr>
                    <a:schemeClr val="accent1">
                      <a:shade val="75000"/>
                    </a:schemeClr>
                  </a:buClr>
                  <a:buChar char="•"/>
                  <a:defRPr kumimoji="0" sz="1400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sz="2800" dirty="0" smtClean="0"/>
                  <a:t>Determine the amplitude and period of the following and graph:  </a:t>
                </a:r>
                <a14:m>
                  <m:oMath xmlns:m="http://schemas.openxmlformats.org/officeDocument/2006/math">
                    <m:r>
                      <a:rPr lang="en-US" sz="2800" i="1" smtClean="0">
                        <a:latin typeface="Cambria Math"/>
                      </a:rPr>
                      <m:t>𝑦</m:t>
                    </m:r>
                    <m:r>
                      <a:rPr lang="en-US" sz="280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8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2800" b="0" i="1" smtClean="0">
                            <a:latin typeface="Cambria Math"/>
                          </a:rPr>
                          <m:t>4</m:t>
                        </m:r>
                      </m:den>
                    </m:f>
                    <m:func>
                      <m:funcPr>
                        <m:ctrlPr>
                          <a:rPr lang="en-US" sz="2800" i="1" smtClean="0"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800" smtClean="0">
                            <a:latin typeface="Cambria Math"/>
                          </a:rPr>
                          <m:t>sin</m:t>
                        </m:r>
                      </m:fName>
                      <m:e>
                        <m:r>
                          <a:rPr lang="en-US" sz="2800" b="0" i="1" smtClean="0">
                            <a:latin typeface="Cambria Math"/>
                          </a:rPr>
                          <m:t>3</m:t>
                        </m:r>
                        <m:r>
                          <a:rPr lang="en-US" sz="2800" i="1" smtClean="0">
                            <a:latin typeface="Cambria Math"/>
                          </a:rPr>
                          <m:t>𝑥</m:t>
                        </m:r>
                      </m:e>
                    </m:func>
                  </m:oMath>
                </a14:m>
                <a:endParaRPr lang="en-US" sz="2800" dirty="0"/>
              </a:p>
            </p:txBody>
          </p:sp>
        </mc:Choice>
        <mc:Fallback xmlns="">
          <p:sp>
            <p:nvSpPr>
              <p:cNvPr id="4" name="Content Placeholder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1600200"/>
                <a:ext cx="7467600" cy="4873752"/>
              </a:xfrm>
              <a:prstGeom prst="rect">
                <a:avLst/>
              </a:prstGeom>
              <a:blipFill rotWithShape="1">
                <a:blip r:embed="rId3"/>
                <a:stretch>
                  <a:fillRect l="-653" t="-12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3" name="Rectangle 8"/>
          <p:cNvSpPr>
            <a:spLocks noChangeArrowheads="1"/>
          </p:cNvSpPr>
          <p:nvPr/>
        </p:nvSpPr>
        <p:spPr bwMode="auto">
          <a:xfrm>
            <a:off x="4572000" y="4114800"/>
            <a:ext cx="762000" cy="609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8612" name="Rectangle 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Example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:r>
                  <a:rPr lang="en-US" sz="2800" dirty="0" smtClean="0"/>
                  <a:t>Determine the amplitude and period of the following and graph: 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/>
                      </a:rPr>
                      <m:t>𝑦</m:t>
                    </m:r>
                    <m:r>
                      <a:rPr lang="en-US" sz="2800" b="0" i="1" smtClean="0">
                        <a:latin typeface="Cambria Math"/>
                      </a:rPr>
                      <m:t>=−2</m:t>
                    </m:r>
                    <m:func>
                      <m:funcPr>
                        <m:ctrlPr>
                          <a:rPr lang="en-US" sz="2800" b="0" i="1" smtClean="0"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800" b="0" i="0" smtClean="0">
                            <a:latin typeface="Cambria Math"/>
                          </a:rPr>
                          <m:t>sin</m:t>
                        </m:r>
                      </m:fName>
                      <m:e>
                        <m:r>
                          <a:rPr lang="en-US" sz="2800" b="0" i="1" smtClean="0">
                            <a:latin typeface="Cambria Math"/>
                          </a:rPr>
                          <m:t>2</m:t>
                        </m:r>
                        <m:r>
                          <a:rPr lang="en-US" sz="2800" b="0" i="1" smtClean="0">
                            <a:latin typeface="Cambria Math"/>
                          </a:rPr>
                          <m:t>𝑥</m:t>
                        </m:r>
                      </m:e>
                    </m:func>
                  </m:oMath>
                </a14:m>
                <a:endParaRPr lang="en-US" sz="2800" dirty="0"/>
              </a:p>
            </p:txBody>
          </p:sp>
        </mc:Choice>
        <mc:Fallback xmlns=""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3"/>
                <a:stretch>
                  <a:fillRect l="-653" t="-12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7586" name="Picture 6"/>
          <p:cNvPicPr>
            <a:picLocks noChangeAspect="1" noChangeArrowheads="1"/>
          </p:cNvPicPr>
          <p:nvPr/>
        </p:nvPicPr>
        <p:blipFill>
          <a:blip r:embed="rId3" cstate="print"/>
          <a:srcRect l="67326" t="10390"/>
          <a:stretch>
            <a:fillRect/>
          </a:stretch>
        </p:blipFill>
        <p:spPr bwMode="auto">
          <a:xfrm>
            <a:off x="4495800" y="4038600"/>
            <a:ext cx="3429000" cy="26289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69635" name="Rectangle 7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777240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200" dirty="0" smtClean="0"/>
              <a:t>The graph of  y = A sin(</a:t>
            </a:r>
            <a:r>
              <a:rPr lang="en-US" sz="4200" dirty="0" err="1" smtClean="0"/>
              <a:t>Bx</a:t>
            </a:r>
            <a:r>
              <a:rPr lang="en-US" sz="4200" dirty="0" smtClean="0"/>
              <a:t> + C)</a:t>
            </a:r>
          </a:p>
        </p:txBody>
      </p:sp>
      <p:sp>
        <p:nvSpPr>
          <p:cNvPr id="67588" name="Rectangle 8"/>
          <p:cNvSpPr>
            <a:spLocks noGrp="1" noChangeArrowheads="1"/>
          </p:cNvSpPr>
          <p:nvPr>
            <p:ph sz="quarter" idx="1"/>
          </p:nvPr>
        </p:nvSpPr>
        <p:spPr>
          <a:xfrm>
            <a:off x="685800" y="1676400"/>
            <a:ext cx="7275512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The graph of y = A sin(</a:t>
            </a:r>
            <a:r>
              <a:rPr lang="en-US" sz="2800" dirty="0" err="1" smtClean="0"/>
              <a:t>Bx</a:t>
            </a:r>
            <a:r>
              <a:rPr lang="en-US" sz="2800" dirty="0" smtClean="0"/>
              <a:t> + C) is obtained by horizontally shifting the graph of y = A sin </a:t>
            </a:r>
            <a:r>
              <a:rPr lang="en-US" sz="2800" dirty="0" err="1" smtClean="0"/>
              <a:t>Bx</a:t>
            </a:r>
            <a:r>
              <a:rPr lang="en-US" sz="2800" dirty="0" smtClean="0"/>
              <a:t> so that the starting point of the cycle is shifted from x=0 to x=-</a:t>
            </a:r>
            <a:r>
              <a:rPr lang="en-US" sz="2800" baseline="30000" dirty="0" smtClean="0"/>
              <a:t>C</a:t>
            </a:r>
            <a:r>
              <a:rPr lang="en-US" sz="2800" dirty="0" smtClean="0"/>
              <a:t>/</a:t>
            </a:r>
            <a:r>
              <a:rPr lang="en-US" sz="2800" baseline="-25000" dirty="0" smtClean="0"/>
              <a:t>B</a:t>
            </a:r>
            <a:r>
              <a:rPr lang="en-US" sz="2800" dirty="0" smtClean="0"/>
              <a:t>.  This is called the </a:t>
            </a:r>
            <a:r>
              <a:rPr lang="en-US" sz="2800" u="sng" dirty="0" smtClean="0"/>
              <a:t>phase shift</a:t>
            </a:r>
            <a:r>
              <a:rPr lang="en-US" sz="2800" dirty="0" smtClean="0"/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Amplitude = |A|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Period = </a:t>
            </a:r>
            <a:r>
              <a:rPr lang="en-US" sz="2800" baseline="30000" dirty="0" smtClean="0"/>
              <a:t>2</a:t>
            </a:r>
            <a:r>
              <a:rPr lang="el-GR" sz="2800" baseline="30000" dirty="0" smtClean="0">
                <a:latin typeface="Arial" charset="0"/>
                <a:cs typeface="Arial" charset="0"/>
              </a:rPr>
              <a:t>π</a:t>
            </a:r>
            <a:r>
              <a:rPr lang="en-US" sz="2800" dirty="0" smtClean="0">
                <a:latin typeface="Arial" charset="0"/>
                <a:cs typeface="Arial" charset="0"/>
              </a:rPr>
              <a:t>/</a:t>
            </a:r>
            <a:r>
              <a:rPr lang="en-US" sz="2800" baseline="-25000" dirty="0" smtClean="0">
                <a:latin typeface="Arial" charset="0"/>
                <a:cs typeface="Arial" charset="0"/>
              </a:rPr>
              <a:t>B</a:t>
            </a:r>
            <a:endParaRPr lang="el-GR" sz="2800" baseline="-250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8610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95375" y="1905000"/>
            <a:ext cx="6953250" cy="401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8611" name="Text Box 10"/>
          <p:cNvSpPr txBox="1">
            <a:spLocks noChangeArrowheads="1"/>
          </p:cNvSpPr>
          <p:nvPr/>
        </p:nvSpPr>
        <p:spPr bwMode="auto">
          <a:xfrm>
            <a:off x="838200" y="990600"/>
            <a:ext cx="7239000" cy="51911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dirty="0">
                <a:latin typeface="Arial" charset="0"/>
              </a:rPr>
              <a:t>The Effect of Horizontally Shifting the Graph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3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Example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:r>
                  <a:rPr lang="en-US" sz="2800" dirty="0" smtClean="0"/>
                  <a:t>Determine the amplitude, period and phase shift of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/>
                      </a:rPr>
                      <m:t>𝑦</m:t>
                    </m:r>
                    <m:r>
                      <a:rPr lang="en-US" sz="2800" b="0" i="1" smtClean="0">
                        <a:latin typeface="Cambria Math"/>
                      </a:rPr>
                      <m:t>=2</m:t>
                    </m:r>
                    <m:func>
                      <m:funcPr>
                        <m:ctrlPr>
                          <a:rPr lang="en-US" sz="2800" b="0" i="1" smtClean="0"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800" b="0" i="0" smtClean="0">
                            <a:latin typeface="Cambria Math"/>
                          </a:rPr>
                          <m:t>sin</m:t>
                        </m:r>
                      </m:fName>
                      <m:e>
                        <m:d>
                          <m:dPr>
                            <m:ctrlPr>
                              <a:rPr lang="en-US" sz="2800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2800" b="0" i="1" smtClean="0">
                                <a:latin typeface="Cambria Math"/>
                              </a:rPr>
                              <m:t>4</m:t>
                            </m:r>
                            <m:r>
                              <a:rPr lang="en-US" sz="2800" b="0" i="1" smtClean="0">
                                <a:latin typeface="Cambria Math"/>
                              </a:rPr>
                              <m:t>𝑥</m:t>
                            </m:r>
                            <m:r>
                              <a:rPr lang="en-US" sz="2800" b="0" i="1" smtClean="0">
                                <a:latin typeface="Cambria Math"/>
                              </a:rPr>
                              <m:t>+</m:t>
                            </m:r>
                            <m:r>
                              <a:rPr lang="en-US" sz="2800" b="0" i="1" smtClean="0">
                                <a:latin typeface="Cambria Math"/>
                                <a:ea typeface="Cambria Math"/>
                              </a:rPr>
                              <m:t>𝜋</m:t>
                            </m:r>
                          </m:e>
                        </m:d>
                      </m:e>
                    </m:func>
                  </m:oMath>
                </a14:m>
                <a:endParaRPr lang="en-US" sz="2800" dirty="0"/>
              </a:p>
            </p:txBody>
          </p:sp>
        </mc:Choice>
        <mc:Fallback xmlns=""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3"/>
                <a:stretch>
                  <a:fillRect l="-653" t="-12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7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Example</a:t>
            </a:r>
          </a:p>
        </p:txBody>
      </p:sp>
      <p:sp>
        <p:nvSpPr>
          <p:cNvPr id="70660" name="Rectangle 9"/>
          <p:cNvSpPr>
            <a:spLocks noChangeArrowheads="1"/>
          </p:cNvSpPr>
          <p:nvPr/>
        </p:nvSpPr>
        <p:spPr bwMode="auto">
          <a:xfrm>
            <a:off x="3124200" y="2362200"/>
            <a:ext cx="32004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1"/>
              <p:cNvSpPr txBox="1">
                <a:spLocks/>
              </p:cNvSpPr>
              <p:nvPr/>
            </p:nvSpPr>
            <p:spPr>
              <a:xfrm>
                <a:off x="457200" y="1600200"/>
                <a:ext cx="7467600" cy="4873752"/>
              </a:xfrm>
              <a:prstGeom prst="rect">
                <a:avLst/>
              </a:prstGeom>
            </p:spPr>
            <p:txBody>
              <a:bodyPr/>
              <a:lstStyle>
                <a:lvl1pPr marL="273050" indent="-273050" algn="l" rtl="0" eaLnBrk="0" fontAlgn="base" hangingPunct="0">
                  <a:spcBef>
                    <a:spcPts val="600"/>
                  </a:spcBef>
                  <a:spcAft>
                    <a:spcPct val="0"/>
                  </a:spcAft>
                  <a:buClr>
                    <a:schemeClr val="accent1"/>
                  </a:buClr>
                  <a:buSzPct val="70000"/>
                  <a:buFont typeface="Wingdings" pitchFamily="2" charset="2"/>
                  <a:buChar char="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39763" indent="-2730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2" pitchFamily="18" charset="2"/>
                  <a:buChar char=""/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-182563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616165"/>
                  </a:buClr>
                  <a:buSzPct val="60000"/>
                  <a:buFont typeface="Wingdings" pitchFamily="2" charset="2"/>
                  <a:buChar char=""/>
                  <a:defRPr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187450" indent="-182563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BBBBBC"/>
                  </a:buClr>
                  <a:buSzPct val="60000"/>
                  <a:buFont typeface="Wingdings" pitchFamily="2" charset="2"/>
                  <a:buChar char=""/>
                  <a:defRPr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462088" indent="-182563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D0D8C4"/>
                  </a:buClr>
                  <a:buSzPct val="68000"/>
                  <a:buFont typeface="Wingdings 2" pitchFamily="18" charset="2"/>
                  <a:buChar char="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1737360" indent="-182880" algn="l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kumimoji="0" sz="1600" kern="120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6pPr>
                <a:lvl7pPr marL="2011680" indent="-182880" algn="l" rtl="0" eaLnBrk="1" latinLnBrk="0" hangingPunct="1">
                  <a:spcBef>
                    <a:spcPct val="20000"/>
                  </a:spcBef>
                  <a:buClr>
                    <a:schemeClr val="accent1">
                      <a:tint val="60000"/>
                    </a:schemeClr>
                  </a:buClr>
                  <a:buSzPct val="60000"/>
                  <a:buFont typeface="Wingdings"/>
                  <a:buChar char=""/>
                  <a:defRPr kumimoji="0" sz="1400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7pPr>
                <a:lvl8pPr marL="2286000" indent="-182880" algn="l" rtl="0" eaLnBrk="1" latinLnBrk="0" hangingPunct="1">
                  <a:spcBef>
                    <a:spcPct val="20000"/>
                  </a:spcBef>
                  <a:buClr>
                    <a:schemeClr val="accent2"/>
                  </a:buClr>
                  <a:buChar char="•"/>
                  <a:defRPr kumimoji="0" sz="1400" kern="1200" cap="small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8pPr>
                <a:lvl9pPr marL="2560320" indent="-182880" algn="l" rtl="0" eaLnBrk="1" latinLnBrk="0" hangingPunct="1">
                  <a:spcBef>
                    <a:spcPct val="20000"/>
                  </a:spcBef>
                  <a:buClr>
                    <a:schemeClr val="accent1">
                      <a:shade val="75000"/>
                    </a:schemeClr>
                  </a:buClr>
                  <a:buChar char="•"/>
                  <a:defRPr kumimoji="0" sz="1400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sz="2800" dirty="0" smtClean="0"/>
                  <a:t>Determine the amplitude, period and phase shift of </a:t>
                </a:r>
                <a14:m>
                  <m:oMath xmlns:m="http://schemas.openxmlformats.org/officeDocument/2006/math">
                    <m:r>
                      <a:rPr lang="en-US" sz="2800" i="1" smtClean="0">
                        <a:latin typeface="Cambria Math"/>
                      </a:rPr>
                      <m:t>𝑦</m:t>
                    </m:r>
                    <m:r>
                      <a:rPr lang="en-US" sz="280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8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2800" b="0" i="1" smtClean="0">
                            <a:latin typeface="Cambria Math"/>
                          </a:rPr>
                          <m:t>2</m:t>
                        </m:r>
                      </m:den>
                    </m:f>
                    <m:func>
                      <m:funcPr>
                        <m:ctrlPr>
                          <a:rPr lang="en-US" sz="2800" i="1" smtClean="0"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800" smtClean="0">
                            <a:latin typeface="Cambria Math"/>
                          </a:rPr>
                          <m:t>sin</m:t>
                        </m:r>
                      </m:fName>
                      <m:e>
                        <m:d>
                          <m:dPr>
                            <m:ctrlPr>
                              <a:rPr lang="en-US" sz="280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2800" b="0" i="1" smtClean="0">
                                <a:latin typeface="Cambria Math"/>
                              </a:rPr>
                              <m:t>2</m:t>
                            </m:r>
                            <m:r>
                              <a:rPr lang="en-US" sz="2800" i="1" smtClean="0">
                                <a:latin typeface="Cambria Math"/>
                              </a:rPr>
                              <m:t>𝑥</m:t>
                            </m:r>
                            <m:r>
                              <a:rPr lang="en-US" sz="2800" b="0" i="1" smtClean="0">
                                <a:latin typeface="Cambria Math"/>
                              </a:rPr>
                              <m:t>−</m:t>
                            </m:r>
                            <m:f>
                              <m:fPr>
                                <m:ctrlPr>
                                  <a:rPr lang="en-US" sz="2800" b="0" i="1" smtClean="0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en-US" sz="2800" b="0" i="1" smtClean="0">
                                    <a:latin typeface="Cambria Math"/>
                                    <a:ea typeface="Cambria Math"/>
                                  </a:rPr>
                                  <m:t>𝜋</m:t>
                                </m:r>
                              </m:num>
                              <m:den>
                                <m:r>
                                  <a:rPr lang="en-US" sz="2800" b="0" i="1" smtClean="0">
                                    <a:latin typeface="Cambria Math"/>
                                  </a:rPr>
                                  <m:t>2</m:t>
                                </m:r>
                              </m:den>
                            </m:f>
                          </m:e>
                        </m:d>
                      </m:e>
                    </m:func>
                  </m:oMath>
                </a14:m>
                <a:endParaRPr lang="en-US" sz="2800" dirty="0"/>
              </a:p>
            </p:txBody>
          </p:sp>
        </mc:Choice>
        <mc:Fallback xmlns="">
          <p:sp>
            <p:nvSpPr>
              <p:cNvPr id="5" name="Content Placeholder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1600200"/>
                <a:ext cx="7467600" cy="4873752"/>
              </a:xfrm>
              <a:prstGeom prst="rect">
                <a:avLst/>
              </a:prstGeom>
              <a:blipFill rotWithShape="1">
                <a:blip r:embed="rId3"/>
                <a:stretch>
                  <a:fillRect l="-653" t="-12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682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71700" y="2057400"/>
            <a:ext cx="4800600" cy="360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1683" name="Text Box 9"/>
          <p:cNvSpPr txBox="1">
            <a:spLocks noChangeArrowheads="1"/>
          </p:cNvSpPr>
          <p:nvPr/>
        </p:nvSpPr>
        <p:spPr bwMode="auto">
          <a:xfrm>
            <a:off x="685800" y="1157288"/>
            <a:ext cx="7467600" cy="51911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dirty="0">
                <a:latin typeface="Arial" charset="0"/>
              </a:rPr>
              <a:t>Cosine with a Different Amplitude and Period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Sine and Cosine Function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228600" y="1676400"/>
            <a:ext cx="8610600" cy="4648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y = </a:t>
            </a:r>
            <a:r>
              <a:rPr lang="en-US" sz="2800" i="1" dirty="0" smtClean="0"/>
              <a:t>A</a:t>
            </a:r>
            <a:r>
              <a:rPr lang="en-US" sz="2800" dirty="0" smtClean="0"/>
              <a:t> sin (</a:t>
            </a:r>
            <a:r>
              <a:rPr lang="en-US" sz="2800" i="1" dirty="0" err="1" smtClean="0"/>
              <a:t>Bx</a:t>
            </a:r>
            <a:r>
              <a:rPr lang="en-US" sz="2800" dirty="0" smtClean="0">
                <a:cs typeface="Arial" charset="0"/>
              </a:rPr>
              <a:t> + C) + D  or </a:t>
            </a:r>
            <a:r>
              <a:rPr lang="en-US" sz="2800" dirty="0" smtClean="0"/>
              <a:t>y = </a:t>
            </a:r>
            <a:r>
              <a:rPr lang="en-US" sz="2800" i="1" dirty="0" smtClean="0"/>
              <a:t>A</a:t>
            </a:r>
            <a:r>
              <a:rPr lang="en-US" sz="2800" dirty="0" smtClean="0"/>
              <a:t> </a:t>
            </a:r>
            <a:r>
              <a:rPr lang="en-US" sz="2800" dirty="0" err="1" smtClean="0"/>
              <a:t>cos</a:t>
            </a:r>
            <a:r>
              <a:rPr lang="en-US" sz="2800" dirty="0" smtClean="0"/>
              <a:t> (</a:t>
            </a:r>
            <a:r>
              <a:rPr lang="en-US" sz="2800" i="1" dirty="0" err="1" smtClean="0"/>
              <a:t>Bx</a:t>
            </a:r>
            <a:r>
              <a:rPr lang="en-US" sz="2800" i="1" dirty="0" smtClean="0"/>
              <a:t> + C</a:t>
            </a:r>
            <a:r>
              <a:rPr lang="en-US" sz="2800" dirty="0" smtClean="0">
                <a:cs typeface="Arial" charset="0"/>
              </a:rPr>
              <a:t>) + D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>
                <a:cs typeface="Arial" charset="0"/>
              </a:rPr>
              <a:t>Amplitude = |</a:t>
            </a:r>
            <a:r>
              <a:rPr lang="en-US" sz="2400" i="1" dirty="0" smtClean="0">
                <a:cs typeface="Arial" charset="0"/>
              </a:rPr>
              <a:t>A</a:t>
            </a:r>
            <a:r>
              <a:rPr lang="en-US" sz="2400" dirty="0" smtClean="0">
                <a:cs typeface="Arial" charset="0"/>
              </a:rPr>
              <a:t>|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dirty="0" smtClean="0">
                <a:cs typeface="Arial" charset="0"/>
              </a:rPr>
              <a:t>How high above center it travels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>
                <a:cs typeface="Arial" charset="0"/>
              </a:rPr>
              <a:t>Period = </a:t>
            </a:r>
            <a:r>
              <a:rPr lang="en-US" sz="2400" u="sng" dirty="0" smtClean="0">
                <a:cs typeface="Arial" charset="0"/>
              </a:rPr>
              <a:t> 2</a:t>
            </a:r>
            <a:r>
              <a:rPr lang="el-GR" sz="2400" u="sng" dirty="0" smtClean="0">
                <a:cs typeface="Arial" charset="0"/>
              </a:rPr>
              <a:t>π</a:t>
            </a:r>
            <a:r>
              <a:rPr lang="en-US" sz="2400" u="sng" dirty="0" smtClean="0">
                <a:cs typeface="Arial" charset="0"/>
              </a:rPr>
              <a:t> </a:t>
            </a:r>
            <a:r>
              <a:rPr lang="en-US" sz="2400" dirty="0" smtClean="0">
                <a:cs typeface="Arial" charset="0"/>
              </a:rPr>
              <a:t>	</a:t>
            </a:r>
            <a:br>
              <a:rPr lang="en-US" sz="2400" dirty="0" smtClean="0">
                <a:cs typeface="Arial" charset="0"/>
              </a:rPr>
            </a:br>
            <a:r>
              <a:rPr lang="en-US" sz="2400" dirty="0" smtClean="0">
                <a:cs typeface="Arial" charset="0"/>
              </a:rPr>
              <a:t>		   </a:t>
            </a:r>
            <a:r>
              <a:rPr lang="en-US" sz="2400" i="1" dirty="0" smtClean="0">
                <a:cs typeface="Arial" charset="0"/>
              </a:rPr>
              <a:t>B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dirty="0" smtClean="0">
                <a:cs typeface="Arial" charset="0"/>
              </a:rPr>
              <a:t>How long it takes to complete a cycle (start over)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>
                <a:cs typeface="Arial" charset="0"/>
              </a:rPr>
              <a:t>Phase Shift = - </a:t>
            </a:r>
            <a:r>
              <a:rPr lang="en-US" sz="2400" u="sng" dirty="0" smtClean="0">
                <a:cs typeface="Arial" charset="0"/>
              </a:rPr>
              <a:t> </a:t>
            </a:r>
            <a:r>
              <a:rPr lang="en-US" sz="2400" i="1" u="sng" dirty="0" smtClean="0">
                <a:cs typeface="Arial" charset="0"/>
              </a:rPr>
              <a:t>C</a:t>
            </a:r>
            <a:r>
              <a:rPr lang="en-US" sz="2400" u="sng" dirty="0" smtClean="0">
                <a:cs typeface="Arial" charset="0"/>
              </a:rPr>
              <a:t> </a:t>
            </a:r>
            <a:r>
              <a:rPr lang="en-US" sz="2400" dirty="0" smtClean="0">
                <a:cs typeface="Arial" charset="0"/>
              </a:rPr>
              <a:t>	 	where </a:t>
            </a:r>
            <a:r>
              <a:rPr lang="en-US" sz="2400" i="1" dirty="0" smtClean="0">
                <a:cs typeface="Arial" charset="0"/>
              </a:rPr>
              <a:t>B</a:t>
            </a:r>
            <a:r>
              <a:rPr lang="en-US" sz="2400" dirty="0" smtClean="0">
                <a:cs typeface="Arial" charset="0"/>
              </a:rPr>
              <a:t> &gt; 0</a:t>
            </a:r>
            <a:br>
              <a:rPr lang="en-US" sz="2400" dirty="0" smtClean="0">
                <a:cs typeface="Arial" charset="0"/>
              </a:rPr>
            </a:br>
            <a:r>
              <a:rPr lang="en-US" sz="2400" dirty="0" smtClean="0">
                <a:cs typeface="Arial" charset="0"/>
              </a:rPr>
              <a:t>			  </a:t>
            </a:r>
            <a:r>
              <a:rPr lang="en-US" sz="2400" i="1" dirty="0" smtClean="0">
                <a:cs typeface="Arial" charset="0"/>
              </a:rPr>
              <a:t>B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dirty="0" smtClean="0">
                <a:cs typeface="Arial" charset="0"/>
              </a:rPr>
              <a:t>If C &gt; 0 the shift is to the left.  If C &lt; 0 the shift is to the right.</a:t>
            </a:r>
            <a:br>
              <a:rPr lang="en-US" sz="2000" dirty="0" smtClean="0">
                <a:cs typeface="Arial" charset="0"/>
              </a:rPr>
            </a:br>
            <a:endParaRPr lang="en-US" sz="1000" dirty="0" smtClean="0">
              <a:cs typeface="Arial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>
                <a:cs typeface="Arial" charset="0"/>
              </a:rPr>
              <a:t>Vertical Shift = </a:t>
            </a:r>
            <a:r>
              <a:rPr lang="en-US" sz="2400" i="1" dirty="0" smtClean="0">
                <a:cs typeface="Arial" charset="0"/>
              </a:rPr>
              <a:t>D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dirty="0" smtClean="0">
                <a:cs typeface="Arial" charset="0"/>
              </a:rPr>
              <a:t>If D &gt; 0, the shift is upward.  If </a:t>
            </a:r>
            <a:r>
              <a:rPr lang="en-US" sz="2000" i="1" dirty="0" smtClean="0">
                <a:cs typeface="Arial" charset="0"/>
              </a:rPr>
              <a:t>D</a:t>
            </a:r>
            <a:r>
              <a:rPr lang="en-US" sz="2000" dirty="0" smtClean="0">
                <a:cs typeface="Arial" charset="0"/>
              </a:rPr>
              <a:t> &lt; 0, the shift is downward.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dirty="0" smtClean="0">
                <a:cs typeface="Arial" charset="0"/>
              </a:rPr>
              <a:t>The midline (horizontal axis) is y </a:t>
            </a:r>
            <a:r>
              <a:rPr lang="en-US" sz="2000" i="1" dirty="0" smtClean="0">
                <a:cs typeface="Arial" charset="0"/>
              </a:rPr>
              <a:t>= D</a:t>
            </a:r>
            <a:r>
              <a:rPr lang="en-US" sz="2000" dirty="0" smtClean="0">
                <a:cs typeface="Arial" charset="0"/>
              </a:rPr>
              <a:t>.</a:t>
            </a:r>
          </a:p>
          <a:p>
            <a:pPr lvl="1" eaLnBrk="1" hangingPunct="1">
              <a:lnSpc>
                <a:spcPct val="90000"/>
              </a:lnSpc>
            </a:pPr>
            <a:endParaRPr lang="el-GR" sz="2400" dirty="0" smtClean="0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Homework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/>
            <a:r>
              <a:rPr lang="en-US" dirty="0" smtClean="0"/>
              <a:t>Page 533:</a:t>
            </a:r>
          </a:p>
          <a:p>
            <a:pPr eaLnBrk="1" hangingPunct="1"/>
            <a:r>
              <a:rPr lang="en-US" dirty="0" smtClean="0"/>
              <a:t>20-56 every four</a:t>
            </a:r>
          </a:p>
          <a:p>
            <a:pPr lvl="1" eaLnBrk="1" hangingPunct="1"/>
            <a:r>
              <a:rPr lang="en-US" dirty="0" smtClean="0"/>
              <a:t>Do NOT graph.  Just identify the values.</a:t>
            </a:r>
          </a:p>
        </p:txBody>
      </p:sp>
    </p:spTree>
    <p:extLst>
      <p:ext uri="{BB962C8B-B14F-4D97-AF65-F5344CB8AC3E}">
        <p14:creationId xmlns:p14="http://schemas.microsoft.com/office/powerpoint/2010/main" val="2609007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322" name="Picture 14" descr="basic_graph_paper0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45088" y="1973263"/>
            <a:ext cx="3048000" cy="3390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6323" name="Picture 13" descr="basic_graph_paper03"/>
          <p:cNvPicPr>
            <a:picLocks noChangeAspect="1" noChangeArrowheads="1"/>
          </p:cNvPicPr>
          <p:nvPr/>
        </p:nvPicPr>
        <p:blipFill>
          <a:blip r:embed="rId3" cstate="print"/>
          <a:srcRect r="5000"/>
          <a:stretch>
            <a:fillRect/>
          </a:stretch>
        </p:blipFill>
        <p:spPr bwMode="auto">
          <a:xfrm>
            <a:off x="3581400" y="1973263"/>
            <a:ext cx="2895600" cy="3390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6324" name="Picture 12" descr="basic_graph_paper03"/>
          <p:cNvPicPr>
            <a:picLocks noChangeAspect="1" noChangeArrowheads="1"/>
          </p:cNvPicPr>
          <p:nvPr/>
        </p:nvPicPr>
        <p:blipFill>
          <a:blip r:embed="rId3" cstate="print"/>
          <a:srcRect r="3854"/>
          <a:stretch>
            <a:fillRect/>
          </a:stretch>
        </p:blipFill>
        <p:spPr bwMode="auto">
          <a:xfrm>
            <a:off x="803275" y="1973263"/>
            <a:ext cx="2930525" cy="3390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8373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Graph of y = sin x</a:t>
            </a:r>
          </a:p>
        </p:txBody>
      </p:sp>
      <p:sp>
        <p:nvSpPr>
          <p:cNvPr id="56326" name="Line 8"/>
          <p:cNvSpPr>
            <a:spLocks noChangeShapeType="1"/>
          </p:cNvSpPr>
          <p:nvPr/>
        </p:nvSpPr>
        <p:spPr bwMode="auto">
          <a:xfrm flipV="1">
            <a:off x="1143000" y="1828800"/>
            <a:ext cx="0" cy="3810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6327" name="Line 9"/>
          <p:cNvSpPr>
            <a:spLocks noChangeShapeType="1"/>
          </p:cNvSpPr>
          <p:nvPr/>
        </p:nvSpPr>
        <p:spPr bwMode="auto">
          <a:xfrm>
            <a:off x="685800" y="3733800"/>
            <a:ext cx="7620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6328" name="Line 15"/>
          <p:cNvSpPr>
            <a:spLocks noChangeShapeType="1"/>
          </p:cNvSpPr>
          <p:nvPr/>
        </p:nvSpPr>
        <p:spPr bwMode="auto">
          <a:xfrm>
            <a:off x="2549525" y="36576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6329" name="Line 16"/>
          <p:cNvSpPr>
            <a:spLocks noChangeShapeType="1"/>
          </p:cNvSpPr>
          <p:nvPr/>
        </p:nvSpPr>
        <p:spPr bwMode="auto">
          <a:xfrm>
            <a:off x="3930650" y="36576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6330" name="Line 17"/>
          <p:cNvSpPr>
            <a:spLocks noChangeShapeType="1"/>
          </p:cNvSpPr>
          <p:nvPr/>
        </p:nvSpPr>
        <p:spPr bwMode="auto">
          <a:xfrm>
            <a:off x="5334000" y="36576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6331" name="Line 18"/>
          <p:cNvSpPr>
            <a:spLocks noChangeShapeType="1"/>
          </p:cNvSpPr>
          <p:nvPr/>
        </p:nvSpPr>
        <p:spPr bwMode="auto">
          <a:xfrm>
            <a:off x="6727825" y="36576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6332" name="Text Box 19"/>
          <p:cNvSpPr txBox="1">
            <a:spLocks noChangeArrowheads="1"/>
          </p:cNvSpPr>
          <p:nvPr/>
        </p:nvSpPr>
        <p:spPr bwMode="auto">
          <a:xfrm>
            <a:off x="2286000" y="3733800"/>
            <a:ext cx="4603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l-GR" sz="2000" baseline="30000">
                <a:latin typeface="Arial" charset="0"/>
                <a:cs typeface="Arial" charset="0"/>
              </a:rPr>
              <a:t>π</a:t>
            </a:r>
            <a:r>
              <a:rPr lang="en-US" sz="2000">
                <a:latin typeface="Arial" charset="0"/>
                <a:cs typeface="Arial" charset="0"/>
              </a:rPr>
              <a:t>/</a:t>
            </a:r>
            <a:r>
              <a:rPr lang="en-US" sz="2000" baseline="-25000">
                <a:latin typeface="Arial" charset="0"/>
                <a:cs typeface="Arial" charset="0"/>
              </a:rPr>
              <a:t>2</a:t>
            </a:r>
            <a:endParaRPr lang="el-GR" sz="2000" baseline="-25000">
              <a:latin typeface="Arial" charset="0"/>
              <a:cs typeface="Arial" charset="0"/>
            </a:endParaRPr>
          </a:p>
        </p:txBody>
      </p:sp>
      <p:sp>
        <p:nvSpPr>
          <p:cNvPr id="56333" name="Text Box 20"/>
          <p:cNvSpPr txBox="1">
            <a:spLocks noChangeArrowheads="1"/>
          </p:cNvSpPr>
          <p:nvPr/>
        </p:nvSpPr>
        <p:spPr bwMode="auto">
          <a:xfrm>
            <a:off x="3773488" y="3752850"/>
            <a:ext cx="34131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l-GR">
                <a:latin typeface="Arial" charset="0"/>
                <a:cs typeface="Arial" charset="0"/>
              </a:rPr>
              <a:t>π</a:t>
            </a:r>
          </a:p>
        </p:txBody>
      </p:sp>
      <p:sp>
        <p:nvSpPr>
          <p:cNvPr id="56334" name="Text Box 22"/>
          <p:cNvSpPr txBox="1">
            <a:spLocks noChangeArrowheads="1"/>
          </p:cNvSpPr>
          <p:nvPr/>
        </p:nvSpPr>
        <p:spPr bwMode="auto">
          <a:xfrm>
            <a:off x="6450013" y="3749675"/>
            <a:ext cx="4667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2</a:t>
            </a:r>
            <a:r>
              <a:rPr lang="el-GR">
                <a:latin typeface="Arial" charset="0"/>
                <a:cs typeface="Arial" charset="0"/>
              </a:rPr>
              <a:t>π</a:t>
            </a:r>
          </a:p>
        </p:txBody>
      </p:sp>
      <p:sp>
        <p:nvSpPr>
          <p:cNvPr id="56335" name="Line 23"/>
          <p:cNvSpPr>
            <a:spLocks noChangeShapeType="1"/>
          </p:cNvSpPr>
          <p:nvPr/>
        </p:nvSpPr>
        <p:spPr bwMode="auto">
          <a:xfrm>
            <a:off x="990600" y="216535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6336" name="Line 24"/>
          <p:cNvSpPr>
            <a:spLocks noChangeShapeType="1"/>
          </p:cNvSpPr>
          <p:nvPr/>
        </p:nvSpPr>
        <p:spPr bwMode="auto">
          <a:xfrm>
            <a:off x="990600" y="5300663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6337" name="Text Box 25"/>
          <p:cNvSpPr txBox="1">
            <a:spLocks noChangeArrowheads="1"/>
          </p:cNvSpPr>
          <p:nvPr/>
        </p:nvSpPr>
        <p:spPr bwMode="auto">
          <a:xfrm>
            <a:off x="533400" y="1981200"/>
            <a:ext cx="3095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1</a:t>
            </a:r>
          </a:p>
        </p:txBody>
      </p:sp>
      <p:sp>
        <p:nvSpPr>
          <p:cNvPr id="56338" name="Text Box 26"/>
          <p:cNvSpPr txBox="1">
            <a:spLocks noChangeArrowheads="1"/>
          </p:cNvSpPr>
          <p:nvPr/>
        </p:nvSpPr>
        <p:spPr bwMode="auto">
          <a:xfrm>
            <a:off x="522288" y="5105400"/>
            <a:ext cx="39211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-1</a:t>
            </a:r>
          </a:p>
        </p:txBody>
      </p:sp>
      <p:sp>
        <p:nvSpPr>
          <p:cNvPr id="56339" name="Text Box 27"/>
          <p:cNvSpPr txBox="1">
            <a:spLocks noChangeArrowheads="1"/>
          </p:cNvSpPr>
          <p:nvPr/>
        </p:nvSpPr>
        <p:spPr bwMode="auto">
          <a:xfrm>
            <a:off x="5029200" y="3733800"/>
            <a:ext cx="5524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aseline="30000">
                <a:latin typeface="Arial" charset="0"/>
                <a:cs typeface="Arial" charset="0"/>
              </a:rPr>
              <a:t>3</a:t>
            </a:r>
            <a:r>
              <a:rPr lang="el-GR" sz="2000" baseline="30000">
                <a:latin typeface="Arial" charset="0"/>
                <a:cs typeface="Arial" charset="0"/>
              </a:rPr>
              <a:t>π</a:t>
            </a:r>
            <a:r>
              <a:rPr lang="en-US" sz="2000">
                <a:latin typeface="Arial" charset="0"/>
                <a:cs typeface="Arial" charset="0"/>
              </a:rPr>
              <a:t>/</a:t>
            </a:r>
            <a:r>
              <a:rPr lang="en-US" sz="2000" baseline="-25000">
                <a:latin typeface="Arial" charset="0"/>
                <a:cs typeface="Arial" charset="0"/>
              </a:rPr>
              <a:t>2</a:t>
            </a:r>
            <a:endParaRPr lang="el-GR" sz="2000" baseline="-2500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dirty="0" smtClean="0"/>
              <a:t>Section 4.5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Graphs of Sine &amp; Cosine Functions</a:t>
            </a:r>
          </a:p>
          <a:p>
            <a:r>
              <a:rPr lang="en-US" sz="2000" b="1" dirty="0" smtClean="0"/>
              <a:t>MA.PC.4.5 2000    </a:t>
            </a:r>
            <a:r>
              <a:rPr lang="en-US" sz="2000" dirty="0" smtClean="0"/>
              <a:t>Define and graph trigonometric functions (</a:t>
            </a:r>
            <a:r>
              <a:rPr lang="en-US" sz="2000" dirty="0" err="1" smtClean="0"/>
              <a:t>i.e.,sine</a:t>
            </a:r>
            <a:r>
              <a:rPr lang="en-US" sz="2000" dirty="0" smtClean="0"/>
              <a:t>, cosine, tangent, cosecant, secant, cotangent).</a:t>
            </a:r>
          </a:p>
          <a:p>
            <a:r>
              <a:rPr lang="en-US" sz="2000" b="1" dirty="0" smtClean="0"/>
              <a:t>MA.PC.4.6 2000    </a:t>
            </a:r>
            <a:r>
              <a:rPr lang="en-US" sz="2000" dirty="0" smtClean="0"/>
              <a:t>Find domain, range, intercepts, periods, amplitudes, and asymptotes of trigonometric functions.</a:t>
            </a:r>
          </a:p>
          <a:p>
            <a:r>
              <a:rPr lang="en-US" sz="2000" b="1" dirty="0" smtClean="0"/>
              <a:t>MA.PC.4.7 2000    </a:t>
            </a:r>
            <a:r>
              <a:rPr lang="en-US" sz="2000" dirty="0" smtClean="0"/>
              <a:t>Draw and analyze graphs of translations of trigonometric functions, including period, amplitude, and phase shift.</a:t>
            </a:r>
          </a:p>
        </p:txBody>
      </p:sp>
    </p:spTree>
    <p:extLst>
      <p:ext uri="{BB962C8B-B14F-4D97-AF65-F5344CB8AC3E}">
        <p14:creationId xmlns:p14="http://schemas.microsoft.com/office/powerpoint/2010/main" val="3808097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smtClean="0"/>
              <a:t>Graphing Sine and Cosine Functions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533400" y="1981200"/>
            <a:ext cx="8153400" cy="4114800"/>
          </a:xfrm>
        </p:spPr>
        <p:txBody>
          <a:bodyPr/>
          <a:lstStyle/>
          <a:p>
            <a:pPr marL="447675" indent="-447675" eaLnBrk="1" hangingPunct="1">
              <a:lnSpc>
                <a:spcPct val="80000"/>
              </a:lnSpc>
              <a:tabLst>
                <a:tab pos="2117725" algn="l"/>
              </a:tabLst>
            </a:pPr>
            <a:r>
              <a:rPr lang="en-US" sz="3000" dirty="0" smtClean="0"/>
              <a:t>Step 1</a:t>
            </a:r>
            <a:r>
              <a:rPr lang="en-US" dirty="0" smtClean="0"/>
              <a:t>	</a:t>
            </a:r>
            <a:r>
              <a:rPr lang="en-US" sz="2600" dirty="0" smtClean="0"/>
              <a:t>Determine the vertical shift and 	graph the midline with a dashed line.</a:t>
            </a:r>
          </a:p>
          <a:p>
            <a:pPr marL="447675" indent="-447675" eaLnBrk="1" hangingPunct="1">
              <a:lnSpc>
                <a:spcPct val="80000"/>
              </a:lnSpc>
              <a:tabLst>
                <a:tab pos="2117725" algn="l"/>
              </a:tabLst>
            </a:pPr>
            <a:r>
              <a:rPr lang="en-US" sz="3000" dirty="0" smtClean="0"/>
              <a:t>Step 2</a:t>
            </a:r>
            <a:r>
              <a:rPr lang="en-US" dirty="0" smtClean="0"/>
              <a:t>	</a:t>
            </a:r>
            <a:r>
              <a:rPr lang="en-US" sz="2600" dirty="0" smtClean="0"/>
              <a:t>Determine the amplitude. Use 	dashed lines to indicate the 	maximum and minimum values of 	the function.</a:t>
            </a:r>
          </a:p>
          <a:p>
            <a:pPr marL="447675" indent="-447675" eaLnBrk="1" hangingPunct="1">
              <a:lnSpc>
                <a:spcPct val="80000"/>
              </a:lnSpc>
              <a:tabLst>
                <a:tab pos="2117725" algn="l"/>
              </a:tabLst>
            </a:pPr>
            <a:r>
              <a:rPr lang="en-US" sz="3000" dirty="0" smtClean="0"/>
              <a:t>Step 3</a:t>
            </a:r>
            <a:r>
              <a:rPr lang="en-US" dirty="0" smtClean="0"/>
              <a:t>	</a:t>
            </a:r>
            <a:r>
              <a:rPr lang="en-US" sz="2600" dirty="0" smtClean="0"/>
              <a:t>Determine the period of the 	function and graph the appropriate 	sine or cosine curve.</a:t>
            </a:r>
          </a:p>
          <a:p>
            <a:pPr marL="447675" indent="-447675" eaLnBrk="1" hangingPunct="1">
              <a:lnSpc>
                <a:spcPct val="80000"/>
              </a:lnSpc>
              <a:tabLst>
                <a:tab pos="2117725" algn="l"/>
              </a:tabLst>
            </a:pPr>
            <a:r>
              <a:rPr lang="en-US" sz="3000" dirty="0" smtClean="0"/>
              <a:t>Step 4</a:t>
            </a:r>
            <a:r>
              <a:rPr lang="en-US" dirty="0" smtClean="0"/>
              <a:t>	</a:t>
            </a:r>
            <a:r>
              <a:rPr lang="en-US" sz="2600" dirty="0" smtClean="0"/>
              <a:t>Determine the phase shift and 	translate the graph accordingly.</a:t>
            </a:r>
          </a:p>
        </p:txBody>
      </p:sp>
    </p:spTree>
    <p:extLst>
      <p:ext uri="{BB962C8B-B14F-4D97-AF65-F5344CB8AC3E}">
        <p14:creationId xmlns:p14="http://schemas.microsoft.com/office/powerpoint/2010/main" val="3093138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Graphing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533400" y="1447800"/>
            <a:ext cx="8077200" cy="1371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State the amplitude, period, phase shift, and vertical shift for y = 4 </a:t>
            </a:r>
            <a:r>
              <a:rPr lang="en-US" dirty="0" err="1" smtClean="0"/>
              <a:t>cos</a:t>
            </a:r>
            <a:r>
              <a:rPr lang="en-US" dirty="0" smtClean="0"/>
              <a:t> (</a:t>
            </a:r>
            <a:r>
              <a:rPr lang="en-US" baseline="30000" dirty="0" smtClean="0">
                <a:cs typeface="Arial" charset="0"/>
              </a:rPr>
              <a:t>x</a:t>
            </a:r>
            <a:r>
              <a:rPr lang="en-US" dirty="0" smtClean="0">
                <a:cs typeface="Arial" charset="0"/>
              </a:rPr>
              <a:t>/</a:t>
            </a:r>
            <a:r>
              <a:rPr lang="en-US" baseline="-25000" dirty="0" smtClean="0">
                <a:cs typeface="Arial" charset="0"/>
              </a:rPr>
              <a:t>2</a:t>
            </a:r>
            <a:r>
              <a:rPr lang="en-US" dirty="0" smtClean="0">
                <a:cs typeface="Arial" charset="0"/>
              </a:rPr>
              <a:t> + </a:t>
            </a:r>
            <a:r>
              <a:rPr lang="el-GR" dirty="0" smtClean="0">
                <a:cs typeface="Arial" charset="0"/>
              </a:rPr>
              <a:t>π</a:t>
            </a:r>
            <a:r>
              <a:rPr lang="en-US" dirty="0" smtClean="0">
                <a:cs typeface="Arial" charset="0"/>
              </a:rPr>
              <a:t>) – 6. Then graph the function.</a:t>
            </a:r>
          </a:p>
        </p:txBody>
      </p:sp>
      <p:sp>
        <p:nvSpPr>
          <p:cNvPr id="367620" name="Rectangle 4"/>
          <p:cNvSpPr>
            <a:spLocks noGrp="1" noChangeArrowheads="1"/>
          </p:cNvSpPr>
          <p:nvPr>
            <p:ph sz="quarter" idx="2"/>
          </p:nvPr>
        </p:nvSpPr>
        <p:spPr>
          <a:xfrm>
            <a:off x="-152400" y="2590800"/>
            <a:ext cx="4419600" cy="3657600"/>
          </a:xfrm>
        </p:spPr>
        <p:txBody>
          <a:bodyPr/>
          <a:lstStyle/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 smtClean="0">
                <a:cs typeface="Arial" charset="0"/>
              </a:rPr>
              <a:t>1: Vertical shift = midline = </a:t>
            </a:r>
            <a:r>
              <a:rPr lang="en-US" sz="2000" i="1" dirty="0" smtClean="0">
                <a:cs typeface="Arial" charset="0"/>
              </a:rPr>
              <a:t>D</a:t>
            </a:r>
            <a:r>
              <a:rPr lang="en-US" sz="2000" dirty="0" smtClean="0">
                <a:cs typeface="Arial" charset="0"/>
              </a:rPr>
              <a:t> =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 smtClean="0">
                <a:cs typeface="Arial" charset="0"/>
              </a:rPr>
              <a:t>	(graph dotted </a:t>
            </a:r>
            <a:r>
              <a:rPr lang="en-US" sz="1800" dirty="0" smtClean="0">
                <a:solidFill>
                  <a:srgbClr val="3333CC"/>
                </a:solidFill>
                <a:cs typeface="Arial" charset="0"/>
              </a:rPr>
              <a:t>midline</a:t>
            </a:r>
            <a:r>
              <a:rPr lang="en-US" sz="1800" dirty="0" smtClean="0">
                <a:cs typeface="Arial" charset="0"/>
              </a:rPr>
              <a:t>)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1800" dirty="0" smtClean="0">
              <a:cs typeface="Arial" charset="0"/>
            </a:endParaRP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 smtClean="0">
                <a:cs typeface="Arial" charset="0"/>
              </a:rPr>
              <a:t>2: Amplitude = |</a:t>
            </a:r>
            <a:r>
              <a:rPr lang="en-US" sz="2000" i="1" dirty="0" smtClean="0">
                <a:cs typeface="Arial" charset="0"/>
              </a:rPr>
              <a:t>A</a:t>
            </a:r>
            <a:r>
              <a:rPr lang="en-US" sz="2000" dirty="0" smtClean="0">
                <a:cs typeface="Arial" charset="0"/>
              </a:rPr>
              <a:t>| = 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 smtClean="0">
                <a:cs typeface="Arial" charset="0"/>
              </a:rPr>
              <a:t>	</a:t>
            </a:r>
            <a:r>
              <a:rPr lang="en-US" sz="1800" dirty="0" smtClean="0">
                <a:cs typeface="Arial" charset="0"/>
              </a:rPr>
              <a:t>(dotted </a:t>
            </a:r>
            <a:r>
              <a:rPr lang="en-US" sz="1800" dirty="0" smtClean="0">
                <a:solidFill>
                  <a:srgbClr val="A23B2A"/>
                </a:solidFill>
                <a:cs typeface="Arial" charset="0"/>
              </a:rPr>
              <a:t>max</a:t>
            </a:r>
            <a:r>
              <a:rPr lang="en-US" sz="1800" dirty="0" smtClean="0">
                <a:cs typeface="Arial" charset="0"/>
              </a:rPr>
              <a:t> and </a:t>
            </a:r>
            <a:r>
              <a:rPr lang="en-US" sz="1800" dirty="0" smtClean="0">
                <a:solidFill>
                  <a:srgbClr val="A23B2A"/>
                </a:solidFill>
                <a:cs typeface="Arial" charset="0"/>
              </a:rPr>
              <a:t>min</a:t>
            </a:r>
            <a:r>
              <a:rPr lang="en-US" sz="1800" dirty="0" smtClean="0">
                <a:cs typeface="Arial" charset="0"/>
              </a:rPr>
              <a:t> lines)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1800" dirty="0" smtClean="0">
              <a:cs typeface="Arial" charset="0"/>
            </a:endParaRP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 smtClean="0">
                <a:cs typeface="Arial" charset="0"/>
              </a:rPr>
              <a:t>3: Period = </a:t>
            </a:r>
            <a:r>
              <a:rPr lang="en-US" sz="2000" baseline="30000" dirty="0" smtClean="0">
                <a:cs typeface="Arial" charset="0"/>
              </a:rPr>
              <a:t>2</a:t>
            </a:r>
            <a:r>
              <a:rPr lang="el-GR" sz="2000" baseline="30000" dirty="0" smtClean="0">
                <a:cs typeface="Arial" charset="0"/>
              </a:rPr>
              <a:t>π</a:t>
            </a:r>
            <a:r>
              <a:rPr lang="en-US" sz="2000" dirty="0" smtClean="0">
                <a:cs typeface="Arial" charset="0"/>
              </a:rPr>
              <a:t>/</a:t>
            </a:r>
            <a:r>
              <a:rPr lang="en-US" sz="2000" baseline="-25000" dirty="0" smtClean="0">
                <a:cs typeface="Arial" charset="0"/>
              </a:rPr>
              <a:t>B</a:t>
            </a:r>
            <a:r>
              <a:rPr lang="en-US" sz="2000" dirty="0" smtClean="0">
                <a:cs typeface="Arial" charset="0"/>
              </a:rPr>
              <a:t> = 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 smtClean="0">
                <a:cs typeface="Arial" charset="0"/>
              </a:rPr>
              <a:t>	</a:t>
            </a:r>
            <a:r>
              <a:rPr lang="en-US" sz="1800" dirty="0" smtClean="0">
                <a:cs typeface="Arial" charset="0"/>
              </a:rPr>
              <a:t>(dotted </a:t>
            </a:r>
            <a:r>
              <a:rPr lang="en-US" sz="1800" dirty="0" smtClean="0">
                <a:solidFill>
                  <a:srgbClr val="33995A"/>
                </a:solidFill>
                <a:cs typeface="Arial" charset="0"/>
              </a:rPr>
              <a:t>function</a:t>
            </a:r>
            <a:r>
              <a:rPr lang="en-US" sz="1800" dirty="0" smtClean="0">
                <a:cs typeface="Arial" charset="0"/>
              </a:rPr>
              <a:t>)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1800" dirty="0" smtClean="0">
              <a:cs typeface="Arial" charset="0"/>
            </a:endParaRP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 smtClean="0">
                <a:cs typeface="Arial" charset="0"/>
              </a:rPr>
              <a:t>4: Phase shift = </a:t>
            </a:r>
            <a:r>
              <a:rPr lang="en-US" sz="2000" baseline="30000" dirty="0" smtClean="0">
                <a:cs typeface="Arial" charset="0"/>
              </a:rPr>
              <a:t>-C</a:t>
            </a:r>
            <a:r>
              <a:rPr lang="en-US" sz="2000" dirty="0" smtClean="0">
                <a:cs typeface="Arial" charset="0"/>
              </a:rPr>
              <a:t>/</a:t>
            </a:r>
            <a:r>
              <a:rPr lang="en-US" sz="2000" baseline="-25000" dirty="0" smtClean="0">
                <a:cs typeface="Arial" charset="0"/>
              </a:rPr>
              <a:t>B</a:t>
            </a:r>
            <a:r>
              <a:rPr lang="en-US" sz="2000" dirty="0" smtClean="0">
                <a:cs typeface="Arial" charset="0"/>
              </a:rPr>
              <a:t> =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 smtClean="0">
                <a:cs typeface="Arial" charset="0"/>
              </a:rPr>
              <a:t>	</a:t>
            </a:r>
            <a:r>
              <a:rPr lang="en-US" sz="1800" dirty="0" smtClean="0">
                <a:cs typeface="Arial" charset="0"/>
              </a:rPr>
              <a:t>(graph translation)</a:t>
            </a:r>
            <a:endParaRPr lang="en-US" sz="2000" dirty="0" smtClean="0"/>
          </a:p>
        </p:txBody>
      </p:sp>
      <p:sp>
        <p:nvSpPr>
          <p:cNvPr id="367621" name="Line 5"/>
          <p:cNvSpPr>
            <a:spLocks noChangeShapeType="1"/>
          </p:cNvSpPr>
          <p:nvPr/>
        </p:nvSpPr>
        <p:spPr bwMode="auto">
          <a:xfrm>
            <a:off x="3505200" y="5257800"/>
            <a:ext cx="4800600" cy="0"/>
          </a:xfrm>
          <a:prstGeom prst="line">
            <a:avLst/>
          </a:prstGeom>
          <a:noFill/>
          <a:ln w="12700">
            <a:solidFill>
              <a:srgbClr val="3333CC"/>
            </a:solidFill>
            <a:prstDash val="lg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67622" name="Line 6"/>
          <p:cNvSpPr>
            <a:spLocks noChangeShapeType="1"/>
          </p:cNvSpPr>
          <p:nvPr/>
        </p:nvSpPr>
        <p:spPr bwMode="auto">
          <a:xfrm>
            <a:off x="3505200" y="4191000"/>
            <a:ext cx="4800600" cy="0"/>
          </a:xfrm>
          <a:prstGeom prst="line">
            <a:avLst/>
          </a:prstGeom>
          <a:noFill/>
          <a:ln w="12700">
            <a:solidFill>
              <a:srgbClr val="BD4531"/>
            </a:solidFill>
            <a:prstDash val="lg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67623" name="Line 7"/>
          <p:cNvSpPr>
            <a:spLocks noChangeShapeType="1"/>
          </p:cNvSpPr>
          <p:nvPr/>
        </p:nvSpPr>
        <p:spPr bwMode="auto">
          <a:xfrm>
            <a:off x="3505200" y="6324600"/>
            <a:ext cx="4800600" cy="0"/>
          </a:xfrm>
          <a:prstGeom prst="line">
            <a:avLst/>
          </a:prstGeom>
          <a:noFill/>
          <a:ln w="12700">
            <a:solidFill>
              <a:srgbClr val="BD4531"/>
            </a:solidFill>
            <a:prstDash val="lg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367624" name="Group 8"/>
          <p:cNvGrpSpPr>
            <a:grpSpLocks noChangeAspect="1"/>
          </p:cNvGrpSpPr>
          <p:nvPr/>
        </p:nvGrpSpPr>
        <p:grpSpPr bwMode="auto">
          <a:xfrm>
            <a:off x="3352800" y="3409950"/>
            <a:ext cx="5105400" cy="3371850"/>
            <a:chOff x="3024" y="1824"/>
            <a:chExt cx="2544" cy="1680"/>
          </a:xfrm>
        </p:grpSpPr>
        <p:grpSp>
          <p:nvGrpSpPr>
            <p:cNvPr id="74764" name="Group 9"/>
            <p:cNvGrpSpPr>
              <a:grpSpLocks noChangeAspect="1"/>
            </p:cNvGrpSpPr>
            <p:nvPr/>
          </p:nvGrpSpPr>
          <p:grpSpPr bwMode="auto">
            <a:xfrm>
              <a:off x="4224" y="1824"/>
              <a:ext cx="108" cy="1680"/>
              <a:chOff x="4224" y="1824"/>
              <a:chExt cx="108" cy="2448"/>
            </a:xfrm>
          </p:grpSpPr>
          <p:sp>
            <p:nvSpPr>
              <p:cNvPr id="74775" name="Line 10"/>
              <p:cNvSpPr>
                <a:spLocks noChangeAspect="1" noChangeShapeType="1"/>
              </p:cNvSpPr>
              <p:nvPr/>
            </p:nvSpPr>
            <p:spPr bwMode="auto">
              <a:xfrm flipH="1">
                <a:off x="4272" y="1824"/>
                <a:ext cx="0" cy="24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776" name="Line 11"/>
              <p:cNvSpPr>
                <a:spLocks noChangeAspect="1" noChangeShapeType="1"/>
              </p:cNvSpPr>
              <p:nvPr/>
            </p:nvSpPr>
            <p:spPr bwMode="auto">
              <a:xfrm>
                <a:off x="4224" y="3168"/>
                <a:ext cx="10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777" name="Line 12"/>
              <p:cNvSpPr>
                <a:spLocks noChangeAspect="1" noChangeShapeType="1"/>
              </p:cNvSpPr>
              <p:nvPr/>
            </p:nvSpPr>
            <p:spPr bwMode="auto">
              <a:xfrm>
                <a:off x="4224" y="3360"/>
                <a:ext cx="10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778" name="Line 13"/>
              <p:cNvSpPr>
                <a:spLocks noChangeAspect="1" noChangeShapeType="1"/>
              </p:cNvSpPr>
              <p:nvPr/>
            </p:nvSpPr>
            <p:spPr bwMode="auto">
              <a:xfrm>
                <a:off x="4224" y="3552"/>
                <a:ext cx="10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779" name="Line 14"/>
              <p:cNvSpPr>
                <a:spLocks noChangeAspect="1" noChangeShapeType="1"/>
              </p:cNvSpPr>
              <p:nvPr/>
            </p:nvSpPr>
            <p:spPr bwMode="auto">
              <a:xfrm>
                <a:off x="4224" y="2976"/>
                <a:ext cx="10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780" name="Line 15"/>
              <p:cNvSpPr>
                <a:spLocks noChangeAspect="1" noChangeShapeType="1"/>
              </p:cNvSpPr>
              <p:nvPr/>
            </p:nvSpPr>
            <p:spPr bwMode="auto">
              <a:xfrm>
                <a:off x="4224" y="2592"/>
                <a:ext cx="10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781" name="Line 16"/>
              <p:cNvSpPr>
                <a:spLocks noChangeAspect="1" noChangeShapeType="1"/>
              </p:cNvSpPr>
              <p:nvPr/>
            </p:nvSpPr>
            <p:spPr bwMode="auto">
              <a:xfrm>
                <a:off x="4224" y="2784"/>
                <a:ext cx="10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782" name="Line 17"/>
              <p:cNvSpPr>
                <a:spLocks noChangeAspect="1" noChangeShapeType="1"/>
              </p:cNvSpPr>
              <p:nvPr/>
            </p:nvSpPr>
            <p:spPr bwMode="auto">
              <a:xfrm>
                <a:off x="4224" y="2016"/>
                <a:ext cx="10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783" name="Line 18"/>
              <p:cNvSpPr>
                <a:spLocks noChangeAspect="1" noChangeShapeType="1"/>
              </p:cNvSpPr>
              <p:nvPr/>
            </p:nvSpPr>
            <p:spPr bwMode="auto">
              <a:xfrm>
                <a:off x="4224" y="2208"/>
                <a:ext cx="10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784" name="Line 19"/>
              <p:cNvSpPr>
                <a:spLocks noChangeAspect="1" noChangeShapeType="1"/>
              </p:cNvSpPr>
              <p:nvPr/>
            </p:nvSpPr>
            <p:spPr bwMode="auto">
              <a:xfrm>
                <a:off x="4224" y="3744"/>
                <a:ext cx="10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785" name="Line 20"/>
              <p:cNvSpPr>
                <a:spLocks noChangeAspect="1" noChangeShapeType="1"/>
              </p:cNvSpPr>
              <p:nvPr/>
            </p:nvSpPr>
            <p:spPr bwMode="auto">
              <a:xfrm>
                <a:off x="4224" y="3936"/>
                <a:ext cx="10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786" name="Line 21"/>
              <p:cNvSpPr>
                <a:spLocks noChangeAspect="1" noChangeShapeType="1"/>
              </p:cNvSpPr>
              <p:nvPr/>
            </p:nvSpPr>
            <p:spPr bwMode="auto">
              <a:xfrm>
                <a:off x="4224" y="2400"/>
                <a:ext cx="10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787" name="Line 22"/>
              <p:cNvSpPr>
                <a:spLocks noChangeAspect="1" noChangeShapeType="1"/>
              </p:cNvSpPr>
              <p:nvPr/>
            </p:nvSpPr>
            <p:spPr bwMode="auto">
              <a:xfrm>
                <a:off x="4224" y="4128"/>
                <a:ext cx="10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74765" name="Group 23"/>
            <p:cNvGrpSpPr>
              <a:grpSpLocks noChangeAspect="1"/>
            </p:cNvGrpSpPr>
            <p:nvPr/>
          </p:nvGrpSpPr>
          <p:grpSpPr bwMode="auto">
            <a:xfrm>
              <a:off x="3024" y="1872"/>
              <a:ext cx="2544" cy="144"/>
              <a:chOff x="3024" y="1872"/>
              <a:chExt cx="2544" cy="144"/>
            </a:xfrm>
          </p:grpSpPr>
          <p:sp>
            <p:nvSpPr>
              <p:cNvPr id="74766" name="Line 24"/>
              <p:cNvSpPr>
                <a:spLocks noChangeAspect="1" noChangeShapeType="1"/>
              </p:cNvSpPr>
              <p:nvPr/>
            </p:nvSpPr>
            <p:spPr bwMode="auto">
              <a:xfrm>
                <a:off x="3024" y="1958"/>
                <a:ext cx="254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767" name="Line 25"/>
              <p:cNvSpPr>
                <a:spLocks noChangeAspect="1" noChangeShapeType="1"/>
              </p:cNvSpPr>
              <p:nvPr/>
            </p:nvSpPr>
            <p:spPr bwMode="auto">
              <a:xfrm rot="5400000">
                <a:off x="4780" y="1948"/>
                <a:ext cx="13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768" name="Line 26"/>
              <p:cNvSpPr>
                <a:spLocks noChangeAspect="1" noChangeShapeType="1"/>
              </p:cNvSpPr>
              <p:nvPr/>
            </p:nvSpPr>
            <p:spPr bwMode="auto">
              <a:xfrm rot="5400000">
                <a:off x="5068" y="1948"/>
                <a:ext cx="13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769" name="Line 27"/>
              <p:cNvSpPr>
                <a:spLocks noChangeAspect="1" noChangeShapeType="1"/>
              </p:cNvSpPr>
              <p:nvPr/>
            </p:nvSpPr>
            <p:spPr bwMode="auto">
              <a:xfrm rot="5400000">
                <a:off x="5356" y="1948"/>
                <a:ext cx="13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770" name="Line 28"/>
              <p:cNvSpPr>
                <a:spLocks noChangeAspect="1" noChangeShapeType="1"/>
              </p:cNvSpPr>
              <p:nvPr/>
            </p:nvSpPr>
            <p:spPr bwMode="auto">
              <a:xfrm rot="5400000">
                <a:off x="4492" y="1940"/>
                <a:ext cx="13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771" name="Line 29"/>
              <p:cNvSpPr>
                <a:spLocks noChangeAspect="1" noChangeShapeType="1"/>
              </p:cNvSpPr>
              <p:nvPr/>
            </p:nvSpPr>
            <p:spPr bwMode="auto">
              <a:xfrm rot="5400000">
                <a:off x="3340" y="1948"/>
                <a:ext cx="13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772" name="Line 30"/>
              <p:cNvSpPr>
                <a:spLocks noChangeAspect="1" noChangeShapeType="1"/>
              </p:cNvSpPr>
              <p:nvPr/>
            </p:nvSpPr>
            <p:spPr bwMode="auto">
              <a:xfrm rot="5400000">
                <a:off x="3628" y="1948"/>
                <a:ext cx="13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773" name="Line 31"/>
              <p:cNvSpPr>
                <a:spLocks noChangeAspect="1" noChangeShapeType="1"/>
              </p:cNvSpPr>
              <p:nvPr/>
            </p:nvSpPr>
            <p:spPr bwMode="auto">
              <a:xfrm rot="5400000">
                <a:off x="3916" y="1948"/>
                <a:ext cx="13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774" name="Line 32"/>
              <p:cNvSpPr>
                <a:spLocks noChangeAspect="1" noChangeShapeType="1"/>
              </p:cNvSpPr>
              <p:nvPr/>
            </p:nvSpPr>
            <p:spPr bwMode="auto">
              <a:xfrm rot="5400000">
                <a:off x="3052" y="1940"/>
                <a:ext cx="13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367649" name="Freeform 33"/>
          <p:cNvSpPr>
            <a:spLocks/>
          </p:cNvSpPr>
          <p:nvPr/>
        </p:nvSpPr>
        <p:spPr bwMode="auto">
          <a:xfrm>
            <a:off x="2971800" y="4165600"/>
            <a:ext cx="5562600" cy="2159000"/>
          </a:xfrm>
          <a:custGeom>
            <a:avLst/>
            <a:gdLst>
              <a:gd name="T0" fmla="*/ 2147483647 w 3504"/>
              <a:gd name="T1" fmla="*/ 2147483647 h 1360"/>
              <a:gd name="T2" fmla="*/ 2147483647 w 3504"/>
              <a:gd name="T3" fmla="*/ 2147483647 h 1360"/>
              <a:gd name="T4" fmla="*/ 2147483647 w 3504"/>
              <a:gd name="T5" fmla="*/ 2147483647 h 1360"/>
              <a:gd name="T6" fmla="*/ 2147483647 w 3504"/>
              <a:gd name="T7" fmla="*/ 2147483647 h 1360"/>
              <a:gd name="T8" fmla="*/ 2147483647 w 3504"/>
              <a:gd name="T9" fmla="*/ 2147483647 h 1360"/>
              <a:gd name="T10" fmla="*/ 2147483647 w 3504"/>
              <a:gd name="T11" fmla="*/ 2147483647 h 1360"/>
              <a:gd name="T12" fmla="*/ 2147483647 w 3504"/>
              <a:gd name="T13" fmla="*/ 2147483647 h 1360"/>
              <a:gd name="T14" fmla="*/ 2147483647 w 3504"/>
              <a:gd name="T15" fmla="*/ 2147483647 h 1360"/>
              <a:gd name="T16" fmla="*/ 2147483647 w 3504"/>
              <a:gd name="T17" fmla="*/ 2147483647 h 1360"/>
              <a:gd name="T18" fmla="*/ 2147483647 w 3504"/>
              <a:gd name="T19" fmla="*/ 2147483647 h 1360"/>
              <a:gd name="T20" fmla="*/ 0 w 3504"/>
              <a:gd name="T21" fmla="*/ 2147483647 h 136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3504" h="1360">
                <a:moveTo>
                  <a:pt x="3504" y="680"/>
                </a:moveTo>
                <a:cubicBezTo>
                  <a:pt x="3432" y="344"/>
                  <a:pt x="3360" y="8"/>
                  <a:pt x="3264" y="8"/>
                </a:cubicBezTo>
                <a:cubicBezTo>
                  <a:pt x="3168" y="8"/>
                  <a:pt x="3048" y="456"/>
                  <a:pt x="2928" y="680"/>
                </a:cubicBezTo>
                <a:cubicBezTo>
                  <a:pt x="2808" y="904"/>
                  <a:pt x="2672" y="1352"/>
                  <a:pt x="2544" y="1352"/>
                </a:cubicBezTo>
                <a:cubicBezTo>
                  <a:pt x="2416" y="1352"/>
                  <a:pt x="2280" y="904"/>
                  <a:pt x="2160" y="680"/>
                </a:cubicBezTo>
                <a:cubicBezTo>
                  <a:pt x="2040" y="456"/>
                  <a:pt x="1944" y="8"/>
                  <a:pt x="1824" y="8"/>
                </a:cubicBezTo>
                <a:cubicBezTo>
                  <a:pt x="1704" y="8"/>
                  <a:pt x="1560" y="456"/>
                  <a:pt x="1440" y="680"/>
                </a:cubicBezTo>
                <a:cubicBezTo>
                  <a:pt x="1320" y="904"/>
                  <a:pt x="1224" y="1360"/>
                  <a:pt x="1104" y="1352"/>
                </a:cubicBezTo>
                <a:cubicBezTo>
                  <a:pt x="984" y="1344"/>
                  <a:pt x="848" y="856"/>
                  <a:pt x="720" y="632"/>
                </a:cubicBezTo>
                <a:cubicBezTo>
                  <a:pt x="592" y="408"/>
                  <a:pt x="456" y="0"/>
                  <a:pt x="336" y="8"/>
                </a:cubicBezTo>
                <a:cubicBezTo>
                  <a:pt x="216" y="16"/>
                  <a:pt x="56" y="568"/>
                  <a:pt x="0" y="680"/>
                </a:cubicBezTo>
              </a:path>
            </a:pathLst>
          </a:custGeom>
          <a:noFill/>
          <a:ln w="9525" cap="flat">
            <a:solidFill>
              <a:srgbClr val="33995A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67650" name="Freeform 34"/>
          <p:cNvSpPr>
            <a:spLocks/>
          </p:cNvSpPr>
          <p:nvPr/>
        </p:nvSpPr>
        <p:spPr bwMode="auto">
          <a:xfrm flipV="1">
            <a:off x="2971800" y="4191000"/>
            <a:ext cx="5562600" cy="2159000"/>
          </a:xfrm>
          <a:custGeom>
            <a:avLst/>
            <a:gdLst>
              <a:gd name="T0" fmla="*/ 2147483647 w 3504"/>
              <a:gd name="T1" fmla="*/ 2147483647 h 1360"/>
              <a:gd name="T2" fmla="*/ 2147483647 w 3504"/>
              <a:gd name="T3" fmla="*/ 2147483647 h 1360"/>
              <a:gd name="T4" fmla="*/ 2147483647 w 3504"/>
              <a:gd name="T5" fmla="*/ 2147483647 h 1360"/>
              <a:gd name="T6" fmla="*/ 2147483647 w 3504"/>
              <a:gd name="T7" fmla="*/ 2147483647 h 1360"/>
              <a:gd name="T8" fmla="*/ 2147483647 w 3504"/>
              <a:gd name="T9" fmla="*/ 2147483647 h 1360"/>
              <a:gd name="T10" fmla="*/ 2147483647 w 3504"/>
              <a:gd name="T11" fmla="*/ 2147483647 h 1360"/>
              <a:gd name="T12" fmla="*/ 2147483647 w 3504"/>
              <a:gd name="T13" fmla="*/ 2147483647 h 1360"/>
              <a:gd name="T14" fmla="*/ 2147483647 w 3504"/>
              <a:gd name="T15" fmla="*/ 2147483647 h 1360"/>
              <a:gd name="T16" fmla="*/ 2147483647 w 3504"/>
              <a:gd name="T17" fmla="*/ 2147483647 h 1360"/>
              <a:gd name="T18" fmla="*/ 2147483647 w 3504"/>
              <a:gd name="T19" fmla="*/ 2147483647 h 1360"/>
              <a:gd name="T20" fmla="*/ 0 w 3504"/>
              <a:gd name="T21" fmla="*/ 2147483647 h 136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3504" h="1360">
                <a:moveTo>
                  <a:pt x="3504" y="680"/>
                </a:moveTo>
                <a:cubicBezTo>
                  <a:pt x="3432" y="344"/>
                  <a:pt x="3360" y="8"/>
                  <a:pt x="3264" y="8"/>
                </a:cubicBezTo>
                <a:cubicBezTo>
                  <a:pt x="3168" y="8"/>
                  <a:pt x="3048" y="456"/>
                  <a:pt x="2928" y="680"/>
                </a:cubicBezTo>
                <a:cubicBezTo>
                  <a:pt x="2808" y="904"/>
                  <a:pt x="2672" y="1352"/>
                  <a:pt x="2544" y="1352"/>
                </a:cubicBezTo>
                <a:cubicBezTo>
                  <a:pt x="2416" y="1352"/>
                  <a:pt x="2280" y="904"/>
                  <a:pt x="2160" y="680"/>
                </a:cubicBezTo>
                <a:cubicBezTo>
                  <a:pt x="2040" y="456"/>
                  <a:pt x="1944" y="8"/>
                  <a:pt x="1824" y="8"/>
                </a:cubicBezTo>
                <a:cubicBezTo>
                  <a:pt x="1704" y="8"/>
                  <a:pt x="1560" y="456"/>
                  <a:pt x="1440" y="680"/>
                </a:cubicBezTo>
                <a:cubicBezTo>
                  <a:pt x="1320" y="904"/>
                  <a:pt x="1224" y="1360"/>
                  <a:pt x="1104" y="1352"/>
                </a:cubicBezTo>
                <a:cubicBezTo>
                  <a:pt x="984" y="1344"/>
                  <a:pt x="848" y="856"/>
                  <a:pt x="720" y="632"/>
                </a:cubicBezTo>
                <a:cubicBezTo>
                  <a:pt x="592" y="408"/>
                  <a:pt x="456" y="0"/>
                  <a:pt x="336" y="8"/>
                </a:cubicBezTo>
                <a:cubicBezTo>
                  <a:pt x="216" y="16"/>
                  <a:pt x="56" y="568"/>
                  <a:pt x="0" y="680"/>
                </a:cubicBez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4763" name="Text Box 35"/>
          <p:cNvSpPr txBox="1">
            <a:spLocks noChangeArrowheads="1"/>
          </p:cNvSpPr>
          <p:nvPr/>
        </p:nvSpPr>
        <p:spPr bwMode="auto">
          <a:xfrm>
            <a:off x="7924800" y="3214688"/>
            <a:ext cx="4667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4</a:t>
            </a:r>
            <a:r>
              <a:rPr lang="el-GR" dirty="0">
                <a:latin typeface="Arial" charset="0"/>
                <a:cs typeface="Arial" charset="0"/>
              </a:rPr>
              <a:t>π</a:t>
            </a:r>
          </a:p>
        </p:txBody>
      </p:sp>
    </p:spTree>
    <p:extLst>
      <p:ext uri="{BB962C8B-B14F-4D97-AF65-F5344CB8AC3E}">
        <p14:creationId xmlns:p14="http://schemas.microsoft.com/office/powerpoint/2010/main" val="29298247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6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6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6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6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6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62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747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747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747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62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62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63" presetClass="path" presetSubtype="0" accel="50000" decel="50000" autoRev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6.35838E-7 L 0.12916 0.00185 " pathEditMode="relative" rAng="0" ptsTypes="AA">
                                      <p:cBhvr>
                                        <p:cTn id="63" dur="2000" fill="hold"/>
                                        <p:tgtEl>
                                          <p:spTgt spid="3676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458" y="92"/>
                                    </p:animMotion>
                                  </p:childTnLst>
                                </p:cTn>
                              </p:par>
                              <p:par>
                                <p:cTn id="64" presetID="1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7620" grpId="0" build="p"/>
      <p:bldP spid="367621" grpId="0" animBg="1"/>
      <p:bldP spid="367622" grpId="0" animBg="1"/>
      <p:bldP spid="367623" grpId="0" animBg="1"/>
      <p:bldP spid="367649" grpId="0" animBg="1"/>
      <p:bldP spid="367649" grpId="1" animBg="1"/>
      <p:bldP spid="367650" grpId="0" animBg="1"/>
      <p:bldP spid="74763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Graphing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85800" y="1676400"/>
            <a:ext cx="7772400" cy="4114800"/>
          </a:xfrm>
        </p:spPr>
        <p:txBody>
          <a:bodyPr/>
          <a:lstStyle/>
          <a:p>
            <a:pPr eaLnBrk="1" hangingPunct="1"/>
            <a:r>
              <a:rPr lang="en-US" sz="2800" dirty="0" smtClean="0"/>
              <a:t>State the amplitude, period, phase shift, and vertical shift for y = 2 </a:t>
            </a:r>
            <a:r>
              <a:rPr lang="en-US" sz="2800" dirty="0" err="1" smtClean="0"/>
              <a:t>cos</a:t>
            </a:r>
            <a:r>
              <a:rPr lang="en-US" sz="2800" dirty="0" smtClean="0"/>
              <a:t> (</a:t>
            </a:r>
            <a:r>
              <a:rPr lang="en-US" sz="2800" baseline="30000" dirty="0" smtClean="0">
                <a:cs typeface="Arial" charset="0"/>
              </a:rPr>
              <a:t>x</a:t>
            </a:r>
            <a:r>
              <a:rPr lang="en-US" sz="2800" dirty="0" smtClean="0">
                <a:cs typeface="Arial" charset="0"/>
              </a:rPr>
              <a:t>/</a:t>
            </a:r>
            <a:r>
              <a:rPr lang="en-US" sz="2800" baseline="-25000" dirty="0" smtClean="0">
                <a:cs typeface="Arial" charset="0"/>
              </a:rPr>
              <a:t>4</a:t>
            </a:r>
            <a:r>
              <a:rPr lang="en-US" sz="2800" dirty="0" smtClean="0">
                <a:cs typeface="Arial" charset="0"/>
              </a:rPr>
              <a:t> + </a:t>
            </a:r>
            <a:r>
              <a:rPr lang="el-GR" sz="2800" dirty="0" smtClean="0">
                <a:cs typeface="Arial" charset="0"/>
              </a:rPr>
              <a:t>π</a:t>
            </a:r>
            <a:r>
              <a:rPr lang="en-US" sz="2800" dirty="0" smtClean="0">
                <a:cs typeface="Arial" charset="0"/>
              </a:rPr>
              <a:t>) – 1. Then graph the function.</a:t>
            </a:r>
            <a:endParaRPr lang="el-GR" sz="2800" dirty="0" smtClean="0">
              <a:cs typeface="Arial" charset="0"/>
            </a:endParaRPr>
          </a:p>
        </p:txBody>
      </p:sp>
      <p:grpSp>
        <p:nvGrpSpPr>
          <p:cNvPr id="75780" name="Group 4"/>
          <p:cNvGrpSpPr>
            <a:grpSpLocks/>
          </p:cNvGrpSpPr>
          <p:nvPr/>
        </p:nvGrpSpPr>
        <p:grpSpPr bwMode="auto">
          <a:xfrm>
            <a:off x="5989638" y="3048000"/>
            <a:ext cx="217487" cy="3143250"/>
            <a:chOff x="3965" y="2100"/>
            <a:chExt cx="137" cy="1980"/>
          </a:xfrm>
        </p:grpSpPr>
        <p:sp>
          <p:nvSpPr>
            <p:cNvPr id="75791" name="Line 5"/>
            <p:cNvSpPr>
              <a:spLocks noChangeAspect="1" noChangeShapeType="1"/>
            </p:cNvSpPr>
            <p:nvPr/>
          </p:nvSpPr>
          <p:spPr bwMode="auto">
            <a:xfrm flipH="1">
              <a:off x="4026" y="2100"/>
              <a:ext cx="0" cy="19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5792" name="Line 6"/>
            <p:cNvSpPr>
              <a:spLocks noChangeAspect="1" noChangeShapeType="1"/>
            </p:cNvSpPr>
            <p:nvPr/>
          </p:nvSpPr>
          <p:spPr bwMode="auto">
            <a:xfrm>
              <a:off x="3965" y="3266"/>
              <a:ext cx="13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5793" name="Line 7"/>
            <p:cNvSpPr>
              <a:spLocks noChangeAspect="1" noChangeShapeType="1"/>
            </p:cNvSpPr>
            <p:nvPr/>
          </p:nvSpPr>
          <p:spPr bwMode="auto">
            <a:xfrm>
              <a:off x="3965" y="3433"/>
              <a:ext cx="13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5794" name="Line 8"/>
            <p:cNvSpPr>
              <a:spLocks noChangeAspect="1" noChangeShapeType="1"/>
            </p:cNvSpPr>
            <p:nvPr/>
          </p:nvSpPr>
          <p:spPr bwMode="auto">
            <a:xfrm>
              <a:off x="3965" y="3599"/>
              <a:ext cx="13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5795" name="Line 9"/>
            <p:cNvSpPr>
              <a:spLocks noChangeAspect="1" noChangeShapeType="1"/>
            </p:cNvSpPr>
            <p:nvPr/>
          </p:nvSpPr>
          <p:spPr bwMode="auto">
            <a:xfrm>
              <a:off x="3965" y="3100"/>
              <a:ext cx="13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5796" name="Line 10"/>
            <p:cNvSpPr>
              <a:spLocks noChangeAspect="1" noChangeShapeType="1"/>
            </p:cNvSpPr>
            <p:nvPr/>
          </p:nvSpPr>
          <p:spPr bwMode="auto">
            <a:xfrm>
              <a:off x="3965" y="2766"/>
              <a:ext cx="13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5797" name="Line 11"/>
            <p:cNvSpPr>
              <a:spLocks noChangeAspect="1" noChangeShapeType="1"/>
            </p:cNvSpPr>
            <p:nvPr/>
          </p:nvSpPr>
          <p:spPr bwMode="auto">
            <a:xfrm>
              <a:off x="3965" y="2933"/>
              <a:ext cx="13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5798" name="Line 12"/>
            <p:cNvSpPr>
              <a:spLocks noChangeAspect="1" noChangeShapeType="1"/>
            </p:cNvSpPr>
            <p:nvPr/>
          </p:nvSpPr>
          <p:spPr bwMode="auto">
            <a:xfrm>
              <a:off x="3965" y="2267"/>
              <a:ext cx="13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5799" name="Line 13"/>
            <p:cNvSpPr>
              <a:spLocks noChangeAspect="1" noChangeShapeType="1"/>
            </p:cNvSpPr>
            <p:nvPr/>
          </p:nvSpPr>
          <p:spPr bwMode="auto">
            <a:xfrm>
              <a:off x="3965" y="2433"/>
              <a:ext cx="13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5800" name="Line 14"/>
            <p:cNvSpPr>
              <a:spLocks noChangeAspect="1" noChangeShapeType="1"/>
            </p:cNvSpPr>
            <p:nvPr/>
          </p:nvSpPr>
          <p:spPr bwMode="auto">
            <a:xfrm>
              <a:off x="3965" y="3766"/>
              <a:ext cx="13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5801" name="Line 15"/>
            <p:cNvSpPr>
              <a:spLocks noChangeAspect="1" noChangeShapeType="1"/>
            </p:cNvSpPr>
            <p:nvPr/>
          </p:nvSpPr>
          <p:spPr bwMode="auto">
            <a:xfrm>
              <a:off x="3965" y="3932"/>
              <a:ext cx="13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5802" name="Line 16"/>
            <p:cNvSpPr>
              <a:spLocks noChangeAspect="1" noChangeShapeType="1"/>
            </p:cNvSpPr>
            <p:nvPr/>
          </p:nvSpPr>
          <p:spPr bwMode="auto">
            <a:xfrm>
              <a:off x="3965" y="2600"/>
              <a:ext cx="13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5781" name="Group 17"/>
          <p:cNvGrpSpPr>
            <a:grpSpLocks noChangeAspect="1"/>
          </p:cNvGrpSpPr>
          <p:nvPr/>
        </p:nvGrpSpPr>
        <p:grpSpPr bwMode="auto">
          <a:xfrm>
            <a:off x="3581400" y="4454525"/>
            <a:ext cx="5105400" cy="288925"/>
            <a:chOff x="3024" y="1872"/>
            <a:chExt cx="2544" cy="144"/>
          </a:xfrm>
        </p:grpSpPr>
        <p:sp>
          <p:nvSpPr>
            <p:cNvPr id="75782" name="Line 18"/>
            <p:cNvSpPr>
              <a:spLocks noChangeAspect="1" noChangeShapeType="1"/>
            </p:cNvSpPr>
            <p:nvPr/>
          </p:nvSpPr>
          <p:spPr bwMode="auto">
            <a:xfrm>
              <a:off x="3024" y="1958"/>
              <a:ext cx="25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5783" name="Line 19"/>
            <p:cNvSpPr>
              <a:spLocks noChangeAspect="1" noChangeShapeType="1"/>
            </p:cNvSpPr>
            <p:nvPr/>
          </p:nvSpPr>
          <p:spPr bwMode="auto">
            <a:xfrm rot="5400000">
              <a:off x="4780" y="1948"/>
              <a:ext cx="1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5784" name="Line 20"/>
            <p:cNvSpPr>
              <a:spLocks noChangeAspect="1" noChangeShapeType="1"/>
            </p:cNvSpPr>
            <p:nvPr/>
          </p:nvSpPr>
          <p:spPr bwMode="auto">
            <a:xfrm rot="5400000">
              <a:off x="5068" y="1948"/>
              <a:ext cx="1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5785" name="Line 21"/>
            <p:cNvSpPr>
              <a:spLocks noChangeAspect="1" noChangeShapeType="1"/>
            </p:cNvSpPr>
            <p:nvPr/>
          </p:nvSpPr>
          <p:spPr bwMode="auto">
            <a:xfrm rot="5400000">
              <a:off x="5356" y="1948"/>
              <a:ext cx="1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5786" name="Line 22"/>
            <p:cNvSpPr>
              <a:spLocks noChangeAspect="1" noChangeShapeType="1"/>
            </p:cNvSpPr>
            <p:nvPr/>
          </p:nvSpPr>
          <p:spPr bwMode="auto">
            <a:xfrm rot="5400000">
              <a:off x="4492" y="1940"/>
              <a:ext cx="1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5787" name="Line 23"/>
            <p:cNvSpPr>
              <a:spLocks noChangeAspect="1" noChangeShapeType="1"/>
            </p:cNvSpPr>
            <p:nvPr/>
          </p:nvSpPr>
          <p:spPr bwMode="auto">
            <a:xfrm rot="5400000">
              <a:off x="3340" y="1948"/>
              <a:ext cx="1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5788" name="Line 24"/>
            <p:cNvSpPr>
              <a:spLocks noChangeAspect="1" noChangeShapeType="1"/>
            </p:cNvSpPr>
            <p:nvPr/>
          </p:nvSpPr>
          <p:spPr bwMode="auto">
            <a:xfrm rot="5400000">
              <a:off x="3628" y="1948"/>
              <a:ext cx="1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5789" name="Line 25"/>
            <p:cNvSpPr>
              <a:spLocks noChangeAspect="1" noChangeShapeType="1"/>
            </p:cNvSpPr>
            <p:nvPr/>
          </p:nvSpPr>
          <p:spPr bwMode="auto">
            <a:xfrm rot="5400000">
              <a:off x="3916" y="1948"/>
              <a:ext cx="1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5790" name="Line 26"/>
            <p:cNvSpPr>
              <a:spLocks noChangeAspect="1" noChangeShapeType="1"/>
            </p:cNvSpPr>
            <p:nvPr/>
          </p:nvSpPr>
          <p:spPr bwMode="auto">
            <a:xfrm rot="5400000">
              <a:off x="3052" y="1940"/>
              <a:ext cx="1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41749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8"/>
          <p:cNvSpPr>
            <a:spLocks noGrp="1" noChangeArrowheads="1"/>
          </p:cNvSpPr>
          <p:nvPr>
            <p:ph type="ctrTitle"/>
          </p:nvPr>
        </p:nvSpPr>
        <p:spPr>
          <a:xfrm>
            <a:off x="2286000" y="3124200"/>
            <a:ext cx="6172200" cy="1893888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Modeling Periodic Behavior</a:t>
            </a:r>
          </a:p>
        </p:txBody>
      </p:sp>
    </p:spTree>
    <p:extLst>
      <p:ext uri="{BB962C8B-B14F-4D97-AF65-F5344CB8AC3E}">
        <p14:creationId xmlns:p14="http://schemas.microsoft.com/office/powerpoint/2010/main" val="2733172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Line 5"/>
          <p:cNvSpPr>
            <a:spLocks noChangeShapeType="1"/>
          </p:cNvSpPr>
          <p:nvPr/>
        </p:nvSpPr>
        <p:spPr bwMode="auto">
          <a:xfrm>
            <a:off x="1752600" y="6400800"/>
            <a:ext cx="5638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7827" name="Line 6"/>
          <p:cNvSpPr>
            <a:spLocks noChangeShapeType="1"/>
          </p:cNvSpPr>
          <p:nvPr/>
        </p:nvSpPr>
        <p:spPr bwMode="auto">
          <a:xfrm>
            <a:off x="1828800" y="4114800"/>
            <a:ext cx="0" cy="2286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7828" name="Line 7"/>
          <p:cNvSpPr>
            <a:spLocks noChangeShapeType="1"/>
          </p:cNvSpPr>
          <p:nvPr/>
        </p:nvSpPr>
        <p:spPr bwMode="auto">
          <a:xfrm>
            <a:off x="1752600" y="44196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7829" name="Line 8"/>
          <p:cNvSpPr>
            <a:spLocks noChangeShapeType="1"/>
          </p:cNvSpPr>
          <p:nvPr/>
        </p:nvSpPr>
        <p:spPr bwMode="auto">
          <a:xfrm>
            <a:off x="1752600" y="54102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7830" name="Text Box 9"/>
          <p:cNvSpPr txBox="1">
            <a:spLocks noChangeArrowheads="1"/>
          </p:cNvSpPr>
          <p:nvPr/>
        </p:nvSpPr>
        <p:spPr bwMode="auto">
          <a:xfrm>
            <a:off x="1447800" y="4343400"/>
            <a:ext cx="609600" cy="115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1000">
                <a:latin typeface="Arial" charset="0"/>
              </a:rPr>
              <a:t>20</a:t>
            </a:r>
          </a:p>
          <a:p>
            <a:pPr eaLnBrk="1" hangingPunct="1">
              <a:spcBef>
                <a:spcPct val="50000"/>
              </a:spcBef>
            </a:pPr>
            <a:endParaRPr lang="en-US" sz="1000">
              <a:latin typeface="Arial" charset="0"/>
            </a:endParaRPr>
          </a:p>
          <a:p>
            <a:pPr eaLnBrk="1" hangingPunct="1">
              <a:spcBef>
                <a:spcPct val="50000"/>
              </a:spcBef>
            </a:pPr>
            <a:endParaRPr lang="en-US" sz="1000">
              <a:latin typeface="Arial" charset="0"/>
            </a:endParaRPr>
          </a:p>
          <a:p>
            <a:pPr eaLnBrk="1" hangingPunct="1">
              <a:spcBef>
                <a:spcPct val="50000"/>
              </a:spcBef>
            </a:pPr>
            <a:endParaRPr lang="en-US" sz="1000">
              <a:latin typeface="Arial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sz="1000">
                <a:latin typeface="Arial" charset="0"/>
              </a:rPr>
              <a:t>10</a:t>
            </a:r>
          </a:p>
        </p:txBody>
      </p:sp>
      <p:sp>
        <p:nvSpPr>
          <p:cNvPr id="77831" name="Text Box 10"/>
          <p:cNvSpPr txBox="1">
            <a:spLocks noChangeArrowheads="1"/>
          </p:cNvSpPr>
          <p:nvPr/>
        </p:nvSpPr>
        <p:spPr bwMode="auto">
          <a:xfrm>
            <a:off x="3124200" y="6583363"/>
            <a:ext cx="28956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1200">
                <a:latin typeface="Arial" charset="0"/>
              </a:rPr>
              <a:t>The number of hours after midnight.</a:t>
            </a:r>
          </a:p>
        </p:txBody>
      </p:sp>
      <p:sp>
        <p:nvSpPr>
          <p:cNvPr id="77832" name="Text Box 11"/>
          <p:cNvSpPr txBox="1">
            <a:spLocks noChangeArrowheads="1"/>
          </p:cNvSpPr>
          <p:nvPr/>
        </p:nvSpPr>
        <p:spPr bwMode="auto">
          <a:xfrm>
            <a:off x="1981200" y="6354763"/>
            <a:ext cx="54864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1200">
                <a:latin typeface="Arial" charset="0"/>
              </a:rPr>
              <a:t> 2               6               10               14               18               22              26</a:t>
            </a:r>
          </a:p>
        </p:txBody>
      </p:sp>
      <p:sp>
        <p:nvSpPr>
          <p:cNvPr id="79881" name="Rectangle 1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Example</a:t>
            </a:r>
          </a:p>
        </p:txBody>
      </p:sp>
      <p:sp>
        <p:nvSpPr>
          <p:cNvPr id="77834" name="Rectangle 13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/>
            <a:r>
              <a:rPr lang="en-US" smtClean="0"/>
              <a:t>The tides are very high in some areas of Canada.  The depth of the water at a boat dock varies from a high tide of 20 feet to a low tide of 6 feet.  On a certain day, high tide is at 2am and low tide is at 8am.  Use a sine function to model the waters depth.</a:t>
            </a:r>
          </a:p>
        </p:txBody>
      </p:sp>
    </p:spTree>
    <p:extLst>
      <p:ext uri="{BB962C8B-B14F-4D97-AF65-F5344CB8AC3E}">
        <p14:creationId xmlns:p14="http://schemas.microsoft.com/office/powerpoint/2010/main" val="1923819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533400" y="2667000"/>
            <a:ext cx="6400800" cy="1752600"/>
          </a:xfrm>
        </p:spPr>
        <p:txBody>
          <a:bodyPr/>
          <a:lstStyle/>
          <a:p>
            <a:pPr eaLnBrk="1" hangingPunct="1"/>
            <a:r>
              <a:rPr lang="en-US" smtClean="0"/>
              <a:t>Simple Harmonic Motion</a:t>
            </a:r>
          </a:p>
        </p:txBody>
      </p:sp>
    </p:spTree>
    <p:extLst>
      <p:ext uri="{BB962C8B-B14F-4D97-AF65-F5344CB8AC3E}">
        <p14:creationId xmlns:p14="http://schemas.microsoft.com/office/powerpoint/2010/main" val="1494774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8242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46187" y="1371600"/>
            <a:ext cx="2792413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8243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07025" y="990600"/>
            <a:ext cx="2974975" cy="556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harmonic motion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2618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9266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2971800"/>
            <a:ext cx="6172200" cy="341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9267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0600" y="457200"/>
            <a:ext cx="7162800" cy="2439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39268" name="Text Box 8"/>
          <p:cNvSpPr txBox="1">
            <a:spLocks noChangeArrowheads="1"/>
          </p:cNvSpPr>
          <p:nvPr/>
        </p:nvSpPr>
        <p:spPr bwMode="auto">
          <a:xfrm>
            <a:off x="7239000" y="3276600"/>
            <a:ext cx="15367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Frequency = </a:t>
            </a:r>
          </a:p>
          <a:p>
            <a:r>
              <a:rPr lang="en-US"/>
              <a:t> 1 / Period</a:t>
            </a:r>
          </a:p>
        </p:txBody>
      </p:sp>
    </p:spTree>
    <p:extLst>
      <p:ext uri="{BB962C8B-B14F-4D97-AF65-F5344CB8AC3E}">
        <p14:creationId xmlns:p14="http://schemas.microsoft.com/office/powerpoint/2010/main" val="713819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8850" name="PRS Question Icon" descr="PRS Question Icon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3500" y="6223000"/>
            <a:ext cx="406400" cy="40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8851" name="Text Box 7"/>
          <p:cNvSpPr txBox="1">
            <a:spLocks noChangeArrowheads="1"/>
          </p:cNvSpPr>
          <p:nvPr/>
        </p:nvSpPr>
        <p:spPr bwMode="auto">
          <a:xfrm>
            <a:off x="1905000" y="2133600"/>
            <a:ext cx="4876800" cy="210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>
                <a:latin typeface="Arial" charset="0"/>
              </a:rPr>
              <a:t>(a) </a:t>
            </a:r>
          </a:p>
          <a:p>
            <a:pPr eaLnBrk="1" hangingPunct="1">
              <a:spcBef>
                <a:spcPct val="50000"/>
              </a:spcBef>
            </a:pPr>
            <a:r>
              <a:rPr lang="en-US" sz="2400">
                <a:latin typeface="Arial" charset="0"/>
              </a:rPr>
              <a:t>(b)</a:t>
            </a:r>
          </a:p>
          <a:p>
            <a:pPr eaLnBrk="1" hangingPunct="1">
              <a:spcBef>
                <a:spcPct val="50000"/>
              </a:spcBef>
            </a:pPr>
            <a:r>
              <a:rPr lang="en-US" sz="2400">
                <a:latin typeface="Arial" charset="0"/>
              </a:rPr>
              <a:t>(c)</a:t>
            </a:r>
          </a:p>
          <a:p>
            <a:pPr eaLnBrk="1" hangingPunct="1">
              <a:spcBef>
                <a:spcPct val="50000"/>
              </a:spcBef>
            </a:pPr>
            <a:r>
              <a:rPr lang="en-US" sz="2400">
                <a:latin typeface="Arial" charset="0"/>
              </a:rPr>
              <a:t>(d)</a:t>
            </a:r>
          </a:p>
        </p:txBody>
      </p:sp>
      <p:graphicFrame>
        <p:nvGraphicFramePr>
          <p:cNvPr id="78852" name="Object 8"/>
          <p:cNvGraphicFramePr>
            <a:graphicFrameLocks noChangeAspect="1"/>
          </p:cNvGraphicFramePr>
          <p:nvPr/>
        </p:nvGraphicFramePr>
        <p:xfrm>
          <a:off x="1752600" y="1371600"/>
          <a:ext cx="5638800" cy="530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Equation" r:id="rId6" imgW="2159000" imgH="203200" progId="Equation.DSMT4">
                  <p:embed/>
                </p:oleObj>
              </mc:Choice>
              <mc:Fallback>
                <p:oleObj name="Equation" r:id="rId6" imgW="2159000" imgH="203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1371600"/>
                        <a:ext cx="5638800" cy="530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8853" name="Object 9"/>
          <p:cNvGraphicFramePr>
            <a:graphicFrameLocks noChangeAspect="1"/>
          </p:cNvGraphicFramePr>
          <p:nvPr/>
        </p:nvGraphicFramePr>
        <p:xfrm>
          <a:off x="2590800" y="2209800"/>
          <a:ext cx="538163" cy="203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Equation" r:id="rId8" imgW="228501" imgH="863225" progId="Equation.DSMT4">
                  <p:embed/>
                </p:oleObj>
              </mc:Choice>
              <mc:Fallback>
                <p:oleObj name="Equation" r:id="rId8" imgW="228501" imgH="863225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2209800"/>
                        <a:ext cx="538163" cy="2032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5661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346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04900" y="304800"/>
            <a:ext cx="6934200" cy="2894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7347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43000" y="3657600"/>
            <a:ext cx="5638800" cy="267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7348" name="Text Box 8"/>
          <p:cNvSpPr txBox="1">
            <a:spLocks noChangeArrowheads="1"/>
          </p:cNvSpPr>
          <p:nvPr/>
        </p:nvSpPr>
        <p:spPr bwMode="auto">
          <a:xfrm>
            <a:off x="6553200" y="3810000"/>
            <a:ext cx="1828800" cy="64135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>
                <a:solidFill>
                  <a:schemeClr val="bg1"/>
                </a:solidFill>
              </a:rPr>
              <a:t>Domain: all real numbers</a:t>
            </a:r>
          </a:p>
        </p:txBody>
      </p:sp>
      <p:sp>
        <p:nvSpPr>
          <p:cNvPr id="57349" name="Text Box 9"/>
          <p:cNvSpPr txBox="1">
            <a:spLocks noChangeArrowheads="1"/>
          </p:cNvSpPr>
          <p:nvPr/>
        </p:nvSpPr>
        <p:spPr bwMode="auto">
          <a:xfrm>
            <a:off x="6553200" y="4845050"/>
            <a:ext cx="1828800" cy="366713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>
                <a:solidFill>
                  <a:schemeClr val="bg1"/>
                </a:solidFill>
              </a:rPr>
              <a:t>Range: -1&lt;y&lt;1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9874" name="PRS Question Icon" descr="PRS Question Icon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3500" y="6223000"/>
            <a:ext cx="406400" cy="40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9875" name="Text Box 7"/>
          <p:cNvSpPr txBox="1">
            <a:spLocks noChangeArrowheads="1"/>
          </p:cNvSpPr>
          <p:nvPr/>
        </p:nvSpPr>
        <p:spPr bwMode="auto">
          <a:xfrm>
            <a:off x="1905000" y="2133600"/>
            <a:ext cx="4876800" cy="210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>
                <a:latin typeface="Arial" charset="0"/>
              </a:rPr>
              <a:t>(a) </a:t>
            </a:r>
          </a:p>
          <a:p>
            <a:pPr eaLnBrk="1" hangingPunct="1">
              <a:spcBef>
                <a:spcPct val="50000"/>
              </a:spcBef>
            </a:pPr>
            <a:r>
              <a:rPr lang="en-US" sz="2400">
                <a:latin typeface="Arial" charset="0"/>
              </a:rPr>
              <a:t>(b)</a:t>
            </a:r>
          </a:p>
          <a:p>
            <a:pPr eaLnBrk="1" hangingPunct="1">
              <a:spcBef>
                <a:spcPct val="50000"/>
              </a:spcBef>
            </a:pPr>
            <a:r>
              <a:rPr lang="en-US" sz="2400">
                <a:latin typeface="Arial" charset="0"/>
              </a:rPr>
              <a:t>(c)</a:t>
            </a:r>
          </a:p>
          <a:p>
            <a:pPr eaLnBrk="1" hangingPunct="1">
              <a:spcBef>
                <a:spcPct val="50000"/>
              </a:spcBef>
            </a:pPr>
            <a:r>
              <a:rPr lang="en-US" sz="2400">
                <a:latin typeface="Arial" charset="0"/>
              </a:rPr>
              <a:t>(d)</a:t>
            </a:r>
          </a:p>
        </p:txBody>
      </p:sp>
      <p:graphicFrame>
        <p:nvGraphicFramePr>
          <p:cNvPr id="79876" name="Object 8"/>
          <p:cNvGraphicFramePr>
            <a:graphicFrameLocks noChangeAspect="1"/>
          </p:cNvGraphicFramePr>
          <p:nvPr/>
        </p:nvGraphicFramePr>
        <p:xfrm>
          <a:off x="1765300" y="1371600"/>
          <a:ext cx="5073650" cy="530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Equation" r:id="rId6" imgW="1943100" imgH="203200" progId="Equation.DSMT4">
                  <p:embed/>
                </p:oleObj>
              </mc:Choice>
              <mc:Fallback>
                <p:oleObj name="Equation" r:id="rId6" imgW="1943100" imgH="203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5300" y="1371600"/>
                        <a:ext cx="5073650" cy="530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9877" name="Object 9"/>
          <p:cNvGraphicFramePr>
            <a:graphicFrameLocks noChangeAspect="1"/>
          </p:cNvGraphicFramePr>
          <p:nvPr/>
        </p:nvGraphicFramePr>
        <p:xfrm>
          <a:off x="2590800" y="2209800"/>
          <a:ext cx="538163" cy="203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Equation" r:id="rId8" imgW="228501" imgH="863225" progId="Equation.DSMT4">
                  <p:embed/>
                </p:oleObj>
              </mc:Choice>
              <mc:Fallback>
                <p:oleObj name="Equation" r:id="rId8" imgW="228501" imgH="863225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2209800"/>
                        <a:ext cx="538163" cy="2032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12711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0898" name="PRS Question Icon" descr="PRS Question Icon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3500" y="6223000"/>
            <a:ext cx="406400" cy="40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0899" name="Text Box 7"/>
          <p:cNvSpPr txBox="1">
            <a:spLocks noChangeArrowheads="1"/>
          </p:cNvSpPr>
          <p:nvPr/>
        </p:nvSpPr>
        <p:spPr bwMode="auto">
          <a:xfrm>
            <a:off x="2133600" y="2133600"/>
            <a:ext cx="4876800" cy="210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>
                <a:latin typeface="Arial" charset="0"/>
              </a:rPr>
              <a:t>(a) </a:t>
            </a:r>
          </a:p>
          <a:p>
            <a:pPr eaLnBrk="1" hangingPunct="1">
              <a:spcBef>
                <a:spcPct val="50000"/>
              </a:spcBef>
            </a:pPr>
            <a:r>
              <a:rPr lang="en-US" sz="2400">
                <a:latin typeface="Arial" charset="0"/>
              </a:rPr>
              <a:t>(b)</a:t>
            </a:r>
          </a:p>
          <a:p>
            <a:pPr eaLnBrk="1" hangingPunct="1">
              <a:spcBef>
                <a:spcPct val="50000"/>
              </a:spcBef>
            </a:pPr>
            <a:r>
              <a:rPr lang="en-US" sz="2400">
                <a:latin typeface="Arial" charset="0"/>
              </a:rPr>
              <a:t>(c)</a:t>
            </a:r>
          </a:p>
          <a:p>
            <a:pPr eaLnBrk="1" hangingPunct="1">
              <a:spcBef>
                <a:spcPct val="50000"/>
              </a:spcBef>
            </a:pPr>
            <a:r>
              <a:rPr lang="en-US" sz="2400">
                <a:latin typeface="Arial" charset="0"/>
              </a:rPr>
              <a:t>(d)</a:t>
            </a:r>
          </a:p>
        </p:txBody>
      </p:sp>
      <p:graphicFrame>
        <p:nvGraphicFramePr>
          <p:cNvPr id="80900" name="Object 8"/>
          <p:cNvGraphicFramePr>
            <a:graphicFrameLocks noChangeAspect="1"/>
          </p:cNvGraphicFramePr>
          <p:nvPr/>
        </p:nvGraphicFramePr>
        <p:xfrm>
          <a:off x="1676400" y="1371600"/>
          <a:ext cx="5791200" cy="546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" name="Equation" r:id="rId6" imgW="2692400" imgH="254000" progId="Equation.DSMT4">
                  <p:embed/>
                </p:oleObj>
              </mc:Choice>
              <mc:Fallback>
                <p:oleObj name="Equation" r:id="rId6" imgW="2692400" imgH="2540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1371600"/>
                        <a:ext cx="5791200" cy="546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0901" name="Object 9"/>
          <p:cNvGraphicFramePr>
            <a:graphicFrameLocks noChangeAspect="1"/>
          </p:cNvGraphicFramePr>
          <p:nvPr/>
        </p:nvGraphicFramePr>
        <p:xfrm>
          <a:off x="2743200" y="2209800"/>
          <a:ext cx="598488" cy="228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" name="Equation" r:id="rId8" imgW="279400" imgH="1066800" progId="Equation.DSMT4">
                  <p:embed/>
                </p:oleObj>
              </mc:Choice>
              <mc:Fallback>
                <p:oleObj name="Equation" r:id="rId8" imgW="279400" imgH="1066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2209800"/>
                        <a:ext cx="598488" cy="2286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88315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Homework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/>
            <a:r>
              <a:rPr lang="en-US" dirty="0" smtClean="0"/>
              <a:t>Page 533:</a:t>
            </a:r>
          </a:p>
          <a:p>
            <a:pPr eaLnBrk="1" hangingPunct="1"/>
            <a:r>
              <a:rPr lang="en-US" dirty="0" smtClean="0"/>
              <a:t>58-64 even, 85</a:t>
            </a:r>
          </a:p>
        </p:txBody>
      </p:sp>
    </p:spTree>
    <p:extLst>
      <p:ext uri="{BB962C8B-B14F-4D97-AF65-F5344CB8AC3E}">
        <p14:creationId xmlns:p14="http://schemas.microsoft.com/office/powerpoint/2010/main" val="963559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9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Periodic Function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sin(t+2</a:t>
            </a:r>
            <a:r>
              <a:rPr lang="en-US" dirty="0" smtClean="0">
                <a:sym typeface="Symbol"/>
              </a:rPr>
              <a:t>)=sin t</a:t>
            </a:r>
          </a:p>
          <a:p>
            <a:r>
              <a:rPr lang="en-US" dirty="0" err="1" smtClean="0">
                <a:sym typeface="Symbol"/>
              </a:rPr>
              <a:t>cos</a:t>
            </a:r>
            <a:r>
              <a:rPr lang="en-US" dirty="0" smtClean="0">
                <a:sym typeface="Symbol"/>
              </a:rPr>
              <a:t>(t+2)=</a:t>
            </a:r>
            <a:r>
              <a:rPr lang="en-US" dirty="0" err="1" smtClean="0">
                <a:sym typeface="Symbol"/>
              </a:rPr>
              <a:t>cos</a:t>
            </a:r>
            <a:r>
              <a:rPr lang="en-US" dirty="0" smtClean="0">
                <a:sym typeface="Symbol"/>
              </a:rPr>
              <a:t> t</a:t>
            </a:r>
          </a:p>
          <a:p>
            <a:r>
              <a:rPr lang="en-US" dirty="0" smtClean="0">
                <a:sym typeface="Symbol"/>
              </a:rPr>
              <a:t>The sine and cosine functions are periodic functions and have period 2</a:t>
            </a:r>
            <a:endParaRPr lang="en-US" dirty="0"/>
          </a:p>
        </p:txBody>
      </p:sp>
      <p:pic>
        <p:nvPicPr>
          <p:cNvPr id="58372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3352800"/>
            <a:ext cx="7315200" cy="2547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394" name="Picture 2" descr="basic_graph_paper0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45088" y="1897063"/>
            <a:ext cx="3048000" cy="3390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9395" name="Picture 3" descr="basic_graph_paper03"/>
          <p:cNvPicPr>
            <a:picLocks noChangeAspect="1" noChangeArrowheads="1"/>
          </p:cNvPicPr>
          <p:nvPr/>
        </p:nvPicPr>
        <p:blipFill>
          <a:blip r:embed="rId3" cstate="print"/>
          <a:srcRect r="5000"/>
          <a:stretch>
            <a:fillRect/>
          </a:stretch>
        </p:blipFill>
        <p:spPr bwMode="auto">
          <a:xfrm>
            <a:off x="3581400" y="1897063"/>
            <a:ext cx="2895600" cy="3390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9396" name="Picture 4" descr="basic_graph_paper03"/>
          <p:cNvPicPr>
            <a:picLocks noChangeAspect="1" noChangeArrowheads="1"/>
          </p:cNvPicPr>
          <p:nvPr/>
        </p:nvPicPr>
        <p:blipFill>
          <a:blip r:embed="rId3" cstate="print"/>
          <a:srcRect r="3854"/>
          <a:stretch>
            <a:fillRect/>
          </a:stretch>
        </p:blipFill>
        <p:spPr bwMode="auto">
          <a:xfrm>
            <a:off x="803275" y="1897063"/>
            <a:ext cx="2930525" cy="3390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45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Graph of y = cos x</a:t>
            </a:r>
          </a:p>
        </p:txBody>
      </p:sp>
      <p:sp>
        <p:nvSpPr>
          <p:cNvPr id="59398" name="Line 6"/>
          <p:cNvSpPr>
            <a:spLocks noChangeShapeType="1"/>
          </p:cNvSpPr>
          <p:nvPr/>
        </p:nvSpPr>
        <p:spPr bwMode="auto">
          <a:xfrm flipV="1">
            <a:off x="1143000" y="1752600"/>
            <a:ext cx="0" cy="3810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9399" name="Line 7"/>
          <p:cNvSpPr>
            <a:spLocks noChangeShapeType="1"/>
          </p:cNvSpPr>
          <p:nvPr/>
        </p:nvSpPr>
        <p:spPr bwMode="auto">
          <a:xfrm>
            <a:off x="685800" y="3657600"/>
            <a:ext cx="7620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9400" name="Line 8"/>
          <p:cNvSpPr>
            <a:spLocks noChangeShapeType="1"/>
          </p:cNvSpPr>
          <p:nvPr/>
        </p:nvSpPr>
        <p:spPr bwMode="auto">
          <a:xfrm>
            <a:off x="2549525" y="35814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9401" name="Line 9"/>
          <p:cNvSpPr>
            <a:spLocks noChangeShapeType="1"/>
          </p:cNvSpPr>
          <p:nvPr/>
        </p:nvSpPr>
        <p:spPr bwMode="auto">
          <a:xfrm>
            <a:off x="3930650" y="35814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9402" name="Line 10"/>
          <p:cNvSpPr>
            <a:spLocks noChangeShapeType="1"/>
          </p:cNvSpPr>
          <p:nvPr/>
        </p:nvSpPr>
        <p:spPr bwMode="auto">
          <a:xfrm>
            <a:off x="5334000" y="35814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9403" name="Line 11"/>
          <p:cNvSpPr>
            <a:spLocks noChangeShapeType="1"/>
          </p:cNvSpPr>
          <p:nvPr/>
        </p:nvSpPr>
        <p:spPr bwMode="auto">
          <a:xfrm>
            <a:off x="6727825" y="35814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9404" name="Text Box 12"/>
          <p:cNvSpPr txBox="1">
            <a:spLocks noChangeArrowheads="1"/>
          </p:cNvSpPr>
          <p:nvPr/>
        </p:nvSpPr>
        <p:spPr bwMode="auto">
          <a:xfrm>
            <a:off x="2286000" y="3657600"/>
            <a:ext cx="4603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l-GR" sz="2000" baseline="30000">
                <a:latin typeface="Arial" charset="0"/>
                <a:cs typeface="Arial" charset="0"/>
              </a:rPr>
              <a:t>π</a:t>
            </a:r>
            <a:r>
              <a:rPr lang="en-US" sz="2000">
                <a:latin typeface="Arial" charset="0"/>
                <a:cs typeface="Arial" charset="0"/>
              </a:rPr>
              <a:t>/</a:t>
            </a:r>
            <a:r>
              <a:rPr lang="en-US" sz="2000" baseline="-25000">
                <a:latin typeface="Arial" charset="0"/>
                <a:cs typeface="Arial" charset="0"/>
              </a:rPr>
              <a:t>2</a:t>
            </a:r>
            <a:endParaRPr lang="el-GR" sz="2000" baseline="-25000">
              <a:latin typeface="Arial" charset="0"/>
              <a:cs typeface="Arial" charset="0"/>
            </a:endParaRPr>
          </a:p>
        </p:txBody>
      </p:sp>
      <p:sp>
        <p:nvSpPr>
          <p:cNvPr id="59405" name="Text Box 13"/>
          <p:cNvSpPr txBox="1">
            <a:spLocks noChangeArrowheads="1"/>
          </p:cNvSpPr>
          <p:nvPr/>
        </p:nvSpPr>
        <p:spPr bwMode="auto">
          <a:xfrm>
            <a:off x="3773488" y="3676650"/>
            <a:ext cx="34131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l-GR">
                <a:latin typeface="Arial" charset="0"/>
                <a:cs typeface="Arial" charset="0"/>
              </a:rPr>
              <a:t>π</a:t>
            </a:r>
          </a:p>
        </p:txBody>
      </p:sp>
      <p:sp>
        <p:nvSpPr>
          <p:cNvPr id="59406" name="Text Box 14"/>
          <p:cNvSpPr txBox="1">
            <a:spLocks noChangeArrowheads="1"/>
          </p:cNvSpPr>
          <p:nvPr/>
        </p:nvSpPr>
        <p:spPr bwMode="auto">
          <a:xfrm>
            <a:off x="6450013" y="3673475"/>
            <a:ext cx="4667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2</a:t>
            </a:r>
            <a:r>
              <a:rPr lang="el-GR">
                <a:latin typeface="Arial" charset="0"/>
                <a:cs typeface="Arial" charset="0"/>
              </a:rPr>
              <a:t>π</a:t>
            </a:r>
          </a:p>
        </p:txBody>
      </p:sp>
      <p:sp>
        <p:nvSpPr>
          <p:cNvPr id="59407" name="Line 15"/>
          <p:cNvSpPr>
            <a:spLocks noChangeShapeType="1"/>
          </p:cNvSpPr>
          <p:nvPr/>
        </p:nvSpPr>
        <p:spPr bwMode="auto">
          <a:xfrm>
            <a:off x="990600" y="208915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9408" name="Line 16"/>
          <p:cNvSpPr>
            <a:spLocks noChangeShapeType="1"/>
          </p:cNvSpPr>
          <p:nvPr/>
        </p:nvSpPr>
        <p:spPr bwMode="auto">
          <a:xfrm>
            <a:off x="990600" y="5224463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9409" name="Text Box 17"/>
          <p:cNvSpPr txBox="1">
            <a:spLocks noChangeArrowheads="1"/>
          </p:cNvSpPr>
          <p:nvPr/>
        </p:nvSpPr>
        <p:spPr bwMode="auto">
          <a:xfrm>
            <a:off x="533400" y="1905000"/>
            <a:ext cx="3095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1</a:t>
            </a:r>
          </a:p>
        </p:txBody>
      </p:sp>
      <p:sp>
        <p:nvSpPr>
          <p:cNvPr id="59410" name="Text Box 18"/>
          <p:cNvSpPr txBox="1">
            <a:spLocks noChangeArrowheads="1"/>
          </p:cNvSpPr>
          <p:nvPr/>
        </p:nvSpPr>
        <p:spPr bwMode="auto">
          <a:xfrm>
            <a:off x="522288" y="5029200"/>
            <a:ext cx="39211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-1</a:t>
            </a:r>
          </a:p>
        </p:txBody>
      </p:sp>
      <p:sp>
        <p:nvSpPr>
          <p:cNvPr id="59411" name="Text Box 19"/>
          <p:cNvSpPr txBox="1">
            <a:spLocks noChangeArrowheads="1"/>
          </p:cNvSpPr>
          <p:nvPr/>
        </p:nvSpPr>
        <p:spPr bwMode="auto">
          <a:xfrm>
            <a:off x="5029200" y="3657600"/>
            <a:ext cx="5524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aseline="30000">
                <a:latin typeface="Arial" charset="0"/>
                <a:cs typeface="Arial" charset="0"/>
              </a:rPr>
              <a:t>3</a:t>
            </a:r>
            <a:r>
              <a:rPr lang="el-GR" sz="2000" baseline="30000">
                <a:latin typeface="Arial" charset="0"/>
                <a:cs typeface="Arial" charset="0"/>
              </a:rPr>
              <a:t>π</a:t>
            </a:r>
            <a:r>
              <a:rPr lang="en-US" sz="2000">
                <a:latin typeface="Arial" charset="0"/>
                <a:cs typeface="Arial" charset="0"/>
              </a:rPr>
              <a:t>/</a:t>
            </a:r>
            <a:r>
              <a:rPr lang="en-US" sz="2000" baseline="-25000">
                <a:latin typeface="Arial" charset="0"/>
                <a:cs typeface="Arial" charset="0"/>
              </a:rPr>
              <a:t>2</a:t>
            </a:r>
            <a:endParaRPr lang="el-GR" sz="2000" baseline="-2500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418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95400" y="401638"/>
            <a:ext cx="6553200" cy="2798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0419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14400" y="3605213"/>
            <a:ext cx="6172200" cy="2414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0420" name="Text Box 8"/>
          <p:cNvSpPr txBox="1">
            <a:spLocks noChangeArrowheads="1"/>
          </p:cNvSpPr>
          <p:nvPr/>
        </p:nvSpPr>
        <p:spPr bwMode="auto">
          <a:xfrm>
            <a:off x="6858000" y="3810000"/>
            <a:ext cx="1828800" cy="64135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>
                <a:solidFill>
                  <a:schemeClr val="bg1"/>
                </a:solidFill>
              </a:rPr>
              <a:t>Domain: all real numbers</a:t>
            </a:r>
          </a:p>
        </p:txBody>
      </p:sp>
      <p:sp>
        <p:nvSpPr>
          <p:cNvPr id="60421" name="Text Box 9"/>
          <p:cNvSpPr txBox="1">
            <a:spLocks noChangeArrowheads="1"/>
          </p:cNvSpPr>
          <p:nvPr/>
        </p:nvSpPr>
        <p:spPr bwMode="auto">
          <a:xfrm>
            <a:off x="6858000" y="4845050"/>
            <a:ext cx="1828800" cy="366713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>
                <a:solidFill>
                  <a:schemeClr val="bg1"/>
                </a:solidFill>
              </a:rPr>
              <a:t>Range: -1&lt;y&lt;1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42" name="Picture 6"/>
          <p:cNvPicPr>
            <a:picLocks noChangeAspect="1" noChangeArrowheads="1"/>
          </p:cNvPicPr>
          <p:nvPr/>
        </p:nvPicPr>
        <p:blipFill>
          <a:blip r:embed="rId3" cstate="print"/>
          <a:srcRect l="55462" t="2199" b="5451"/>
          <a:stretch>
            <a:fillRect/>
          </a:stretch>
        </p:blipFill>
        <p:spPr bwMode="auto">
          <a:xfrm>
            <a:off x="3886200" y="3429000"/>
            <a:ext cx="4038600" cy="32004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63491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Amplitudes and Periods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Given the graph of y=</a:t>
            </a:r>
            <a:r>
              <a:rPr lang="en-US" i="1" dirty="0" err="1" smtClean="0"/>
              <a:t>A</a:t>
            </a:r>
            <a:r>
              <a:rPr lang="en-US" dirty="0" err="1" smtClean="0"/>
              <a:t>sin</a:t>
            </a:r>
            <a:r>
              <a:rPr lang="en-US" dirty="0" smtClean="0"/>
              <a:t> </a:t>
            </a:r>
            <a:r>
              <a:rPr lang="en-US" i="1" dirty="0" err="1" smtClean="0"/>
              <a:t>Bx</a:t>
            </a:r>
            <a:r>
              <a:rPr lang="en-US" dirty="0" smtClean="0"/>
              <a:t> </a:t>
            </a:r>
          </a:p>
          <a:p>
            <a:r>
              <a:rPr lang="en-US" dirty="0" smtClean="0"/>
              <a:t>Amplitude = |</a:t>
            </a:r>
            <a:r>
              <a:rPr lang="en-US" i="1" dirty="0" smtClean="0"/>
              <a:t>A</a:t>
            </a:r>
            <a:r>
              <a:rPr lang="en-US" dirty="0" smtClean="0"/>
              <a:t>| = distance up or down from center</a:t>
            </a:r>
          </a:p>
          <a:p>
            <a:r>
              <a:rPr lang="en-US" dirty="0" smtClean="0"/>
              <a:t>Period = 2</a:t>
            </a:r>
            <a:r>
              <a:rPr lang="en-US" dirty="0" smtClean="0">
                <a:sym typeface="Symbol"/>
              </a:rPr>
              <a:t>/</a:t>
            </a:r>
            <a:r>
              <a:rPr lang="en-US" i="1" dirty="0" smtClean="0">
                <a:sym typeface="Symbol"/>
              </a:rPr>
              <a:t>B</a:t>
            </a:r>
            <a:r>
              <a:rPr lang="en-US" dirty="0" smtClean="0">
                <a:sym typeface="Symbol"/>
              </a:rPr>
              <a:t> = time taken to repeat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466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47800" y="1417637"/>
            <a:ext cx="5638800" cy="4787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2467" name="Text Box 8"/>
          <p:cNvSpPr txBox="1">
            <a:spLocks noChangeArrowheads="1"/>
          </p:cNvSpPr>
          <p:nvPr/>
        </p:nvSpPr>
        <p:spPr bwMode="auto">
          <a:xfrm>
            <a:off x="990600" y="609600"/>
            <a:ext cx="4495800" cy="57943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200">
                <a:latin typeface="Arial" charset="0"/>
              </a:rPr>
              <a:t>Graphing y=½ sin x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490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400" y="1966912"/>
            <a:ext cx="6629400" cy="3565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3491" name="Text Box 9"/>
          <p:cNvSpPr txBox="1">
            <a:spLocks noChangeArrowheads="1"/>
          </p:cNvSpPr>
          <p:nvPr/>
        </p:nvSpPr>
        <p:spPr bwMode="auto">
          <a:xfrm>
            <a:off x="952500" y="838200"/>
            <a:ext cx="3962400" cy="57943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200" dirty="0">
                <a:latin typeface="Arial" charset="0"/>
              </a:rPr>
              <a:t>Graphing y=-2 sin x</a:t>
            </a:r>
          </a:p>
        </p:txBody>
      </p:sp>
      <p:sp>
        <p:nvSpPr>
          <p:cNvPr id="63492" name="Text Box 10"/>
          <p:cNvSpPr txBox="1">
            <a:spLocks noChangeArrowheads="1"/>
          </p:cNvSpPr>
          <p:nvPr/>
        </p:nvSpPr>
        <p:spPr bwMode="auto">
          <a:xfrm>
            <a:off x="3717925" y="4175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endParaRPr lang="en-US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ERSION" val="4.10"/>
  <p:tag name="QUESTIONNAME" val="1"/>
  <p:tag name="QUESTIONTYPE" val=" 0"/>
  <p:tag name="QUESTIONCHOICES" val=" 2"/>
  <p:tag name="QUESTIONANSWER" val="D"/>
  <p:tag name="QUESTIONDIFFICULTY" val=" 0"/>
  <p:tag name="QUESTIONPOINTS" val=" 1"/>
  <p:tag name="QUESTIONCHANCES" val=" 1"/>
  <p:tag name="QUESTIONTIMER" val="00:30"/>
  <p:tag name="QUESTIONCHOICESTYPE" val=" 1"/>
  <p:tag name="QUESTIONCHARTTYPE" val="0"/>
  <p:tag name="MANUALQUESTIONSTART" val="No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ERSION" val="4.10"/>
  <p:tag name="QUESTIONNAME" val="1"/>
  <p:tag name="QUESTIONTYPE" val=" 0"/>
  <p:tag name="QUESTIONCHOICES" val=" 2"/>
  <p:tag name="QUESTIONANSWER" val="A"/>
  <p:tag name="QUESTIONDIFFICULTY" val=" 0"/>
  <p:tag name="QUESTIONPOINTS" val=" 1"/>
  <p:tag name="QUESTIONCHANCES" val=" 1"/>
  <p:tag name="QUESTIONTIMER" val="00:30"/>
  <p:tag name="QUESTIONCHOICESTYPE" val=" 1"/>
  <p:tag name="QUESTIONCHARTTYPE" val="0"/>
  <p:tag name="MANUALQUESTIONSTART" val="No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ERSION" val="4.10"/>
  <p:tag name="QUESTIONNAME" val="1"/>
  <p:tag name="QUESTIONTYPE" val=" 0"/>
  <p:tag name="QUESTIONCHOICES" val=" 2"/>
  <p:tag name="QUESTIONANSWER" val="D"/>
  <p:tag name="QUESTIONDIFFICULTY" val=" 0"/>
  <p:tag name="QUESTIONPOINTS" val=" 1"/>
  <p:tag name="QUESTIONCHANCES" val=" 1"/>
  <p:tag name="QUESTIONTIMER" val="00:30"/>
  <p:tag name="QUESTIONCHOICESTYPE" val=" 1"/>
  <p:tag name="QUESTIONCHARTTYPE" val="0"/>
  <p:tag name="MANUALQUESTIONSTART" val="No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BlackTie">
      <a:dk1>
        <a:srgbClr val="000000"/>
      </a:dk1>
      <a:lt1>
        <a:srgbClr val="FFFFFF"/>
      </a:lt1>
      <a:dk2>
        <a:srgbClr val="46464A"/>
      </a:dk2>
      <a:lt2>
        <a:srgbClr val="E3DCCF"/>
      </a:lt2>
      <a:accent1>
        <a:srgbClr val="6F6F74"/>
      </a:accent1>
      <a:accent2>
        <a:srgbClr val="A7B789"/>
      </a:accent2>
      <a:accent3>
        <a:srgbClr val="BEAE98"/>
      </a:accent3>
      <a:accent4>
        <a:srgbClr val="92A9B9"/>
      </a:accent4>
      <a:accent5>
        <a:srgbClr val="9C8265"/>
      </a:accent5>
      <a:accent6>
        <a:srgbClr val="8D6974"/>
      </a:accent6>
      <a:hlink>
        <a:srgbClr val="67AABF"/>
      </a:hlink>
      <a:folHlink>
        <a:srgbClr val="B1B5A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7340</TotalTime>
  <Words>737</Words>
  <Application>Microsoft Office PowerPoint</Application>
  <PresentationFormat>On-screen Show (4:3)</PresentationFormat>
  <Paragraphs>140</Paragraphs>
  <Slides>32</Slides>
  <Notes>22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4" baseType="lpstr">
      <vt:lpstr>Oriel</vt:lpstr>
      <vt:lpstr>Equation</vt:lpstr>
      <vt:lpstr>Section 4.5</vt:lpstr>
      <vt:lpstr>Graph of y = sin x</vt:lpstr>
      <vt:lpstr>PowerPoint Presentation</vt:lpstr>
      <vt:lpstr>Periodic Function</vt:lpstr>
      <vt:lpstr>Graph of y = cos x</vt:lpstr>
      <vt:lpstr>PowerPoint Presentation</vt:lpstr>
      <vt:lpstr>Amplitudes and Periods</vt:lpstr>
      <vt:lpstr>PowerPoint Presentation</vt:lpstr>
      <vt:lpstr>PowerPoint Presentation</vt:lpstr>
      <vt:lpstr>PowerPoint Presentation</vt:lpstr>
      <vt:lpstr>Example</vt:lpstr>
      <vt:lpstr>Example</vt:lpstr>
      <vt:lpstr>The graph of  y = A sin(Bx + C)</vt:lpstr>
      <vt:lpstr>PowerPoint Presentation</vt:lpstr>
      <vt:lpstr>Example</vt:lpstr>
      <vt:lpstr>Example</vt:lpstr>
      <vt:lpstr>PowerPoint Presentation</vt:lpstr>
      <vt:lpstr>Sine and Cosine Function</vt:lpstr>
      <vt:lpstr>Homework</vt:lpstr>
      <vt:lpstr>Section 4.5</vt:lpstr>
      <vt:lpstr>Graphing Sine and Cosine Functions</vt:lpstr>
      <vt:lpstr>Graphing</vt:lpstr>
      <vt:lpstr>Graphing</vt:lpstr>
      <vt:lpstr>Modeling Periodic Behavior</vt:lpstr>
      <vt:lpstr>Example</vt:lpstr>
      <vt:lpstr>PowerPoint Presentation</vt:lpstr>
      <vt:lpstr>Simple harmonic motion</vt:lpstr>
      <vt:lpstr>PowerPoint Presentation</vt:lpstr>
      <vt:lpstr>PowerPoint Presentation</vt:lpstr>
      <vt:lpstr>PowerPoint Presentation</vt:lpstr>
      <vt:lpstr>PowerPoint Presentation</vt:lpstr>
      <vt:lpstr>Homework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Algebra Expressions  and  Real Numbers</dc:title>
  <dc:creator>Beverly Hall</dc:creator>
  <cp:lastModifiedBy>Test4520</cp:lastModifiedBy>
  <cp:revision>68</cp:revision>
  <dcterms:created xsi:type="dcterms:W3CDTF">2008-09-25T00:25:47Z</dcterms:created>
  <dcterms:modified xsi:type="dcterms:W3CDTF">2014-01-16T21:22:28Z</dcterms:modified>
</cp:coreProperties>
</file>