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71" r:id="rId2"/>
    <p:sldId id="292" r:id="rId3"/>
    <p:sldId id="288" r:id="rId4"/>
    <p:sldId id="293" r:id="rId5"/>
    <p:sldId id="294" r:id="rId6"/>
    <p:sldId id="359" r:id="rId7"/>
    <p:sldId id="289" r:id="rId8"/>
    <p:sldId id="295" r:id="rId9"/>
    <p:sldId id="290" r:id="rId10"/>
    <p:sldId id="360" r:id="rId11"/>
    <p:sldId id="296" r:id="rId12"/>
    <p:sldId id="361" r:id="rId13"/>
    <p:sldId id="297" r:id="rId14"/>
    <p:sldId id="298" r:id="rId15"/>
    <p:sldId id="299" r:id="rId16"/>
    <p:sldId id="300" r:id="rId17"/>
    <p:sldId id="301" r:id="rId18"/>
    <p:sldId id="34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6FF"/>
    <a:srgbClr val="D9F1FF"/>
    <a:srgbClr val="CCECFF"/>
    <a:srgbClr val="FF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89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89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89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B7E4068-DD41-42C3-A3B5-B97F1B4E176A}" type="slidenum">
              <a:rPr lang="en-US"/>
              <a:pPr/>
              <a:t>‹#›</a:t>
            </a:fld>
            <a:endParaRPr lang="en-US"/>
          </a:p>
        </p:txBody>
      </p:sp>
    </p:spTree>
    <p:extLst>
      <p:ext uri="{BB962C8B-B14F-4D97-AF65-F5344CB8AC3E}">
        <p14:creationId xmlns:p14="http://schemas.microsoft.com/office/powerpoint/2010/main" val="22616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36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36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B01C553-51EC-4255-ADDC-D7E4DEDD9953}" type="slidenum">
              <a:rPr lang="en-US"/>
              <a:pPr/>
              <a:t>‹#›</a:t>
            </a:fld>
            <a:endParaRPr lang="en-US"/>
          </a:p>
        </p:txBody>
      </p:sp>
    </p:spTree>
    <p:extLst>
      <p:ext uri="{BB962C8B-B14F-4D97-AF65-F5344CB8AC3E}">
        <p14:creationId xmlns:p14="http://schemas.microsoft.com/office/powerpoint/2010/main" val="35999358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AE5F2F-0BDB-484A-82DE-35D64250F3AF}" type="slidenum">
              <a:rPr lang="en-US"/>
              <a:pPr/>
              <a:t>1</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E65C1-794E-47F4-8355-EBA6728609F2}" type="slidenum">
              <a:rPr lang="en-US"/>
              <a:pPr/>
              <a:t>11</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F5EE1-C805-49C8-9BC4-3FC8E2EC4C30}" type="slidenum">
              <a:rPr lang="en-US"/>
              <a:pPr/>
              <a:t>13</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en-US" dirty="0"/>
              <a:t>Always check for a common geometric region as that immensely reduces the amount and </a:t>
            </a:r>
            <a:r>
              <a:rPr lang="en-US" dirty="0" smtClean="0"/>
              <a:t>difficulty </a:t>
            </a:r>
            <a:r>
              <a:rPr lang="en-US" dirty="0"/>
              <a:t>of calculations required.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C22E0-6DCF-41C2-A052-224A98101EEE}" type="slidenum">
              <a:rPr lang="en-US"/>
              <a:pPr/>
              <a:t>14</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a:t>The function is a straight line and we end up with an area in the shape of a triangle.</a:t>
            </a:r>
          </a:p>
          <a:p>
            <a:r>
              <a:rPr lang="en-US"/>
              <a:t>Answer: 25/2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98C0A-522A-4E68-9B10-FAAC494C34F1}" type="slidenum">
              <a:rPr lang="en-US"/>
              <a:pPr/>
              <a:t>15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Finding the integral from a to a is like finding the area between 2 and 2.  This width would be…zero.  Therefore, the area would be...zero.</a:t>
            </a:r>
          </a:p>
          <a:p>
            <a:r>
              <a:rPr lang="en-US"/>
              <a:t>Answer = -60</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8CD66A-41B4-4BDD-AFE0-A11C8248AE4D}" type="slidenum">
              <a:rPr lang="en-US"/>
              <a:pPr/>
              <a:t>16</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a:t>Divide up the graph into the two areas.  Have the students think about the rule logically.  It makes sense!</a:t>
            </a:r>
          </a:p>
          <a:p>
            <a:r>
              <a:rPr lang="en-US"/>
              <a:t>Answer = 8</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A2C56-C36F-40AF-9FE0-9552E03CB55E}" type="slidenum">
              <a:rPr lang="en-US"/>
              <a:pPr/>
              <a:t>17</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r>
              <a:rPr lang="en-US"/>
              <a:t>These properties are similar to those learned for derivatives, antiderivatives, and summations.</a:t>
            </a:r>
          </a:p>
          <a:p>
            <a:r>
              <a:rPr lang="en-US"/>
              <a:t>Answer = 10(2) – 3(6) – 60 = -58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586AD-0502-4192-BF9D-7297B0ABF029}" type="slidenum">
              <a:rPr lang="en-US"/>
              <a:pPr/>
              <a:t>2</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a:t>Date: 12-3-09</a:t>
            </a:r>
          </a:p>
          <a:p>
            <a:r>
              <a:rPr lang="en-US"/>
              <a:t>Length: 1 day</a:t>
            </a:r>
          </a:p>
          <a:p>
            <a:endParaRPr lang="en-US"/>
          </a:p>
          <a:p>
            <a:r>
              <a:rPr lang="en-US"/>
              <a:t>Warm-up: Questions over previous homework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223BA-A03B-40C2-9122-CF247331CC3D}" type="slidenum">
              <a:rPr lang="en-US"/>
              <a:pPr/>
              <a:t>3</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BE2EA-9DD3-4AB2-9856-B78DA88DABBF}" type="slidenum">
              <a:rPr lang="en-US"/>
              <a:pPr/>
              <a:t>4</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a:t>Values on next slide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2ED00D-88FA-4E90-BFDF-9F6B7ACFAEC5}" type="slidenum">
              <a:rPr lang="en-US"/>
              <a:pPr/>
              <a:t>5</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r>
              <a:rPr lang="en-US"/>
              <a:t>The limit seems to be approaching 2/3. The problem with the process is that the large rectangle does not become smaller, thus having a lot of error. All widths need to decrease in order to approximate the area.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4B55F-0528-4914-B493-C09C638EF4D4}" type="slidenum">
              <a:rPr lang="en-US"/>
              <a:pPr/>
              <a:t>6</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4B55F-0528-4914-B493-C09C638EF4D4}" type="slidenum">
              <a:rPr lang="en-US"/>
              <a:pPr/>
              <a:t>7</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74485D-8ED4-4E2E-A069-0F07B25A80BE}" type="slidenum">
              <a:rPr lang="en-US"/>
              <a:pPr/>
              <a:t>8</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a:t>We have only worked with regular partitions.  Calculating general partitions for infinite n is too difficult for our hand calculations.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E40AD-326E-4B52-97C8-CD84339956B5}" type="slidenum">
              <a:rPr lang="en-US"/>
              <a:pPr/>
              <a:t>9</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r>
              <a:rPr lang="en-US"/>
              <a:t>Note that we previously dealt with indefinite integrals.  Notice the similarities in the equations.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9F3848-D196-45D9-8E1C-094937E269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F7EDA2-BC06-4592-9FE9-F7BE154FD4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A0C675-9369-4186-838F-316AAD3977B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4B59B89C-A4F2-4424-9769-A7342CF2235E}" type="slidenum">
              <a:rPr lang="en-US"/>
              <a:pPr/>
              <a:t>‹#›</a:t>
            </a:fld>
            <a:endParaRPr lang="en-US"/>
          </a:p>
        </p:txBody>
      </p:sp>
    </p:spTree>
    <p:extLst>
      <p:ext uri="{BB962C8B-B14F-4D97-AF65-F5344CB8AC3E}">
        <p14:creationId xmlns:p14="http://schemas.microsoft.com/office/powerpoint/2010/main" val="93814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249A96-1F3F-4625-BAB0-69F4D451CB2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6F7681-BDE9-43A7-85BC-9E981E0199F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78C69A-51EE-4B96-A4C4-BEC0E3B5615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19A156-BC36-483D-8B60-1B2C2124E3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C2F847-3775-4CC1-B9EC-90FD44E94DD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76C858-2314-45B6-8BBE-4130590F7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40D411-4228-4037-93EC-51705F5353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809B9B8-77CF-49E8-9BDB-E4A128EB89D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E31843-F2AF-4610-A860-056F25E7EE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ctrTitle"/>
          </p:nvPr>
        </p:nvSpPr>
        <p:spPr/>
        <p:txBody>
          <a:bodyPr/>
          <a:lstStyle/>
          <a:p>
            <a:r>
              <a:rPr lang="en-US"/>
              <a:t>Chapter 4</a:t>
            </a:r>
          </a:p>
        </p:txBody>
      </p:sp>
      <p:sp>
        <p:nvSpPr>
          <p:cNvPr id="69637" name="Rectangle 5"/>
          <p:cNvSpPr>
            <a:spLocks noGrp="1" noChangeArrowheads="1"/>
          </p:cNvSpPr>
          <p:nvPr>
            <p:ph type="subTitle" idx="1"/>
          </p:nvPr>
        </p:nvSpPr>
        <p:spPr/>
        <p:txBody>
          <a:bodyPr/>
          <a:lstStyle/>
          <a:p>
            <a:r>
              <a:rPr lang="en-US" dirty="0" smtClean="0"/>
              <a:t>Integration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p:txBody>
              <a:bodyPr/>
              <a:lstStyle/>
              <a:p>
                <a:r>
                  <a:rPr lang="en-US" dirty="0" smtClean="0"/>
                  <a:t>Write the limit as a definite integral on the interval [</a:t>
                </a:r>
                <a:r>
                  <a:rPr lang="en-US" dirty="0" err="1" smtClean="0"/>
                  <a:t>a,b</a:t>
                </a:r>
                <a:r>
                  <a:rPr lang="en-US" dirty="0" smtClean="0"/>
                  <a:t>]</a:t>
                </a:r>
              </a:p>
              <a:p>
                <a14:m>
                  <m:oMath xmlns:m="http://schemas.openxmlformats.org/officeDocument/2006/math">
                    <m:func>
                      <m:funcPr>
                        <m:ctrlPr>
                          <a:rPr lang="en-US" i="1">
                            <a:latin typeface="Cambria Math"/>
                          </a:rPr>
                        </m:ctrlPr>
                      </m:funcPr>
                      <m:fName>
                        <m:limLow>
                          <m:limLowPr>
                            <m:ctrlPr>
                              <a:rPr lang="en-US" i="1">
                                <a:latin typeface="Cambria Math"/>
                              </a:rPr>
                            </m:ctrlPr>
                          </m:limLowPr>
                          <m:e>
                            <m:r>
                              <m:rPr>
                                <m:sty m:val="p"/>
                              </m:rPr>
                              <a:rPr lang="en-US">
                                <a:latin typeface="Cambria Math"/>
                              </a:rPr>
                              <m:t>lim</m:t>
                            </m:r>
                          </m:e>
                          <m:lim>
                            <m:r>
                              <a:rPr lang="en-US" i="1">
                                <a:latin typeface="Cambria Math"/>
                              </a:rPr>
                              <m:t>|</m:t>
                            </m:r>
                            <m:d>
                              <m:dPr>
                                <m:begChr m:val="|"/>
                                <m:endChr m:val="|"/>
                                <m:ctrlPr>
                                  <a:rPr lang="en-US" i="1">
                                    <a:latin typeface="Cambria Math"/>
                                    <a:ea typeface="Cambria Math"/>
                                  </a:rPr>
                                </m:ctrlPr>
                              </m:dPr>
                              <m:e>
                                <m:r>
                                  <m:rPr>
                                    <m:sty m:val="p"/>
                                  </m:rPr>
                                  <a:rPr lang="el-GR" i="1">
                                    <a:latin typeface="Cambria Math"/>
                                    <a:ea typeface="Cambria Math"/>
                                  </a:rPr>
                                  <m:t>Δ</m:t>
                                </m:r>
                              </m:e>
                            </m:d>
                            <m:r>
                              <a:rPr lang="en-US" i="1">
                                <a:latin typeface="Cambria Math"/>
                                <a:ea typeface="Cambria Math"/>
                              </a:rPr>
                              <m:t>|→0</m:t>
                            </m:r>
                          </m:lim>
                        </m:limLow>
                      </m:fName>
                      <m:e>
                        <m:nary>
                          <m:naryPr>
                            <m:chr m:val="∑"/>
                            <m:ctrlPr>
                              <a:rPr lang="en-US" i="1">
                                <a:latin typeface="Cambria Math"/>
                              </a:rPr>
                            </m:ctrlPr>
                          </m:naryPr>
                          <m:sub>
                            <m:r>
                              <a:rPr lang="en-US" i="1">
                                <a:latin typeface="Cambria Math"/>
                              </a:rPr>
                              <m:t>𝑖</m:t>
                            </m:r>
                            <m:r>
                              <a:rPr lang="en-US" i="1">
                                <a:latin typeface="Cambria Math"/>
                              </a:rPr>
                              <m:t>=1</m:t>
                            </m:r>
                          </m:sub>
                          <m:sup>
                            <m:r>
                              <a:rPr lang="en-US" i="1">
                                <a:latin typeface="Cambria Math"/>
                              </a:rPr>
                              <m:t>𝑛</m:t>
                            </m:r>
                          </m:sup>
                          <m:e>
                            <m:d>
                              <m:dPr>
                                <m:ctrlPr>
                                  <a:rPr lang="en-US" b="0" i="1" smtClean="0">
                                    <a:latin typeface="Cambria Math"/>
                                  </a:rPr>
                                </m:ctrlPr>
                              </m:dPr>
                              <m:e>
                                <m:r>
                                  <a:rPr lang="en-US" b="0" i="1" smtClean="0">
                                    <a:latin typeface="Cambria Math"/>
                                  </a:rPr>
                                  <m:t>3</m:t>
                                </m:r>
                                <m:sSub>
                                  <m:sSubPr>
                                    <m:ctrlPr>
                                      <a:rPr lang="en-US" i="1">
                                        <a:latin typeface="Cambria Math"/>
                                      </a:rPr>
                                    </m:ctrlPr>
                                  </m:sSubPr>
                                  <m:e>
                                    <m:r>
                                      <a:rPr lang="en-US" i="1">
                                        <a:latin typeface="Cambria Math"/>
                                      </a:rPr>
                                      <m:t>𝑐</m:t>
                                    </m:r>
                                  </m:e>
                                  <m:sub>
                                    <m:r>
                                      <a:rPr lang="en-US" i="1">
                                        <a:latin typeface="Cambria Math"/>
                                      </a:rPr>
                                      <m:t>𝑖</m:t>
                                    </m:r>
                                  </m:sub>
                                </m:sSub>
                                <m:r>
                                  <a:rPr lang="en-US" b="0" i="1" smtClean="0">
                                    <a:latin typeface="Cambria Math"/>
                                  </a:rPr>
                                  <m:t>+10</m:t>
                                </m:r>
                              </m:e>
                            </m:d>
                            <m:r>
                              <m:rPr>
                                <m:sty m:val="p"/>
                              </m:rPr>
                              <a:rPr lang="el-GR" i="1">
                                <a:latin typeface="Cambria Math"/>
                                <a:ea typeface="Cambria Math"/>
                              </a:rPr>
                              <m:t>Δ</m:t>
                            </m:r>
                            <m:sSub>
                              <m:sSubPr>
                                <m:ctrlPr>
                                  <a:rPr lang="el-GR" i="1">
                                    <a:latin typeface="Cambria Math"/>
                                    <a:ea typeface="Cambria Math"/>
                                  </a:rPr>
                                </m:ctrlPr>
                              </m:sSubPr>
                              <m:e>
                                <m:r>
                                  <a:rPr lang="en-US" i="1">
                                    <a:latin typeface="Cambria Math"/>
                                    <a:ea typeface="Cambria Math"/>
                                  </a:rPr>
                                  <m:t>𝑥</m:t>
                                </m:r>
                              </m:e>
                              <m:sub>
                                <m:r>
                                  <a:rPr lang="en-US" i="1">
                                    <a:latin typeface="Cambria Math"/>
                                    <a:ea typeface="Cambria Math"/>
                                  </a:rPr>
                                  <m:t>𝑖</m:t>
                                </m:r>
                              </m:sub>
                            </m:sSub>
                          </m:e>
                        </m:nary>
                      </m:e>
                    </m:func>
                  </m:oMath>
                </a14:m>
                <a:endParaRPr lang="en-US" dirty="0" smtClean="0"/>
              </a:p>
              <a:p>
                <a:endParaRPr lang="en-US" dirty="0"/>
              </a:p>
              <a:p>
                <a:endParaRPr lang="en-US" dirty="0" smtClean="0"/>
              </a:p>
              <a:p>
                <a14:m>
                  <m:oMath xmlns:m="http://schemas.openxmlformats.org/officeDocument/2006/math">
                    <m:func>
                      <m:funcPr>
                        <m:ctrlPr>
                          <a:rPr lang="en-US" i="1">
                            <a:latin typeface="Cambria Math"/>
                          </a:rPr>
                        </m:ctrlPr>
                      </m:funcPr>
                      <m:fName>
                        <m:limLow>
                          <m:limLowPr>
                            <m:ctrlPr>
                              <a:rPr lang="en-US" i="1">
                                <a:latin typeface="Cambria Math"/>
                              </a:rPr>
                            </m:ctrlPr>
                          </m:limLowPr>
                          <m:e>
                            <m:r>
                              <m:rPr>
                                <m:sty m:val="p"/>
                              </m:rPr>
                              <a:rPr lang="en-US">
                                <a:latin typeface="Cambria Math"/>
                              </a:rPr>
                              <m:t>lim</m:t>
                            </m:r>
                          </m:e>
                          <m:lim>
                            <m:r>
                              <a:rPr lang="en-US" i="1">
                                <a:latin typeface="Cambria Math"/>
                              </a:rPr>
                              <m:t>|</m:t>
                            </m:r>
                            <m:d>
                              <m:dPr>
                                <m:begChr m:val="|"/>
                                <m:endChr m:val="|"/>
                                <m:ctrlPr>
                                  <a:rPr lang="en-US" i="1">
                                    <a:latin typeface="Cambria Math"/>
                                    <a:ea typeface="Cambria Math"/>
                                  </a:rPr>
                                </m:ctrlPr>
                              </m:dPr>
                              <m:e>
                                <m:r>
                                  <m:rPr>
                                    <m:sty m:val="p"/>
                                  </m:rPr>
                                  <a:rPr lang="el-GR" i="1">
                                    <a:latin typeface="Cambria Math"/>
                                    <a:ea typeface="Cambria Math"/>
                                  </a:rPr>
                                  <m:t>Δ</m:t>
                                </m:r>
                              </m:e>
                            </m:d>
                            <m:r>
                              <a:rPr lang="en-US" i="1">
                                <a:latin typeface="Cambria Math"/>
                                <a:ea typeface="Cambria Math"/>
                              </a:rPr>
                              <m:t>|→0</m:t>
                            </m:r>
                          </m:lim>
                        </m:limLow>
                      </m:fName>
                      <m:e>
                        <m:nary>
                          <m:naryPr>
                            <m:chr m:val="∑"/>
                            <m:ctrlPr>
                              <a:rPr lang="en-US" i="1">
                                <a:latin typeface="Cambria Math"/>
                              </a:rPr>
                            </m:ctrlPr>
                          </m:naryPr>
                          <m:sub>
                            <m:r>
                              <a:rPr lang="en-US" i="1">
                                <a:latin typeface="Cambria Math"/>
                              </a:rPr>
                              <m:t>𝑖</m:t>
                            </m:r>
                            <m:r>
                              <a:rPr lang="en-US" i="1">
                                <a:latin typeface="Cambria Math"/>
                              </a:rPr>
                              <m:t>=1</m:t>
                            </m:r>
                          </m:sub>
                          <m:sup>
                            <m:r>
                              <a:rPr lang="en-US" i="1">
                                <a:latin typeface="Cambria Math"/>
                              </a:rPr>
                              <m:t>𝑛</m:t>
                            </m:r>
                          </m:sup>
                          <m:e>
                            <m:rad>
                              <m:radPr>
                                <m:degHide m:val="on"/>
                                <m:ctrlPr>
                                  <a:rPr lang="en-US" i="1" smtClean="0">
                                    <a:latin typeface="Cambria Math"/>
                                  </a:rPr>
                                </m:ctrlPr>
                              </m:radPr>
                              <m:deg/>
                              <m:e>
                                <m:sSup>
                                  <m:sSupPr>
                                    <m:ctrlPr>
                                      <a:rPr lang="en-US" i="1" smtClean="0">
                                        <a:latin typeface="Cambria Math"/>
                                      </a:rPr>
                                    </m:ctrlPr>
                                  </m:sSupPr>
                                  <m:e>
                                    <m:sSub>
                                      <m:sSubPr>
                                        <m:ctrlPr>
                                          <a:rPr lang="en-US" i="1" smtClean="0">
                                            <a:latin typeface="Cambria Math"/>
                                          </a:rPr>
                                        </m:ctrlPr>
                                      </m:sSubPr>
                                      <m:e>
                                        <m:r>
                                          <a:rPr lang="en-US" b="0" i="1" smtClean="0">
                                            <a:latin typeface="Cambria Math"/>
                                          </a:rPr>
                                          <m:t>𝑐</m:t>
                                        </m:r>
                                      </m:e>
                                      <m:sub>
                                        <m:r>
                                          <a:rPr lang="en-US" b="0" i="1" smtClean="0">
                                            <a:latin typeface="Cambria Math"/>
                                          </a:rPr>
                                          <m:t>𝑖</m:t>
                                        </m:r>
                                      </m:sub>
                                    </m:sSub>
                                  </m:e>
                                  <m:sup>
                                    <m:r>
                                      <a:rPr lang="en-US" b="0" i="1" smtClean="0">
                                        <a:latin typeface="Cambria Math"/>
                                      </a:rPr>
                                      <m:t>2</m:t>
                                    </m:r>
                                  </m:sup>
                                </m:sSup>
                                <m:r>
                                  <a:rPr lang="en-US" b="0" i="1" smtClean="0">
                                    <a:latin typeface="Cambria Math"/>
                                  </a:rPr>
                                  <m:t>+4</m:t>
                                </m:r>
                              </m:e>
                            </m:rad>
                            <m:r>
                              <a:rPr lang="en-US" b="0" i="1" smtClean="0">
                                <a:latin typeface="Cambria Math"/>
                              </a:rPr>
                              <m:t> </m:t>
                            </m:r>
                            <m:r>
                              <m:rPr>
                                <m:sty m:val="p"/>
                              </m:rPr>
                              <a:rPr lang="el-GR" i="1">
                                <a:latin typeface="Cambria Math"/>
                                <a:ea typeface="Cambria Math"/>
                              </a:rPr>
                              <m:t>Δ</m:t>
                            </m:r>
                            <m:sSub>
                              <m:sSubPr>
                                <m:ctrlPr>
                                  <a:rPr lang="el-GR" i="1">
                                    <a:latin typeface="Cambria Math"/>
                                    <a:ea typeface="Cambria Math"/>
                                  </a:rPr>
                                </m:ctrlPr>
                              </m:sSubPr>
                              <m:e>
                                <m:r>
                                  <a:rPr lang="en-US" i="1">
                                    <a:latin typeface="Cambria Math"/>
                                    <a:ea typeface="Cambria Math"/>
                                  </a:rPr>
                                  <m:t>𝑥</m:t>
                                </m:r>
                              </m:e>
                              <m:sub>
                                <m:r>
                                  <a:rPr lang="en-US" i="1">
                                    <a:latin typeface="Cambria Math"/>
                                    <a:ea typeface="Cambria Math"/>
                                  </a:rPr>
                                  <m:t>𝑖</m:t>
                                </m:r>
                              </m:sub>
                            </m:sSub>
                          </m:e>
                        </m:nary>
                      </m:e>
                    </m:func>
                  </m:oMath>
                </a14:m>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Converting</a:t>
            </a:r>
            <a:endParaRPr lang="en-US" dirty="0"/>
          </a:p>
        </p:txBody>
      </p:sp>
    </p:spTree>
    <p:extLst>
      <p:ext uri="{BB962C8B-B14F-4D97-AF65-F5344CB8AC3E}">
        <p14:creationId xmlns:p14="http://schemas.microsoft.com/office/powerpoint/2010/main" val="1778511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20835" name="Rectangle 3"/>
              <p:cNvSpPr>
                <a:spLocks noGrp="1" noChangeArrowheads="1"/>
              </p:cNvSpPr>
              <p:nvPr>
                <p:ph idx="1"/>
              </p:nvPr>
            </p:nvSpPr>
            <p:spPr/>
            <p:txBody>
              <a:bodyPr/>
              <a:lstStyle/>
              <a:p>
                <a:r>
                  <a:rPr lang="en-US" sz="2500" dirty="0" smtClean="0"/>
                  <a:t>Evaluate the definite integral  </a:t>
                </a:r>
                <a14:m>
                  <m:oMath xmlns:m="http://schemas.openxmlformats.org/officeDocument/2006/math">
                    <m:nary>
                      <m:naryPr>
                        <m:ctrlPr>
                          <a:rPr lang="en-US" sz="2500" i="1" smtClean="0">
                            <a:latin typeface="Cambria Math"/>
                          </a:rPr>
                        </m:ctrlPr>
                      </m:naryPr>
                      <m:sub>
                        <m:r>
                          <m:rPr>
                            <m:brk m:alnAt="23"/>
                          </m:rPr>
                          <a:rPr lang="en-US" sz="2500" b="0" i="1" smtClean="0">
                            <a:latin typeface="Cambria Math"/>
                          </a:rPr>
                          <m:t>1</m:t>
                        </m:r>
                      </m:sub>
                      <m:sup>
                        <m:r>
                          <a:rPr lang="en-US" sz="2500" b="0" i="1" smtClean="0">
                            <a:latin typeface="Cambria Math"/>
                          </a:rPr>
                          <m:t>3</m:t>
                        </m:r>
                      </m:sup>
                      <m:e>
                        <m:r>
                          <a:rPr lang="en-US" sz="2500" b="0" i="1" smtClean="0">
                            <a:latin typeface="Cambria Math"/>
                          </a:rPr>
                          <m:t>(2−</m:t>
                        </m:r>
                        <m:r>
                          <a:rPr lang="en-US" sz="2500" b="0" i="1" smtClean="0">
                            <a:latin typeface="Cambria Math"/>
                          </a:rPr>
                          <m:t>𝑥</m:t>
                        </m:r>
                        <m:r>
                          <a:rPr lang="en-US" sz="2500" b="0" i="1" smtClean="0">
                            <a:latin typeface="Cambria Math"/>
                          </a:rPr>
                          <m:t>) </m:t>
                        </m:r>
                        <m:r>
                          <a:rPr lang="en-US" sz="2500" b="0" i="1" smtClean="0">
                            <a:latin typeface="Cambria Math"/>
                          </a:rPr>
                          <m:t>𝑑𝑥</m:t>
                        </m:r>
                      </m:e>
                    </m:nary>
                  </m:oMath>
                </a14:m>
                <a:r>
                  <a:rPr lang="en-US" sz="2500" dirty="0" smtClean="0"/>
                  <a:t> </a:t>
                </a:r>
                <a:endParaRPr lang="en-US" sz="2500" dirty="0"/>
              </a:p>
            </p:txBody>
          </p:sp>
        </mc:Choice>
        <mc:Fallback>
          <p:sp>
            <p:nvSpPr>
              <p:cNvPr id="120835" name="Rectangle 3"/>
              <p:cNvSpPr>
                <a:spLocks noGrp="1" noRot="1" noChangeAspect="1" noMove="1" noResize="1" noEditPoints="1" noAdjustHandles="1" noChangeArrowheads="1" noChangeShapeType="1" noTextEdit="1"/>
              </p:cNvSpPr>
              <p:nvPr>
                <p:ph idx="1"/>
              </p:nvPr>
            </p:nvSpPr>
            <p:spPr>
              <a:blipFill rotWithShape="1">
                <a:blip r:embed="rId3"/>
                <a:stretch>
                  <a:fillRect/>
                </a:stretch>
              </a:blipFill>
            </p:spPr>
            <p:txBody>
              <a:bodyPr/>
              <a:lstStyle/>
              <a:p>
                <a:r>
                  <a:rPr lang="en-US">
                    <a:noFill/>
                  </a:rPr>
                  <a:t> </a:t>
                </a:r>
              </a:p>
            </p:txBody>
          </p:sp>
        </mc:Fallback>
      </mc:AlternateContent>
      <p:sp>
        <p:nvSpPr>
          <p:cNvPr id="120834" name="Rectangle 2"/>
          <p:cNvSpPr>
            <a:spLocks noGrp="1" noChangeArrowheads="1"/>
          </p:cNvSpPr>
          <p:nvPr>
            <p:ph type="title"/>
          </p:nvPr>
        </p:nvSpPr>
        <p:spPr/>
        <p:txBody>
          <a:bodyPr/>
          <a:lstStyle/>
          <a:p>
            <a:r>
              <a:rPr lang="en-US"/>
              <a:t>Example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important to note that although the notations are similar for definite and indefinite integrals, they are different concepts.</a:t>
            </a:r>
          </a:p>
          <a:p>
            <a:r>
              <a:rPr lang="en-US" dirty="0" smtClean="0"/>
              <a:t>A definite integral is a </a:t>
            </a:r>
            <a:r>
              <a:rPr lang="en-US" i="1" dirty="0" smtClean="0"/>
              <a:t>number</a:t>
            </a:r>
            <a:r>
              <a:rPr lang="en-US" dirty="0" smtClean="0"/>
              <a:t>.</a:t>
            </a:r>
          </a:p>
          <a:p>
            <a:r>
              <a:rPr lang="en-US" dirty="0" smtClean="0"/>
              <a:t>An indefinite integral is a </a:t>
            </a:r>
            <a:r>
              <a:rPr lang="en-US" i="1" dirty="0" smtClean="0"/>
              <a:t>family of functions.</a:t>
            </a:r>
          </a:p>
          <a:p>
            <a:endParaRPr lang="en-US" i="1" dirty="0"/>
          </a:p>
          <a:p>
            <a:r>
              <a:rPr lang="en-US" dirty="0" smtClean="0"/>
              <a:t>If </a:t>
            </a:r>
            <a:r>
              <a:rPr lang="en-US" i="1" dirty="0" smtClean="0"/>
              <a:t>f</a:t>
            </a:r>
            <a:r>
              <a:rPr lang="en-US" dirty="0" smtClean="0"/>
              <a:t> is continuous on the closed interval [</a:t>
            </a:r>
            <a:r>
              <a:rPr lang="en-US" i="1" dirty="0" err="1" smtClean="0"/>
              <a:t>a,b</a:t>
            </a:r>
            <a:r>
              <a:rPr lang="en-US" dirty="0" smtClean="0"/>
              <a:t>], then </a:t>
            </a:r>
            <a:r>
              <a:rPr lang="en-US" i="1" dirty="0" smtClean="0"/>
              <a:t>f</a:t>
            </a:r>
            <a:r>
              <a:rPr lang="en-US" dirty="0" smtClean="0"/>
              <a:t> is </a:t>
            </a:r>
            <a:r>
              <a:rPr lang="en-US" dirty="0" err="1" smtClean="0"/>
              <a:t>integrable</a:t>
            </a:r>
            <a:r>
              <a:rPr lang="en-US" dirty="0" smtClean="0"/>
              <a:t> on [</a:t>
            </a:r>
            <a:r>
              <a:rPr lang="en-US" i="1" dirty="0" err="1" smtClean="0"/>
              <a:t>a,b</a:t>
            </a:r>
            <a:r>
              <a:rPr lang="en-US" dirty="0" smtClean="0"/>
              <a:t>]</a:t>
            </a:r>
            <a:endParaRPr lang="en-US" dirty="0"/>
          </a:p>
        </p:txBody>
      </p:sp>
      <p:sp>
        <p:nvSpPr>
          <p:cNvPr id="3" name="Title 2"/>
          <p:cNvSpPr>
            <a:spLocks noGrp="1"/>
          </p:cNvSpPr>
          <p:nvPr>
            <p:ph type="title"/>
          </p:nvPr>
        </p:nvSpPr>
        <p:spPr/>
        <p:txBody>
          <a:bodyPr/>
          <a:lstStyle/>
          <a:p>
            <a:r>
              <a:rPr lang="en-US" dirty="0" smtClean="0"/>
              <a:t>Note</a:t>
            </a:r>
            <a:endParaRPr lang="en-US" dirty="0"/>
          </a:p>
        </p:txBody>
      </p:sp>
    </p:spTree>
    <p:extLst>
      <p:ext uri="{BB962C8B-B14F-4D97-AF65-F5344CB8AC3E}">
        <p14:creationId xmlns:p14="http://schemas.microsoft.com/office/powerpoint/2010/main" val="1751283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2883" name="Rectangle 3"/>
              <p:cNvSpPr>
                <a:spLocks noGrp="1" noChangeArrowheads="1"/>
              </p:cNvSpPr>
              <p:nvPr>
                <p:ph idx="1"/>
              </p:nvPr>
            </p:nvSpPr>
            <p:spPr/>
            <p:txBody>
              <a:bodyPr>
                <a:normAutofit/>
              </a:bodyPr>
              <a:lstStyle/>
              <a:p>
                <a:pPr>
                  <a:lnSpc>
                    <a:spcPct val="90000"/>
                  </a:lnSpc>
                </a:pPr>
                <a:r>
                  <a:rPr lang="en-US" sz="2600" dirty="0" smtClean="0"/>
                  <a:t>If </a:t>
                </a:r>
                <a14:m>
                  <m:oMath xmlns:m="http://schemas.openxmlformats.org/officeDocument/2006/math">
                    <m:r>
                      <a:rPr lang="en-US" sz="2600" b="0" i="1" smtClean="0">
                        <a:latin typeface="Cambria Math"/>
                      </a:rPr>
                      <m:t>𝑓</m:t>
                    </m:r>
                  </m:oMath>
                </a14:m>
                <a:r>
                  <a:rPr lang="en-US" sz="2600" dirty="0" smtClean="0"/>
                  <a:t> is continuous and nonnegative on the closed interval </a:t>
                </a:r>
                <a14:m>
                  <m:oMath xmlns:m="http://schemas.openxmlformats.org/officeDocument/2006/math">
                    <m:r>
                      <a:rPr lang="en-US" sz="2600" b="0" i="1" smtClean="0">
                        <a:latin typeface="Cambria Math"/>
                      </a:rPr>
                      <m:t>[</m:t>
                    </m:r>
                    <m:r>
                      <a:rPr lang="en-US" sz="2600" b="0" i="1" smtClean="0">
                        <a:latin typeface="Cambria Math"/>
                      </a:rPr>
                      <m:t>𝑎</m:t>
                    </m:r>
                    <m:r>
                      <a:rPr lang="en-US" sz="2600" b="0" i="1" smtClean="0">
                        <a:latin typeface="Cambria Math"/>
                      </a:rPr>
                      <m:t>,</m:t>
                    </m:r>
                    <m:r>
                      <a:rPr lang="en-US" sz="2600" b="0" i="1" smtClean="0">
                        <a:latin typeface="Cambria Math"/>
                      </a:rPr>
                      <m:t>𝑏</m:t>
                    </m:r>
                    <m:r>
                      <a:rPr lang="en-US" sz="2600" b="0" i="1" smtClean="0">
                        <a:latin typeface="Cambria Math"/>
                      </a:rPr>
                      <m:t>]</m:t>
                    </m:r>
                  </m:oMath>
                </a14:m>
                <a:r>
                  <a:rPr lang="en-US" sz="2600" dirty="0" smtClean="0"/>
                  <a:t>, then the area of the region bounded by the graph of </a:t>
                </a:r>
                <a14:m>
                  <m:oMath xmlns:m="http://schemas.openxmlformats.org/officeDocument/2006/math">
                    <m:r>
                      <a:rPr lang="en-US" sz="2600" b="0" i="1" smtClean="0">
                        <a:latin typeface="Cambria Math"/>
                      </a:rPr>
                      <m:t>𝑓</m:t>
                    </m:r>
                  </m:oMath>
                </a14:m>
                <a:r>
                  <a:rPr lang="en-US" sz="2600" dirty="0" smtClean="0"/>
                  <a:t>, the </a:t>
                </a:r>
                <a14:m>
                  <m:oMath xmlns:m="http://schemas.openxmlformats.org/officeDocument/2006/math">
                    <m:r>
                      <a:rPr lang="en-US" sz="2600" b="0" i="1" smtClean="0">
                        <a:latin typeface="Cambria Math"/>
                      </a:rPr>
                      <m:t>𝑥</m:t>
                    </m:r>
                  </m:oMath>
                </a14:m>
                <a:r>
                  <a:rPr lang="en-US" sz="2600" dirty="0" smtClean="0"/>
                  <a:t>-axis, and the vertical lines </a:t>
                </a:r>
                <a14:m>
                  <m:oMath xmlns:m="http://schemas.openxmlformats.org/officeDocument/2006/math">
                    <m:r>
                      <a:rPr lang="en-US" sz="2600" b="0" i="1" smtClean="0">
                        <a:latin typeface="Cambria Math"/>
                      </a:rPr>
                      <m:t>𝑥</m:t>
                    </m:r>
                    <m:r>
                      <a:rPr lang="en-US" sz="2600" b="0" i="1" smtClean="0">
                        <a:latin typeface="Cambria Math"/>
                      </a:rPr>
                      <m:t>=</m:t>
                    </m:r>
                    <m:r>
                      <a:rPr lang="en-US" sz="2600" b="0" i="1" smtClean="0">
                        <a:latin typeface="Cambria Math"/>
                      </a:rPr>
                      <m:t>𝑎</m:t>
                    </m:r>
                  </m:oMath>
                </a14:m>
                <a:r>
                  <a:rPr lang="en-US" sz="2600" dirty="0" smtClean="0"/>
                  <a:t> and </a:t>
                </a:r>
                <a14:m>
                  <m:oMath xmlns:m="http://schemas.openxmlformats.org/officeDocument/2006/math">
                    <m:r>
                      <a:rPr lang="en-US" sz="2600" b="0" i="1" smtClean="0">
                        <a:latin typeface="Cambria Math"/>
                      </a:rPr>
                      <m:t>𝑥</m:t>
                    </m:r>
                    <m:r>
                      <a:rPr lang="en-US" sz="2600" b="0" i="1" smtClean="0">
                        <a:latin typeface="Cambria Math"/>
                      </a:rPr>
                      <m:t>=</m:t>
                    </m:r>
                    <m:r>
                      <a:rPr lang="en-US" sz="2600" b="0" i="1" smtClean="0">
                        <a:latin typeface="Cambria Math"/>
                      </a:rPr>
                      <m:t>𝑏</m:t>
                    </m:r>
                  </m:oMath>
                </a14:m>
                <a:r>
                  <a:rPr lang="en-US" sz="2600" dirty="0" smtClean="0"/>
                  <a:t> is given by 			</a:t>
                </a:r>
                <a14:m>
                  <m:oMath xmlns:m="http://schemas.openxmlformats.org/officeDocument/2006/math">
                    <m:r>
                      <a:rPr lang="en-US" sz="3200" b="0" i="1" smtClean="0">
                        <a:latin typeface="Cambria Math"/>
                      </a:rPr>
                      <m:t>𝐴𝑟𝑒𝑎</m:t>
                    </m:r>
                    <m:r>
                      <a:rPr lang="en-US" sz="3200" b="0" i="1" smtClean="0">
                        <a:latin typeface="Cambria Math"/>
                      </a:rPr>
                      <m:t>=</m:t>
                    </m:r>
                    <m:nary>
                      <m:naryPr>
                        <m:ctrlPr>
                          <a:rPr lang="en-US" sz="3200" b="0" i="1" smtClean="0">
                            <a:latin typeface="Cambria Math"/>
                          </a:rPr>
                        </m:ctrlPr>
                      </m:naryPr>
                      <m:sub>
                        <m:r>
                          <m:rPr>
                            <m:brk m:alnAt="23"/>
                          </m:rPr>
                          <a:rPr lang="en-US" sz="3200" b="0" i="1" smtClean="0">
                            <a:latin typeface="Cambria Math"/>
                          </a:rPr>
                          <m:t>𝑎</m:t>
                        </m:r>
                      </m:sub>
                      <m:sup>
                        <m:r>
                          <a:rPr lang="en-US" sz="3200" b="0" i="1" smtClean="0">
                            <a:latin typeface="Cambria Math"/>
                          </a:rPr>
                          <m:t>𝑏</m:t>
                        </m:r>
                      </m:sup>
                      <m:e>
                        <m:r>
                          <a:rPr lang="en-US" sz="3200" b="0" i="1" smtClean="0">
                            <a:latin typeface="Cambria Math"/>
                          </a:rPr>
                          <m:t>𝑓</m:t>
                        </m:r>
                        <m:d>
                          <m:dPr>
                            <m:ctrlPr>
                              <a:rPr lang="en-US" sz="3200" b="0" i="1" smtClean="0">
                                <a:latin typeface="Cambria Math"/>
                              </a:rPr>
                            </m:ctrlPr>
                          </m:dPr>
                          <m:e>
                            <m:r>
                              <a:rPr lang="en-US" sz="3200" b="0" i="1" smtClean="0">
                                <a:latin typeface="Cambria Math"/>
                              </a:rPr>
                              <m:t>𝑥</m:t>
                            </m:r>
                          </m:e>
                        </m:d>
                        <m:r>
                          <a:rPr lang="en-US" sz="3200" b="0" i="1" smtClean="0">
                            <a:latin typeface="Cambria Math"/>
                          </a:rPr>
                          <m:t>𝑑𝑥</m:t>
                        </m:r>
                      </m:e>
                    </m:nary>
                  </m:oMath>
                </a14:m>
                <a:endParaRPr lang="en-US" sz="2600" dirty="0" smtClean="0"/>
              </a:p>
              <a:p>
                <a:pPr>
                  <a:lnSpc>
                    <a:spcPct val="90000"/>
                  </a:lnSpc>
                </a:pPr>
                <a:endParaRPr lang="en-US" sz="2600" dirty="0" smtClean="0"/>
              </a:p>
              <a:p>
                <a:pPr>
                  <a:lnSpc>
                    <a:spcPct val="90000"/>
                  </a:lnSpc>
                </a:pPr>
                <a:r>
                  <a:rPr lang="en-US" sz="2600" dirty="0" smtClean="0"/>
                  <a:t>As </a:t>
                </a:r>
                <a:r>
                  <a:rPr lang="en-US" sz="2600" dirty="0"/>
                  <a:t>stated, to be the area, </a:t>
                </a:r>
                <a:r>
                  <a:rPr lang="en-US" sz="2600" i="1" dirty="0"/>
                  <a:t>f</a:t>
                </a:r>
                <a:r>
                  <a:rPr lang="en-US" sz="2600" dirty="0"/>
                  <a:t> must be continuous and nonnegative!</a:t>
                </a:r>
              </a:p>
              <a:p>
                <a:pPr>
                  <a:lnSpc>
                    <a:spcPct val="90000"/>
                  </a:lnSpc>
                </a:pPr>
                <a:r>
                  <a:rPr lang="en-US" sz="2600" dirty="0"/>
                  <a:t>To find this value, you can use the limit definition or check to see if the graph is a common geometric region.</a:t>
                </a:r>
              </a:p>
            </p:txBody>
          </p:sp>
        </mc:Choice>
        <mc:Fallback xmlns="">
          <p:sp>
            <p:nvSpPr>
              <p:cNvPr id="122883" name="Rectangle 3"/>
              <p:cNvSpPr>
                <a:spLocks noGrp="1" noRot="1" noChangeAspect="1" noMove="1" noResize="1" noEditPoints="1" noAdjustHandles="1" noChangeArrowheads="1" noChangeShapeType="1" noTextEdit="1"/>
              </p:cNvSpPr>
              <p:nvPr>
                <p:ph idx="1"/>
              </p:nvPr>
            </p:nvSpPr>
            <p:spPr>
              <a:blipFill rotWithShape="1">
                <a:blip r:embed="rId3"/>
                <a:stretch>
                  <a:fillRect t="-1617" r="-2519" b="-1213"/>
                </a:stretch>
              </a:blipFill>
            </p:spPr>
            <p:txBody>
              <a:bodyPr/>
              <a:lstStyle/>
              <a:p>
                <a:r>
                  <a:rPr lang="en-US">
                    <a:noFill/>
                  </a:rPr>
                  <a:t> </a:t>
                </a:r>
              </a:p>
            </p:txBody>
          </p:sp>
        </mc:Fallback>
      </mc:AlternateContent>
      <p:sp>
        <p:nvSpPr>
          <p:cNvPr id="122882" name="Rectangle 2"/>
          <p:cNvSpPr>
            <a:spLocks noGrp="1" noChangeArrowheads="1"/>
          </p:cNvSpPr>
          <p:nvPr>
            <p:ph type="title"/>
          </p:nvPr>
        </p:nvSpPr>
        <p:spPr/>
        <p:txBody>
          <a:bodyPr/>
          <a:lstStyle/>
          <a:p>
            <a:r>
              <a:rPr lang="en-US"/>
              <a:t>Area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3907" name="Rectangle 3"/>
              <p:cNvSpPr>
                <a:spLocks noGrp="1" noChangeArrowheads="1"/>
              </p:cNvSpPr>
              <p:nvPr>
                <p:ph idx="1"/>
              </p:nvPr>
            </p:nvSpPr>
            <p:spPr/>
            <p:txBody>
              <a:bodyPr>
                <a:normAutofit/>
              </a:bodyPr>
              <a:lstStyle/>
              <a:p>
                <a:r>
                  <a:rPr lang="en-US" sz="2500" dirty="0" smtClean="0"/>
                  <a:t>Sketch the region corresponding to the definite integral. Then evaluate the integral using a geometric formula.</a:t>
                </a:r>
              </a:p>
              <a:p>
                <a14:m>
                  <m:oMath xmlns:m="http://schemas.openxmlformats.org/officeDocument/2006/math">
                    <m:nary>
                      <m:naryPr>
                        <m:ctrlPr>
                          <a:rPr lang="en-US" sz="2800" i="1" smtClean="0">
                            <a:latin typeface="Cambria Math"/>
                          </a:rPr>
                        </m:ctrlPr>
                      </m:naryPr>
                      <m:sub>
                        <m:r>
                          <m:rPr>
                            <m:brk m:alnAt="23"/>
                          </m:rPr>
                          <a:rPr lang="en-US" sz="2800" b="0" i="1" smtClean="0">
                            <a:latin typeface="Cambria Math"/>
                          </a:rPr>
                          <m:t>0</m:t>
                        </m:r>
                      </m:sub>
                      <m:sup>
                        <m:r>
                          <a:rPr lang="en-US" sz="2800" b="0" i="1" smtClean="0">
                            <a:latin typeface="Cambria Math"/>
                          </a:rPr>
                          <m:t>5</m:t>
                        </m:r>
                      </m:sup>
                      <m:e>
                        <m:d>
                          <m:dPr>
                            <m:ctrlPr>
                              <a:rPr lang="en-US" sz="2800" b="0" i="1" smtClean="0">
                                <a:latin typeface="Cambria Math"/>
                              </a:rPr>
                            </m:ctrlPr>
                          </m:dPr>
                          <m:e>
                            <m:r>
                              <a:rPr lang="en-US" sz="2800" b="0" i="1" smtClean="0">
                                <a:latin typeface="Cambria Math"/>
                              </a:rPr>
                              <m:t>5−</m:t>
                            </m:r>
                            <m:r>
                              <a:rPr lang="en-US" sz="2800" b="0" i="1" smtClean="0">
                                <a:latin typeface="Cambria Math"/>
                              </a:rPr>
                              <m:t>𝑥</m:t>
                            </m:r>
                          </m:e>
                        </m:d>
                        <m:r>
                          <a:rPr lang="en-US" sz="2800" b="0" i="1" smtClean="0">
                            <a:latin typeface="Cambria Math"/>
                          </a:rPr>
                          <m:t>𝑑𝑥</m:t>
                        </m:r>
                      </m:e>
                    </m:nary>
                  </m:oMath>
                </a14:m>
                <a:endParaRPr lang="en-US" sz="2500" dirty="0"/>
              </a:p>
            </p:txBody>
          </p:sp>
        </mc:Choice>
        <mc:Fallback xmlns="">
          <p:sp>
            <p:nvSpPr>
              <p:cNvPr id="123907" name="Rectangle 3"/>
              <p:cNvSpPr>
                <a:spLocks noGrp="1" noRot="1" noChangeAspect="1" noMove="1" noResize="1" noEditPoints="1" noAdjustHandles="1" noChangeArrowheads="1" noChangeShapeType="1" noTextEdit="1"/>
              </p:cNvSpPr>
              <p:nvPr>
                <p:ph idx="1"/>
              </p:nvPr>
            </p:nvSpPr>
            <p:spPr>
              <a:blipFill rotWithShape="1">
                <a:blip r:embed="rId3"/>
                <a:stretch>
                  <a:fillRect t="-943"/>
                </a:stretch>
              </a:blipFill>
            </p:spPr>
            <p:txBody>
              <a:bodyPr/>
              <a:lstStyle/>
              <a:p>
                <a:r>
                  <a:rPr lang="en-US">
                    <a:noFill/>
                  </a:rPr>
                  <a:t> </a:t>
                </a:r>
              </a:p>
            </p:txBody>
          </p:sp>
        </mc:Fallback>
      </mc:AlternateContent>
      <p:sp>
        <p:nvSpPr>
          <p:cNvPr id="123906" name="Rectangle 2"/>
          <p:cNvSpPr>
            <a:spLocks noGrp="1" noChangeArrowheads="1"/>
          </p:cNvSpPr>
          <p:nvPr>
            <p:ph type="title"/>
          </p:nvPr>
        </p:nvSpPr>
        <p:spPr/>
        <p:txBody>
          <a:bodyPr/>
          <a:lstStyle/>
          <a:p>
            <a:r>
              <a:rPr lang="en-US"/>
              <a:t>Example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5955" name="Rectangle 3"/>
              <p:cNvSpPr>
                <a:spLocks noGrp="1" noChangeArrowheads="1"/>
              </p:cNvSpPr>
              <p:nvPr>
                <p:ph idx="1"/>
              </p:nvPr>
            </p:nvSpPr>
            <p:spPr/>
            <p:txBody>
              <a:bodyPr/>
              <a:lstStyle/>
              <a:p>
                <a:pPr marL="476250" indent="-476250">
                  <a:buFont typeface="Wingdings" pitchFamily="2" charset="2"/>
                  <a:buAutoNum type="arabicPeriod"/>
                </a:pPr>
                <a:r>
                  <a:rPr lang="en-US" sz="2500" dirty="0" smtClean="0"/>
                  <a:t>If </a:t>
                </a:r>
                <a14:m>
                  <m:oMath xmlns:m="http://schemas.openxmlformats.org/officeDocument/2006/math">
                    <m:r>
                      <a:rPr lang="en-US" sz="2500" i="1" dirty="0" smtClean="0">
                        <a:latin typeface="Cambria Math"/>
                      </a:rPr>
                      <m:t>𝑓</m:t>
                    </m:r>
                    <m:r>
                      <a:rPr lang="en-US" sz="2500" i="1" dirty="0" smtClean="0">
                        <a:latin typeface="Cambria Math"/>
                      </a:rPr>
                      <m:t> </m:t>
                    </m:r>
                  </m:oMath>
                </a14:m>
                <a:r>
                  <a:rPr lang="en-US" sz="2500" dirty="0"/>
                  <a:t>is defined at </a:t>
                </a:r>
                <a14:m>
                  <m:oMath xmlns:m="http://schemas.openxmlformats.org/officeDocument/2006/math">
                    <m:r>
                      <a:rPr lang="en-US" sz="2500" i="1" dirty="0" smtClean="0">
                        <a:latin typeface="Cambria Math"/>
                      </a:rPr>
                      <m:t>𝑥</m:t>
                    </m:r>
                    <m:r>
                      <a:rPr lang="en-US" sz="2500" i="1" dirty="0" smtClean="0">
                        <a:latin typeface="Cambria Math"/>
                      </a:rPr>
                      <m:t>=</m:t>
                    </m:r>
                    <m:r>
                      <a:rPr lang="en-US" sz="2500" i="1" dirty="0" smtClean="0">
                        <a:latin typeface="Cambria Math"/>
                      </a:rPr>
                      <m:t>𝑎</m:t>
                    </m:r>
                  </m:oMath>
                </a14:m>
                <a:r>
                  <a:rPr lang="en-US" sz="2500" dirty="0"/>
                  <a:t>, </a:t>
                </a:r>
                <a:r>
                  <a:rPr lang="en-US" sz="2500" dirty="0" smtClean="0"/>
                  <a:t>then </a:t>
                </a:r>
                <a14:m>
                  <m:oMath xmlns:m="http://schemas.openxmlformats.org/officeDocument/2006/math">
                    <m:nary>
                      <m:naryPr>
                        <m:ctrlPr>
                          <a:rPr lang="en-US" sz="2500" i="1" smtClean="0">
                            <a:latin typeface="Cambria Math"/>
                          </a:rPr>
                        </m:ctrlPr>
                      </m:naryPr>
                      <m:sub>
                        <m:r>
                          <m:rPr>
                            <m:brk m:alnAt="23"/>
                          </m:rPr>
                          <a:rPr lang="en-US" sz="2500" b="0" i="1" smtClean="0">
                            <a:latin typeface="Cambria Math"/>
                          </a:rPr>
                          <m:t>𝑎</m:t>
                        </m:r>
                      </m:sub>
                      <m:sup>
                        <m:r>
                          <a:rPr lang="en-US" sz="2500" b="0" i="1" smtClean="0">
                            <a:latin typeface="Cambria Math"/>
                          </a:rPr>
                          <m:t>𝑎</m:t>
                        </m:r>
                      </m:sup>
                      <m:e>
                        <m:r>
                          <a:rPr lang="en-US" sz="2500" b="0" i="1" smtClean="0">
                            <a:latin typeface="Cambria Math"/>
                          </a:rPr>
                          <m:t>𝑓</m:t>
                        </m:r>
                        <m:r>
                          <a:rPr lang="en-US" sz="2500" b="0" i="1" smtClean="0">
                            <a:latin typeface="Cambria Math"/>
                          </a:rPr>
                          <m:t>(</m:t>
                        </m:r>
                        <m:r>
                          <a:rPr lang="en-US" sz="2500" b="0" i="1" smtClean="0">
                            <a:latin typeface="Cambria Math"/>
                          </a:rPr>
                          <m:t>𝑥</m:t>
                        </m:r>
                        <m:r>
                          <a:rPr lang="en-US" sz="2500" b="0" i="1" smtClean="0">
                            <a:latin typeface="Cambria Math"/>
                          </a:rPr>
                          <m:t>)</m:t>
                        </m:r>
                      </m:e>
                    </m:nary>
                    <m:r>
                      <a:rPr lang="en-US" sz="2500" b="0" i="1" smtClean="0">
                        <a:latin typeface="Cambria Math"/>
                      </a:rPr>
                      <m:t>=0</m:t>
                    </m:r>
                  </m:oMath>
                </a14:m>
                <a:endParaRPr lang="en-US" sz="2500" dirty="0"/>
              </a:p>
              <a:p>
                <a:pPr marL="476250" indent="-476250">
                  <a:buFont typeface="Wingdings" pitchFamily="2" charset="2"/>
                  <a:buAutoNum type="arabicPeriod"/>
                </a:pPr>
                <a:endParaRPr lang="en-US" sz="2500" dirty="0"/>
              </a:p>
              <a:p>
                <a:pPr marL="476250" indent="-476250">
                  <a:buFont typeface="Wingdings" pitchFamily="2" charset="2"/>
                  <a:buAutoNum type="arabicPeriod"/>
                </a:pPr>
                <a:endParaRPr lang="en-US" sz="2500" dirty="0"/>
              </a:p>
              <a:p>
                <a:pPr marL="476250" indent="-476250">
                  <a:buFont typeface="Wingdings" pitchFamily="2" charset="2"/>
                  <a:buAutoNum type="arabicPeriod"/>
                </a:pPr>
                <a:r>
                  <a:rPr lang="en-US" sz="2500" dirty="0"/>
                  <a:t>If </a:t>
                </a:r>
                <a14:m>
                  <m:oMath xmlns:m="http://schemas.openxmlformats.org/officeDocument/2006/math">
                    <m:r>
                      <a:rPr lang="en-US" sz="2500" i="1" dirty="0" smtClean="0">
                        <a:latin typeface="Cambria Math"/>
                      </a:rPr>
                      <m:t>𝑓</m:t>
                    </m:r>
                    <m:r>
                      <a:rPr lang="en-US" sz="2500" i="1" dirty="0" smtClean="0">
                        <a:latin typeface="Cambria Math"/>
                      </a:rPr>
                      <m:t> </m:t>
                    </m:r>
                  </m:oMath>
                </a14:m>
                <a:r>
                  <a:rPr lang="en-US" sz="2500" dirty="0"/>
                  <a:t>is </a:t>
                </a:r>
                <a:r>
                  <a:rPr lang="en-US" sz="2500" dirty="0" err="1"/>
                  <a:t>integrable</a:t>
                </a:r>
                <a:r>
                  <a:rPr lang="en-US" sz="2500" dirty="0"/>
                  <a:t> on </a:t>
                </a:r>
                <a14:m>
                  <m:oMath xmlns:m="http://schemas.openxmlformats.org/officeDocument/2006/math">
                    <m:r>
                      <a:rPr lang="en-US" sz="2500" i="1" dirty="0" smtClean="0">
                        <a:latin typeface="Cambria Math"/>
                      </a:rPr>
                      <m:t>[</m:t>
                    </m:r>
                    <m:r>
                      <a:rPr lang="en-US" sz="2500" i="1" dirty="0" smtClean="0">
                        <a:latin typeface="Cambria Math"/>
                      </a:rPr>
                      <m:t>𝑎</m:t>
                    </m:r>
                    <m:r>
                      <a:rPr lang="en-US" sz="2500" i="1" dirty="0" smtClean="0">
                        <a:latin typeface="Cambria Math"/>
                      </a:rPr>
                      <m:t>, </m:t>
                    </m:r>
                    <m:r>
                      <a:rPr lang="en-US" sz="2500" i="1" dirty="0" smtClean="0">
                        <a:latin typeface="Cambria Math"/>
                      </a:rPr>
                      <m:t>𝑏</m:t>
                    </m:r>
                    <m:r>
                      <a:rPr lang="en-US" sz="2500" i="1" dirty="0" smtClean="0">
                        <a:latin typeface="Cambria Math"/>
                      </a:rPr>
                      <m:t>]</m:t>
                    </m:r>
                  </m:oMath>
                </a14:m>
                <a:r>
                  <a:rPr lang="en-US" sz="2500" dirty="0"/>
                  <a:t>, </a:t>
                </a:r>
                <a:r>
                  <a:rPr lang="en-US" sz="2500" dirty="0" smtClean="0"/>
                  <a:t>then </a:t>
                </a:r>
                <a:br>
                  <a:rPr lang="en-US" sz="2500" dirty="0" smtClean="0"/>
                </a:br>
                <a14:m>
                  <m:oMath xmlns:m="http://schemas.openxmlformats.org/officeDocument/2006/math">
                    <m:nary>
                      <m:naryPr>
                        <m:ctrlPr>
                          <a:rPr lang="en-US" sz="2500" i="1" smtClean="0">
                            <a:latin typeface="Cambria Math"/>
                          </a:rPr>
                        </m:ctrlPr>
                      </m:naryPr>
                      <m:sub>
                        <m:r>
                          <m:rPr>
                            <m:brk m:alnAt="23"/>
                          </m:rPr>
                          <a:rPr lang="en-US" sz="2500" b="0" i="1" smtClean="0">
                            <a:latin typeface="Cambria Math"/>
                          </a:rPr>
                          <m:t>𝑏</m:t>
                        </m:r>
                      </m:sub>
                      <m:sup>
                        <m:r>
                          <a:rPr lang="en-US" sz="2500" b="0" i="1" smtClean="0">
                            <a:latin typeface="Cambria Math"/>
                          </a:rPr>
                          <m:t>𝑎</m:t>
                        </m:r>
                      </m:sup>
                      <m:e>
                        <m:r>
                          <a:rPr lang="en-US" sz="2500" b="0" i="1" smtClean="0">
                            <a:latin typeface="Cambria Math"/>
                          </a:rPr>
                          <m:t>𝑓</m:t>
                        </m:r>
                        <m:d>
                          <m:dPr>
                            <m:ctrlPr>
                              <a:rPr lang="en-US" sz="2500" b="0" i="1" smtClean="0">
                                <a:latin typeface="Cambria Math"/>
                              </a:rPr>
                            </m:ctrlPr>
                          </m:dPr>
                          <m:e>
                            <m:r>
                              <a:rPr lang="en-US" sz="2500" b="0" i="1" smtClean="0">
                                <a:latin typeface="Cambria Math"/>
                              </a:rPr>
                              <m:t>𝑥</m:t>
                            </m:r>
                          </m:e>
                        </m:d>
                        <m:r>
                          <a:rPr lang="en-US" sz="2500" b="0" i="1" smtClean="0">
                            <a:latin typeface="Cambria Math"/>
                          </a:rPr>
                          <m:t>𝑑𝑥</m:t>
                        </m:r>
                      </m:e>
                    </m:nary>
                    <m:r>
                      <a:rPr lang="en-US" sz="2500" b="0" i="1" smtClean="0">
                        <a:latin typeface="Cambria Math"/>
                      </a:rPr>
                      <m:t>=−</m:t>
                    </m:r>
                    <m:nary>
                      <m:naryPr>
                        <m:ctrlPr>
                          <a:rPr lang="en-US" sz="2500" b="0" i="1" smtClean="0">
                            <a:latin typeface="Cambria Math"/>
                          </a:rPr>
                        </m:ctrlPr>
                      </m:naryPr>
                      <m:sub>
                        <m:r>
                          <m:rPr>
                            <m:brk m:alnAt="23"/>
                          </m:rPr>
                          <a:rPr lang="en-US" sz="2500" b="0" i="1" smtClean="0">
                            <a:latin typeface="Cambria Math"/>
                          </a:rPr>
                          <m:t>𝑎</m:t>
                        </m:r>
                      </m:sub>
                      <m:sup>
                        <m:r>
                          <a:rPr lang="en-US" sz="2500" b="0" i="1" smtClean="0">
                            <a:latin typeface="Cambria Math"/>
                          </a:rPr>
                          <m:t>𝑏</m:t>
                        </m:r>
                      </m:sup>
                      <m:e>
                        <m:r>
                          <a:rPr lang="en-US" sz="2500" b="0" i="1" smtClean="0">
                            <a:latin typeface="Cambria Math"/>
                          </a:rPr>
                          <m:t>𝑓</m:t>
                        </m:r>
                        <m:d>
                          <m:dPr>
                            <m:ctrlPr>
                              <a:rPr lang="en-US" sz="2500" b="0" i="1" smtClean="0">
                                <a:latin typeface="Cambria Math"/>
                              </a:rPr>
                            </m:ctrlPr>
                          </m:dPr>
                          <m:e>
                            <m:r>
                              <a:rPr lang="en-US" sz="2500" b="0" i="1" smtClean="0">
                                <a:latin typeface="Cambria Math"/>
                              </a:rPr>
                              <m:t>𝑥</m:t>
                            </m:r>
                          </m:e>
                        </m:d>
                        <m:r>
                          <a:rPr lang="en-US" sz="2500" b="0" i="1" smtClean="0">
                            <a:latin typeface="Cambria Math"/>
                          </a:rPr>
                          <m:t>𝑑𝑥</m:t>
                        </m:r>
                      </m:e>
                    </m:nary>
                  </m:oMath>
                </a14:m>
                <a:endParaRPr lang="en-US" sz="2500" dirty="0"/>
              </a:p>
            </p:txBody>
          </p:sp>
        </mc:Choice>
        <mc:Fallback xmlns="">
          <p:sp>
            <p:nvSpPr>
              <p:cNvPr id="125955" name="Rectangle 3"/>
              <p:cNvSpPr>
                <a:spLocks noGrp="1" noRot="1" noChangeAspect="1" noMove="1" noResize="1" noEditPoints="1" noAdjustHandles="1" noChangeArrowheads="1" noChangeShapeType="1" noTextEdit="1"/>
              </p:cNvSpPr>
              <p:nvPr>
                <p:ph idx="1"/>
              </p:nvPr>
            </p:nvSpPr>
            <p:spPr>
              <a:blipFill rotWithShape="1">
                <a:blip r:embed="rId3"/>
                <a:stretch>
                  <a:fillRect l="-815"/>
                </a:stretch>
              </a:blipFill>
            </p:spPr>
            <p:txBody>
              <a:bodyPr/>
              <a:lstStyle/>
              <a:p>
                <a:r>
                  <a:rPr lang="en-US">
                    <a:noFill/>
                  </a:rPr>
                  <a:t> </a:t>
                </a:r>
              </a:p>
            </p:txBody>
          </p:sp>
        </mc:Fallback>
      </mc:AlternateContent>
      <p:sp>
        <p:nvSpPr>
          <p:cNvPr id="125954" name="Rectangle 2"/>
          <p:cNvSpPr>
            <a:spLocks noGrp="1" noChangeArrowheads="1"/>
          </p:cNvSpPr>
          <p:nvPr>
            <p:ph type="title"/>
          </p:nvPr>
        </p:nvSpPr>
        <p:spPr/>
        <p:txBody>
          <a:bodyPr/>
          <a:lstStyle/>
          <a:p>
            <a:r>
              <a:rPr lang="en-US" sz="3200"/>
              <a:t>Definition of two special definite integrals</a:t>
            </a:r>
          </a:p>
        </p:txBody>
      </p:sp>
      <mc:AlternateContent xmlns:mc="http://schemas.openxmlformats.org/markup-compatibility/2006" xmlns:a14="http://schemas.microsoft.com/office/drawing/2010/main">
        <mc:Choice Requires="a14">
          <p:sp>
            <p:nvSpPr>
              <p:cNvPr id="125963" name="Rectangle 11"/>
              <p:cNvSpPr>
                <a:spLocks noGrp="1" noChangeArrowheads="1"/>
              </p:cNvSpPr>
              <p:nvPr>
                <p:ph type="body" sz="half" idx="4294967295"/>
              </p:nvPr>
            </p:nvSpPr>
            <p:spPr>
              <a:xfrm>
                <a:off x="457201" y="4572000"/>
                <a:ext cx="8686800" cy="1370013"/>
              </a:xfrm>
            </p:spPr>
            <p:txBody>
              <a:bodyPr>
                <a:normAutofit lnSpcReduction="10000"/>
              </a:bodyPr>
              <a:lstStyle/>
              <a:p>
                <a:r>
                  <a:rPr lang="en-US" sz="2500" dirty="0" smtClean="0"/>
                  <a:t>Example</a:t>
                </a:r>
                <a:br>
                  <a:rPr lang="en-US" sz="2500" dirty="0" smtClean="0"/>
                </a:br>
                <a:r>
                  <a:rPr lang="en-US" sz="2500" dirty="0" smtClean="0"/>
                  <a:t>Evaluate the integral </a:t>
                </a:r>
                <a14:m>
                  <m:oMath xmlns:m="http://schemas.openxmlformats.org/officeDocument/2006/math">
                    <m:nary>
                      <m:naryPr>
                        <m:ctrlPr>
                          <a:rPr lang="en-US" sz="2500" i="1" smtClean="0">
                            <a:latin typeface="Cambria Math"/>
                          </a:rPr>
                        </m:ctrlPr>
                      </m:naryPr>
                      <m:sub>
                        <m:r>
                          <m:rPr>
                            <m:brk m:alnAt="23"/>
                          </m:rPr>
                          <a:rPr lang="en-US" sz="2500" b="0" i="1" smtClean="0">
                            <a:latin typeface="Cambria Math"/>
                          </a:rPr>
                          <m:t>2</m:t>
                        </m:r>
                      </m:sub>
                      <m:sup>
                        <m:r>
                          <a:rPr lang="en-US" sz="2500" b="0" i="1" smtClean="0">
                            <a:latin typeface="Cambria Math"/>
                          </a:rPr>
                          <m:t>4</m:t>
                        </m:r>
                      </m:sup>
                      <m:e>
                        <m:sSup>
                          <m:sSupPr>
                            <m:ctrlPr>
                              <a:rPr lang="en-US" sz="2500" i="1" smtClean="0">
                                <a:latin typeface="Cambria Math"/>
                              </a:rPr>
                            </m:ctrlPr>
                          </m:sSupPr>
                          <m:e>
                            <m:r>
                              <a:rPr lang="en-US" sz="2500" b="0" i="1" smtClean="0">
                                <a:latin typeface="Cambria Math"/>
                              </a:rPr>
                              <m:t>𝑥</m:t>
                            </m:r>
                          </m:e>
                          <m:sup>
                            <m:r>
                              <a:rPr lang="en-US" sz="2500" b="0" i="1" smtClean="0">
                                <a:latin typeface="Cambria Math"/>
                              </a:rPr>
                              <m:t>3</m:t>
                            </m:r>
                          </m:sup>
                        </m:sSup>
                        <m:r>
                          <a:rPr lang="en-US" sz="2500" b="0" i="1" smtClean="0">
                            <a:latin typeface="Cambria Math"/>
                          </a:rPr>
                          <m:t>𝑑𝑥</m:t>
                        </m:r>
                      </m:e>
                    </m:nary>
                  </m:oMath>
                </a14:m>
                <a:r>
                  <a:rPr lang="en-US" sz="2500" dirty="0" smtClean="0"/>
                  <a:t> using the value</a:t>
                </a:r>
                <a:r>
                  <a:rPr lang="en-US" sz="2500" dirty="0"/>
                  <a:t> </a:t>
                </a:r>
                <a14:m>
                  <m:oMath xmlns:m="http://schemas.openxmlformats.org/officeDocument/2006/math">
                    <m:nary>
                      <m:naryPr>
                        <m:ctrlPr>
                          <a:rPr lang="en-US" sz="2500" i="1">
                            <a:latin typeface="Cambria Math"/>
                          </a:rPr>
                        </m:ctrlPr>
                      </m:naryPr>
                      <m:sub>
                        <m:r>
                          <m:rPr>
                            <m:brk m:alnAt="23"/>
                          </m:rPr>
                          <a:rPr lang="en-US" sz="2500" i="1">
                            <a:latin typeface="Cambria Math"/>
                          </a:rPr>
                          <m:t>4</m:t>
                        </m:r>
                      </m:sub>
                      <m:sup>
                        <m:r>
                          <a:rPr lang="en-US" sz="2500" i="1">
                            <a:latin typeface="Cambria Math"/>
                          </a:rPr>
                          <m:t>2</m:t>
                        </m:r>
                      </m:sup>
                      <m:e>
                        <m:sSup>
                          <m:sSupPr>
                            <m:ctrlPr>
                              <a:rPr lang="en-US" sz="2500" i="1">
                                <a:latin typeface="Cambria Math"/>
                              </a:rPr>
                            </m:ctrlPr>
                          </m:sSupPr>
                          <m:e>
                            <m:r>
                              <a:rPr lang="en-US" sz="2500" i="1">
                                <a:latin typeface="Cambria Math"/>
                              </a:rPr>
                              <m:t>𝑥</m:t>
                            </m:r>
                          </m:e>
                          <m:sup>
                            <m:r>
                              <a:rPr lang="en-US" sz="2500" i="1">
                                <a:latin typeface="Cambria Math"/>
                              </a:rPr>
                              <m:t>3</m:t>
                            </m:r>
                          </m:sup>
                        </m:sSup>
                        <m:r>
                          <a:rPr lang="en-US" sz="2500" i="1">
                            <a:latin typeface="Cambria Math"/>
                          </a:rPr>
                          <m:t>𝑑𝑥</m:t>
                        </m:r>
                      </m:e>
                    </m:nary>
                    <m:r>
                      <a:rPr lang="en-US" sz="2500" b="0" i="1" smtClean="0">
                        <a:latin typeface="Cambria Math"/>
                      </a:rPr>
                      <m:t>=60</m:t>
                    </m:r>
                  </m:oMath>
                </a14:m>
                <a:r>
                  <a:rPr lang="en-US" sz="2500" dirty="0" smtClean="0"/>
                  <a:t> </a:t>
                </a:r>
                <a:endParaRPr lang="en-US" sz="2500" dirty="0"/>
              </a:p>
            </p:txBody>
          </p:sp>
        </mc:Choice>
        <mc:Fallback xmlns="">
          <p:sp>
            <p:nvSpPr>
              <p:cNvPr id="125963" name="Rectangle 11"/>
              <p:cNvSpPr>
                <a:spLocks noGrp="1" noRot="1" noChangeAspect="1" noMove="1" noResize="1" noEditPoints="1" noAdjustHandles="1" noChangeArrowheads="1" noChangeShapeType="1" noTextEdit="1"/>
              </p:cNvSpPr>
              <p:nvPr>
                <p:ph type="body" sz="half" idx="4294967295"/>
              </p:nvPr>
            </p:nvSpPr>
            <p:spPr>
              <a:xfrm>
                <a:off x="457201" y="4572000"/>
                <a:ext cx="8686800" cy="1370013"/>
              </a:xfrm>
              <a:blipFill rotWithShape="1">
                <a:blip r:embed="rId4"/>
                <a:stretch>
                  <a:fillRect t="-5333"/>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59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4" name="Picture 4"/>
          <p:cNvPicPr>
            <a:picLocks noChangeAspect="1" noChangeArrowheads="1"/>
          </p:cNvPicPr>
          <p:nvPr/>
        </p:nvPicPr>
        <p:blipFill>
          <a:blip r:embed="rId3">
            <a:extLst>
              <a:ext uri="{28A0092B-C50C-407E-A947-70E740481C1C}">
                <a14:useLocalDpi xmlns:a14="http://schemas.microsoft.com/office/drawing/2010/main" val="0"/>
              </a:ext>
            </a:extLst>
          </a:blip>
          <a:srcRect l="3464" t="14337" r="9956" b="8244"/>
          <a:stretch>
            <a:fillRect/>
          </a:stretch>
        </p:blipFill>
        <p:spPr bwMode="auto">
          <a:xfrm>
            <a:off x="6092825" y="3505200"/>
            <a:ext cx="2822575" cy="304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mc:AlternateContent xmlns:mc="http://schemas.openxmlformats.org/markup-compatibility/2006" xmlns:a14="http://schemas.microsoft.com/office/drawing/2010/main">
        <mc:Choice Requires="a14">
          <p:sp>
            <p:nvSpPr>
              <p:cNvPr id="133123" name="Rectangle 3"/>
              <p:cNvSpPr>
                <a:spLocks noGrp="1" noChangeArrowheads="1"/>
              </p:cNvSpPr>
              <p:nvPr>
                <p:ph idx="1"/>
              </p:nvPr>
            </p:nvSpPr>
            <p:spPr/>
            <p:txBody>
              <a:bodyPr/>
              <a:lstStyle/>
              <a:p>
                <a:r>
                  <a:rPr lang="en-US" sz="2500" dirty="0" smtClean="0"/>
                  <a:t>If </a:t>
                </a:r>
                <a14:m>
                  <m:oMath xmlns:m="http://schemas.openxmlformats.org/officeDocument/2006/math">
                    <m:r>
                      <a:rPr lang="en-US" sz="2500" i="1" dirty="0" smtClean="0">
                        <a:latin typeface="Cambria Math"/>
                      </a:rPr>
                      <m:t>𝑓</m:t>
                    </m:r>
                    <m:r>
                      <a:rPr lang="en-US" sz="2500" i="1" dirty="0" smtClean="0">
                        <a:latin typeface="Cambria Math"/>
                      </a:rPr>
                      <m:t> </m:t>
                    </m:r>
                  </m:oMath>
                </a14:m>
                <a:r>
                  <a:rPr lang="en-US" sz="2500" dirty="0"/>
                  <a:t>is </a:t>
                </a:r>
                <a:r>
                  <a:rPr lang="en-US" sz="2500" dirty="0" err="1"/>
                  <a:t>integrable</a:t>
                </a:r>
                <a:r>
                  <a:rPr lang="en-US" sz="2500" dirty="0"/>
                  <a:t> on the three closed intervals determined by </a:t>
                </a:r>
                <a14:m>
                  <m:oMath xmlns:m="http://schemas.openxmlformats.org/officeDocument/2006/math">
                    <m:r>
                      <a:rPr lang="en-US" sz="2500" i="1" dirty="0" smtClean="0">
                        <a:latin typeface="Cambria Math"/>
                      </a:rPr>
                      <m:t>𝑎</m:t>
                    </m:r>
                    <m:r>
                      <a:rPr lang="en-US" sz="2500" i="1" dirty="0" smtClean="0">
                        <a:latin typeface="Cambria Math"/>
                      </a:rPr>
                      <m:t>, </m:t>
                    </m:r>
                    <m:r>
                      <a:rPr lang="en-US" sz="2500" i="1" dirty="0" smtClean="0">
                        <a:latin typeface="Cambria Math"/>
                      </a:rPr>
                      <m:t>𝑏</m:t>
                    </m:r>
                    <m:r>
                      <a:rPr lang="en-US" sz="2500" i="1" dirty="0" smtClean="0">
                        <a:latin typeface="Cambria Math"/>
                      </a:rPr>
                      <m:t>, </m:t>
                    </m:r>
                  </m:oMath>
                </a14:m>
                <a:r>
                  <a:rPr lang="en-US" sz="2500" dirty="0"/>
                  <a:t>and </a:t>
                </a:r>
                <a14:m>
                  <m:oMath xmlns:m="http://schemas.openxmlformats.org/officeDocument/2006/math">
                    <m:r>
                      <a:rPr lang="en-US" sz="2500" i="1" dirty="0" smtClean="0">
                        <a:latin typeface="Cambria Math"/>
                      </a:rPr>
                      <m:t>𝑐</m:t>
                    </m:r>
                    <m:r>
                      <a:rPr lang="en-US" sz="2500" i="1" dirty="0" smtClean="0">
                        <a:latin typeface="Cambria Math"/>
                      </a:rPr>
                      <m:t>,</m:t>
                    </m:r>
                  </m:oMath>
                </a14:m>
                <a:r>
                  <a:rPr lang="en-US" sz="2500" dirty="0"/>
                  <a:t> </a:t>
                </a:r>
                <a:r>
                  <a:rPr lang="en-US" sz="2500" dirty="0" smtClean="0"/>
                  <a:t>then </a:t>
                </a:r>
                <a:br>
                  <a:rPr lang="en-US" sz="2500" dirty="0" smtClean="0"/>
                </a:br>
                <a14:m>
                  <m:oMath xmlns:m="http://schemas.openxmlformats.org/officeDocument/2006/math">
                    <m:nary>
                      <m:naryPr>
                        <m:ctrlPr>
                          <a:rPr lang="en-US" sz="2500" i="1" smtClean="0">
                            <a:latin typeface="Cambria Math"/>
                          </a:rPr>
                        </m:ctrlPr>
                      </m:naryPr>
                      <m:sub>
                        <m:r>
                          <m:rPr>
                            <m:brk m:alnAt="23"/>
                          </m:rPr>
                          <a:rPr lang="en-US" sz="2500" b="0" i="1" smtClean="0">
                            <a:latin typeface="Cambria Math"/>
                          </a:rPr>
                          <m:t>𝑎</m:t>
                        </m:r>
                      </m:sub>
                      <m:sup>
                        <m:r>
                          <a:rPr lang="en-US" sz="2500" b="0" i="1" smtClean="0">
                            <a:latin typeface="Cambria Math"/>
                          </a:rPr>
                          <m:t>𝑏</m:t>
                        </m:r>
                      </m:sup>
                      <m:e>
                        <m:r>
                          <a:rPr lang="en-US" sz="2500" b="0" i="1" smtClean="0">
                            <a:latin typeface="Cambria Math"/>
                          </a:rPr>
                          <m:t>𝑓</m:t>
                        </m:r>
                        <m:d>
                          <m:dPr>
                            <m:ctrlPr>
                              <a:rPr lang="en-US" sz="2500" b="0" i="1" smtClean="0">
                                <a:latin typeface="Cambria Math"/>
                              </a:rPr>
                            </m:ctrlPr>
                          </m:dPr>
                          <m:e>
                            <m:r>
                              <a:rPr lang="en-US" sz="2500" b="0" i="1" smtClean="0">
                                <a:latin typeface="Cambria Math"/>
                              </a:rPr>
                              <m:t>𝑥</m:t>
                            </m:r>
                          </m:e>
                        </m:d>
                        <m:r>
                          <a:rPr lang="en-US" sz="2500" b="0" i="1" smtClean="0">
                            <a:latin typeface="Cambria Math"/>
                          </a:rPr>
                          <m:t>𝑑𝑥</m:t>
                        </m:r>
                      </m:e>
                    </m:nary>
                    <m:r>
                      <a:rPr lang="en-US" sz="2500" b="0" i="1" smtClean="0">
                        <a:latin typeface="Cambria Math"/>
                      </a:rPr>
                      <m:t>=</m:t>
                    </m:r>
                    <m:nary>
                      <m:naryPr>
                        <m:ctrlPr>
                          <a:rPr lang="en-US" sz="2500" b="0" i="1" smtClean="0">
                            <a:latin typeface="Cambria Math"/>
                          </a:rPr>
                        </m:ctrlPr>
                      </m:naryPr>
                      <m:sub>
                        <m:r>
                          <m:rPr>
                            <m:brk m:alnAt="23"/>
                          </m:rPr>
                          <a:rPr lang="en-US" sz="2500" b="0" i="1" smtClean="0">
                            <a:latin typeface="Cambria Math"/>
                          </a:rPr>
                          <m:t>𝑎</m:t>
                        </m:r>
                      </m:sub>
                      <m:sup>
                        <m:r>
                          <a:rPr lang="en-US" sz="2500" b="0" i="1" smtClean="0">
                            <a:latin typeface="Cambria Math"/>
                          </a:rPr>
                          <m:t>𝑐</m:t>
                        </m:r>
                      </m:sup>
                      <m:e>
                        <m:r>
                          <a:rPr lang="en-US" sz="2500" b="0" i="1" smtClean="0">
                            <a:latin typeface="Cambria Math"/>
                          </a:rPr>
                          <m:t>𝑓</m:t>
                        </m:r>
                        <m:d>
                          <m:dPr>
                            <m:ctrlPr>
                              <a:rPr lang="en-US" sz="2500" b="0" i="1" smtClean="0">
                                <a:latin typeface="Cambria Math"/>
                              </a:rPr>
                            </m:ctrlPr>
                          </m:dPr>
                          <m:e>
                            <m:r>
                              <a:rPr lang="en-US" sz="2500" b="0" i="1" smtClean="0">
                                <a:latin typeface="Cambria Math"/>
                              </a:rPr>
                              <m:t>𝑥</m:t>
                            </m:r>
                          </m:e>
                        </m:d>
                        <m:r>
                          <a:rPr lang="en-US" sz="2500" b="0" i="1" smtClean="0">
                            <a:latin typeface="Cambria Math"/>
                          </a:rPr>
                          <m:t>𝑑𝑥</m:t>
                        </m:r>
                      </m:e>
                    </m:nary>
                    <m:r>
                      <a:rPr lang="en-US" sz="2500" b="0" i="1" smtClean="0">
                        <a:latin typeface="Cambria Math"/>
                      </a:rPr>
                      <m:t>+</m:t>
                    </m:r>
                    <m:nary>
                      <m:naryPr>
                        <m:ctrlPr>
                          <a:rPr lang="en-US" sz="2500" b="0" i="1" smtClean="0">
                            <a:latin typeface="Cambria Math"/>
                          </a:rPr>
                        </m:ctrlPr>
                      </m:naryPr>
                      <m:sub>
                        <m:r>
                          <m:rPr>
                            <m:brk m:alnAt="23"/>
                          </m:rPr>
                          <a:rPr lang="en-US" sz="2500" b="0" i="1" smtClean="0">
                            <a:latin typeface="Cambria Math"/>
                          </a:rPr>
                          <m:t>𝑐</m:t>
                        </m:r>
                      </m:sub>
                      <m:sup>
                        <m:r>
                          <a:rPr lang="en-US" sz="2500" b="0" i="1" smtClean="0">
                            <a:latin typeface="Cambria Math"/>
                          </a:rPr>
                          <m:t>𝑏</m:t>
                        </m:r>
                      </m:sup>
                      <m:e>
                        <m:r>
                          <a:rPr lang="en-US" sz="2500" b="0" i="1" smtClean="0">
                            <a:latin typeface="Cambria Math"/>
                          </a:rPr>
                          <m:t>𝑓</m:t>
                        </m:r>
                        <m:d>
                          <m:dPr>
                            <m:ctrlPr>
                              <a:rPr lang="en-US" sz="2500" b="0" i="1" smtClean="0">
                                <a:latin typeface="Cambria Math"/>
                              </a:rPr>
                            </m:ctrlPr>
                          </m:dPr>
                          <m:e>
                            <m:r>
                              <a:rPr lang="en-US" sz="2500" b="0" i="1" smtClean="0">
                                <a:latin typeface="Cambria Math"/>
                              </a:rPr>
                              <m:t>𝑥</m:t>
                            </m:r>
                          </m:e>
                        </m:d>
                        <m:r>
                          <a:rPr lang="en-US" sz="2500" b="0" i="1" smtClean="0">
                            <a:latin typeface="Cambria Math"/>
                          </a:rPr>
                          <m:t>𝑑𝑥</m:t>
                        </m:r>
                      </m:e>
                    </m:nary>
                  </m:oMath>
                </a14:m>
                <a:endParaRPr lang="en-US" sz="2500" dirty="0"/>
              </a:p>
            </p:txBody>
          </p:sp>
        </mc:Choice>
        <mc:Fallback xmlns="">
          <p:sp>
            <p:nvSpPr>
              <p:cNvPr id="133123" name="Rectangle 3"/>
              <p:cNvSpPr>
                <a:spLocks noGrp="1" noRot="1" noChangeAspect="1" noMove="1" noResize="1" noEditPoints="1" noAdjustHandles="1" noChangeArrowheads="1" noChangeShapeType="1" noTextEdit="1"/>
              </p:cNvSpPr>
              <p:nvPr>
                <p:ph idx="1"/>
              </p:nvPr>
            </p:nvSpPr>
            <p:spPr>
              <a:blipFill rotWithShape="1">
                <a:blip r:embed="rId4"/>
                <a:stretch>
                  <a:fillRect t="-809"/>
                </a:stretch>
              </a:blipFill>
            </p:spPr>
            <p:txBody>
              <a:bodyPr/>
              <a:lstStyle/>
              <a:p>
                <a:r>
                  <a:rPr lang="en-US">
                    <a:noFill/>
                  </a:rPr>
                  <a:t> </a:t>
                </a:r>
              </a:p>
            </p:txBody>
          </p:sp>
        </mc:Fallback>
      </mc:AlternateContent>
      <p:sp>
        <p:nvSpPr>
          <p:cNvPr id="133122" name="Rectangle 2"/>
          <p:cNvSpPr>
            <a:spLocks noGrp="1" noChangeArrowheads="1"/>
          </p:cNvSpPr>
          <p:nvPr>
            <p:ph type="title"/>
          </p:nvPr>
        </p:nvSpPr>
        <p:spPr/>
        <p:txBody>
          <a:bodyPr/>
          <a:lstStyle/>
          <a:p>
            <a:r>
              <a:rPr lang="en-US"/>
              <a:t>Additive Interval Property</a:t>
            </a:r>
          </a:p>
        </p:txBody>
      </p:sp>
      <p:pic>
        <p:nvPicPr>
          <p:cNvPr id="133127" name="Picture 7"/>
          <p:cNvPicPr>
            <a:picLocks noChangeAspect="1" noChangeArrowheads="1"/>
          </p:cNvPicPr>
          <p:nvPr/>
        </p:nvPicPr>
        <p:blipFill rotWithShape="1">
          <a:blip r:embed="rId5">
            <a:extLst>
              <a:ext uri="{28A0092B-C50C-407E-A947-70E740481C1C}">
                <a14:useLocalDpi xmlns:a14="http://schemas.microsoft.com/office/drawing/2010/main" val="0"/>
              </a:ext>
            </a:extLst>
          </a:blip>
          <a:srcRect l="3375" t="29448" r="8861" b="1398"/>
          <a:stretch/>
        </p:blipFill>
        <p:spPr bwMode="auto">
          <a:xfrm>
            <a:off x="685800" y="3508829"/>
            <a:ext cx="4953000" cy="201291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5171" name="Rectangle 3"/>
              <p:cNvSpPr>
                <a:spLocks noGrp="1" noChangeArrowheads="1"/>
              </p:cNvSpPr>
              <p:nvPr>
                <p:ph idx="1"/>
              </p:nvPr>
            </p:nvSpPr>
            <p:spPr/>
            <p:txBody>
              <a:bodyPr>
                <a:normAutofit/>
              </a:bodyPr>
              <a:lstStyle/>
              <a:p>
                <a:r>
                  <a:rPr lang="en-US" sz="2800" dirty="0" smtClean="0"/>
                  <a:t>If </a:t>
                </a:r>
                <a14:m>
                  <m:oMath xmlns:m="http://schemas.openxmlformats.org/officeDocument/2006/math">
                    <m:r>
                      <a:rPr lang="en-US" sz="2800" i="1" dirty="0" smtClean="0">
                        <a:latin typeface="Cambria Math"/>
                      </a:rPr>
                      <m:t>𝑓</m:t>
                    </m:r>
                    <m:r>
                      <a:rPr lang="en-US" sz="2800" i="1" dirty="0" smtClean="0">
                        <a:latin typeface="Cambria Math"/>
                      </a:rPr>
                      <m:t> </m:t>
                    </m:r>
                  </m:oMath>
                </a14:m>
                <a:r>
                  <a:rPr lang="en-US" sz="2800" dirty="0"/>
                  <a:t>and </a:t>
                </a:r>
                <a14:m>
                  <m:oMath xmlns:m="http://schemas.openxmlformats.org/officeDocument/2006/math">
                    <m:r>
                      <a:rPr lang="en-US" sz="2800" i="1" dirty="0" smtClean="0">
                        <a:latin typeface="Cambria Math"/>
                      </a:rPr>
                      <m:t>𝑔</m:t>
                    </m:r>
                    <m:r>
                      <a:rPr lang="en-US" sz="2800" i="1" dirty="0" smtClean="0">
                        <a:latin typeface="Cambria Math"/>
                      </a:rPr>
                      <m:t> </m:t>
                    </m:r>
                  </m:oMath>
                </a14:m>
                <a:r>
                  <a:rPr lang="en-US" sz="2800" dirty="0"/>
                  <a:t>are </a:t>
                </a:r>
                <a:r>
                  <a:rPr lang="en-US" sz="2800" dirty="0" err="1"/>
                  <a:t>integrable</a:t>
                </a:r>
                <a:r>
                  <a:rPr lang="en-US" sz="2800" dirty="0"/>
                  <a:t> on </a:t>
                </a:r>
                <a14:m>
                  <m:oMath xmlns:m="http://schemas.openxmlformats.org/officeDocument/2006/math">
                    <m:r>
                      <a:rPr lang="en-US" sz="2800" i="1" dirty="0" smtClean="0">
                        <a:latin typeface="Cambria Math"/>
                      </a:rPr>
                      <m:t>[</m:t>
                    </m:r>
                    <m:r>
                      <a:rPr lang="en-US" sz="2800" i="1" dirty="0" smtClean="0">
                        <a:latin typeface="Cambria Math"/>
                      </a:rPr>
                      <m:t>𝑎</m:t>
                    </m:r>
                    <m:r>
                      <a:rPr lang="en-US" sz="2800" i="1" dirty="0" smtClean="0">
                        <a:latin typeface="Cambria Math"/>
                      </a:rPr>
                      <m:t>, </m:t>
                    </m:r>
                    <m:r>
                      <a:rPr lang="en-US" sz="2800" i="1" dirty="0" smtClean="0">
                        <a:latin typeface="Cambria Math"/>
                      </a:rPr>
                      <m:t>𝑏</m:t>
                    </m:r>
                    <m:r>
                      <a:rPr lang="en-US" sz="2800" i="1" dirty="0" smtClean="0">
                        <a:latin typeface="Cambria Math"/>
                      </a:rPr>
                      <m:t>] </m:t>
                    </m:r>
                  </m:oMath>
                </a14:m>
                <a:r>
                  <a:rPr lang="en-US" sz="2800" dirty="0"/>
                  <a:t>and </a:t>
                </a:r>
                <a:br>
                  <a:rPr lang="en-US" sz="2800" dirty="0"/>
                </a:br>
                <a14:m>
                  <m:oMath xmlns:m="http://schemas.openxmlformats.org/officeDocument/2006/math">
                    <m:r>
                      <a:rPr lang="en-US" sz="2800" i="1" dirty="0" smtClean="0">
                        <a:latin typeface="Cambria Math"/>
                      </a:rPr>
                      <m:t>𝑘</m:t>
                    </m:r>
                  </m:oMath>
                </a14:m>
                <a:r>
                  <a:rPr lang="en-US" sz="2800" dirty="0"/>
                  <a:t> is a constant, then the functions of </a:t>
                </a:r>
                <a:br>
                  <a:rPr lang="en-US" sz="2800" dirty="0"/>
                </a:br>
                <a14:m>
                  <m:oMath xmlns:m="http://schemas.openxmlformats.org/officeDocument/2006/math">
                    <m:r>
                      <a:rPr lang="en-US" sz="2800" i="1" dirty="0" smtClean="0">
                        <a:latin typeface="Cambria Math"/>
                      </a:rPr>
                      <m:t>𝑘𝑓</m:t>
                    </m:r>
                  </m:oMath>
                </a14:m>
                <a:r>
                  <a:rPr lang="en-US" sz="2800" i="1" dirty="0"/>
                  <a:t> </a:t>
                </a:r>
                <a:r>
                  <a:rPr lang="en-US" sz="2800" dirty="0"/>
                  <a:t>and </a:t>
                </a:r>
                <a14:m>
                  <m:oMath xmlns:m="http://schemas.openxmlformats.org/officeDocument/2006/math">
                    <m:r>
                      <a:rPr lang="en-US" sz="2800" i="1" dirty="0" smtClean="0">
                        <a:latin typeface="Cambria Math"/>
                      </a:rPr>
                      <m:t>𝑓</m:t>
                    </m:r>
                    <m:r>
                      <a:rPr lang="en-US" sz="2800" i="1" dirty="0" smtClean="0">
                        <a:latin typeface="Cambria Math"/>
                      </a:rPr>
                      <m:t>±</m:t>
                    </m:r>
                    <m:r>
                      <a:rPr lang="en-US" sz="2800" i="1" dirty="0" smtClean="0">
                        <a:latin typeface="Cambria Math"/>
                      </a:rPr>
                      <m:t>𝑔</m:t>
                    </m:r>
                    <m:r>
                      <a:rPr lang="en-US" sz="2800" i="1" dirty="0" smtClean="0">
                        <a:latin typeface="Cambria Math"/>
                      </a:rPr>
                      <m:t> </m:t>
                    </m:r>
                  </m:oMath>
                </a14:m>
                <a:r>
                  <a:rPr lang="en-US" sz="2800" dirty="0"/>
                  <a:t>are </a:t>
                </a:r>
                <a:r>
                  <a:rPr lang="en-US" sz="2800" dirty="0" err="1"/>
                  <a:t>integrable</a:t>
                </a:r>
                <a:r>
                  <a:rPr lang="en-US" sz="2800" dirty="0"/>
                  <a:t> on </a:t>
                </a:r>
                <a14:m>
                  <m:oMath xmlns:m="http://schemas.openxmlformats.org/officeDocument/2006/math">
                    <m:r>
                      <a:rPr lang="en-US" sz="2800" i="1" dirty="0" smtClean="0">
                        <a:latin typeface="Cambria Math"/>
                      </a:rPr>
                      <m:t>[</m:t>
                    </m:r>
                    <m:r>
                      <a:rPr lang="en-US" sz="2800" i="1" dirty="0" smtClean="0">
                        <a:latin typeface="Cambria Math"/>
                      </a:rPr>
                      <m:t>𝑎</m:t>
                    </m:r>
                    <m:r>
                      <a:rPr lang="en-US" sz="2800" i="1" dirty="0" smtClean="0">
                        <a:latin typeface="Cambria Math"/>
                      </a:rPr>
                      <m:t>, </m:t>
                    </m:r>
                    <m:r>
                      <a:rPr lang="en-US" sz="2800" i="1" dirty="0" smtClean="0">
                        <a:latin typeface="Cambria Math"/>
                      </a:rPr>
                      <m:t>𝑏</m:t>
                    </m:r>
                    <m:r>
                      <a:rPr lang="en-US" sz="2800" i="1" dirty="0" smtClean="0">
                        <a:latin typeface="Cambria Math"/>
                      </a:rPr>
                      <m:t>]</m:t>
                    </m:r>
                  </m:oMath>
                </a14:m>
                <a:r>
                  <a:rPr lang="en-US" sz="2800" dirty="0"/>
                  <a:t>, </a:t>
                </a:r>
                <a:r>
                  <a:rPr lang="en-US" sz="2800" dirty="0" smtClean="0"/>
                  <a:t>and</a:t>
                </a:r>
              </a:p>
              <a:p>
                <a:pPr marL="566928" indent="-457200">
                  <a:buFont typeface="+mj-lt"/>
                  <a:buAutoNum type="arabicPeriod"/>
                </a:pPr>
                <a14:m>
                  <m:oMath xmlns:m="http://schemas.openxmlformats.org/officeDocument/2006/math">
                    <m:nary>
                      <m:naryPr>
                        <m:ctrlPr>
                          <a:rPr lang="en-US" sz="2800" i="1" smtClean="0">
                            <a:latin typeface="Cambria Math"/>
                          </a:rPr>
                        </m:ctrlPr>
                      </m:naryPr>
                      <m:sub>
                        <m:r>
                          <m:rPr>
                            <m:brk m:alnAt="23"/>
                          </m:rPr>
                          <a:rPr lang="en-US" sz="2800" b="0" i="1" smtClean="0">
                            <a:latin typeface="Cambria Math"/>
                          </a:rPr>
                          <m:t>𝑎</m:t>
                        </m:r>
                      </m:sub>
                      <m:sup>
                        <m:r>
                          <a:rPr lang="en-US" sz="2800" b="0" i="1" smtClean="0">
                            <a:latin typeface="Cambria Math"/>
                          </a:rPr>
                          <m:t>𝑏</m:t>
                        </m:r>
                      </m:sup>
                      <m:e>
                        <m:r>
                          <a:rPr lang="en-US" sz="2800" b="0" i="1" smtClean="0">
                            <a:latin typeface="Cambria Math"/>
                          </a:rPr>
                          <m:t>𝑘𝑓</m:t>
                        </m:r>
                        <m:d>
                          <m:dPr>
                            <m:ctrlPr>
                              <a:rPr lang="en-US" sz="2800" b="0" i="1" smtClean="0">
                                <a:latin typeface="Cambria Math"/>
                              </a:rPr>
                            </m:ctrlPr>
                          </m:dPr>
                          <m:e>
                            <m:r>
                              <a:rPr lang="en-US" sz="2800" b="0" i="1" smtClean="0">
                                <a:latin typeface="Cambria Math"/>
                              </a:rPr>
                              <m:t>𝑥</m:t>
                            </m:r>
                          </m:e>
                        </m:d>
                        <m:r>
                          <a:rPr lang="en-US" sz="2800" b="0" i="1" smtClean="0">
                            <a:latin typeface="Cambria Math"/>
                          </a:rPr>
                          <m:t>𝑑𝑥</m:t>
                        </m:r>
                      </m:e>
                    </m:nary>
                    <m:r>
                      <a:rPr lang="en-US" sz="2800" b="0" i="1" smtClean="0">
                        <a:latin typeface="Cambria Math"/>
                      </a:rPr>
                      <m:t>=</m:t>
                    </m:r>
                    <m:r>
                      <a:rPr lang="en-US" sz="2800" b="0" i="1" smtClean="0">
                        <a:latin typeface="Cambria Math"/>
                      </a:rPr>
                      <m:t>𝑘</m:t>
                    </m:r>
                    <m:nary>
                      <m:naryPr>
                        <m:ctrlPr>
                          <a:rPr lang="en-US" sz="2800" b="0" i="1" smtClean="0">
                            <a:latin typeface="Cambria Math"/>
                          </a:rPr>
                        </m:ctrlPr>
                      </m:naryPr>
                      <m:sub>
                        <m:r>
                          <m:rPr>
                            <m:brk m:alnAt="23"/>
                          </m:rPr>
                          <a:rPr lang="en-US" sz="2800" b="0" i="1" smtClean="0">
                            <a:latin typeface="Cambria Math"/>
                          </a:rPr>
                          <m:t>𝑎</m:t>
                        </m:r>
                      </m:sub>
                      <m:sup>
                        <m:r>
                          <a:rPr lang="en-US" sz="2800" b="0" i="1" smtClean="0">
                            <a:latin typeface="Cambria Math"/>
                          </a:rPr>
                          <m:t>𝑏</m:t>
                        </m:r>
                      </m:sup>
                      <m:e>
                        <m:r>
                          <a:rPr lang="en-US" sz="2800" b="0" i="1" smtClean="0">
                            <a:latin typeface="Cambria Math"/>
                          </a:rPr>
                          <m:t>𝑓</m:t>
                        </m:r>
                        <m:d>
                          <m:dPr>
                            <m:ctrlPr>
                              <a:rPr lang="en-US" sz="2800" b="0" i="1" smtClean="0">
                                <a:latin typeface="Cambria Math"/>
                              </a:rPr>
                            </m:ctrlPr>
                          </m:dPr>
                          <m:e>
                            <m:r>
                              <a:rPr lang="en-US" sz="2800" b="0" i="1" smtClean="0">
                                <a:latin typeface="Cambria Math"/>
                              </a:rPr>
                              <m:t>𝑥</m:t>
                            </m:r>
                          </m:e>
                        </m:d>
                        <m:r>
                          <a:rPr lang="en-US" sz="2800" b="0" i="1" smtClean="0">
                            <a:latin typeface="Cambria Math"/>
                          </a:rPr>
                          <m:t>𝑑𝑥</m:t>
                        </m:r>
                      </m:e>
                    </m:nary>
                  </m:oMath>
                </a14:m>
                <a:endParaRPr lang="en-US" sz="2800" dirty="0" smtClean="0"/>
              </a:p>
              <a:p>
                <a:pPr marL="566928" indent="-457200">
                  <a:buFont typeface="+mj-lt"/>
                  <a:buAutoNum type="arabicPeriod"/>
                </a:pPr>
                <a14:m>
                  <m:oMath xmlns:m="http://schemas.openxmlformats.org/officeDocument/2006/math">
                    <m:nary>
                      <m:naryPr>
                        <m:ctrlPr>
                          <a:rPr lang="en-US" sz="2800" i="1" smtClean="0">
                            <a:latin typeface="Cambria Math"/>
                          </a:rPr>
                        </m:ctrlPr>
                      </m:naryPr>
                      <m:sub>
                        <m:r>
                          <m:rPr>
                            <m:brk m:alnAt="23"/>
                          </m:rPr>
                          <a:rPr lang="en-US" sz="2800" b="0" i="1" smtClean="0">
                            <a:latin typeface="Cambria Math"/>
                          </a:rPr>
                          <m:t>𝑎</m:t>
                        </m:r>
                      </m:sub>
                      <m:sup>
                        <m:r>
                          <a:rPr lang="en-US" sz="2800" b="0" i="1" smtClean="0">
                            <a:latin typeface="Cambria Math"/>
                          </a:rPr>
                          <m:t>𝑏</m:t>
                        </m:r>
                      </m:sup>
                      <m:e>
                        <m:d>
                          <m:dPr>
                            <m:begChr m:val="["/>
                            <m:endChr m:val="]"/>
                            <m:ctrlPr>
                              <a:rPr lang="en-US" sz="2800" i="1" smtClean="0">
                                <a:latin typeface="Cambria Math"/>
                              </a:rPr>
                            </m:ctrlPr>
                          </m:dPr>
                          <m:e>
                            <m:r>
                              <a:rPr lang="en-US" sz="2800" b="0" i="1" smtClean="0">
                                <a:latin typeface="Cambria Math"/>
                              </a:rPr>
                              <m:t>𝑓</m:t>
                            </m:r>
                            <m:r>
                              <a:rPr lang="en-US" sz="2800" b="0" i="1" smtClean="0">
                                <a:latin typeface="Cambria Math"/>
                              </a:rPr>
                              <m:t>(</m:t>
                            </m:r>
                            <m:r>
                              <a:rPr lang="en-US" sz="2800" b="0" i="1" smtClean="0">
                                <a:latin typeface="Cambria Math"/>
                              </a:rPr>
                              <m:t>𝑥</m:t>
                            </m:r>
                            <m:r>
                              <a:rPr lang="en-US" sz="2800" b="0" i="1" smtClean="0">
                                <a:latin typeface="Cambria Math"/>
                              </a:rPr>
                              <m:t>)±</m:t>
                            </m:r>
                            <m:r>
                              <a:rPr lang="en-US" sz="2800" b="0" i="1" smtClean="0">
                                <a:latin typeface="Cambria Math"/>
                                <a:ea typeface="Cambria Math"/>
                              </a:rPr>
                              <m:t>𝑔</m:t>
                            </m:r>
                            <m:r>
                              <a:rPr lang="en-US" sz="2800" b="0" i="1" smtClean="0">
                                <a:latin typeface="Cambria Math"/>
                                <a:ea typeface="Cambria Math"/>
                              </a:rPr>
                              <m:t>(</m:t>
                            </m:r>
                            <m:r>
                              <a:rPr lang="en-US" sz="2800" b="0" i="1" smtClean="0">
                                <a:latin typeface="Cambria Math"/>
                                <a:ea typeface="Cambria Math"/>
                              </a:rPr>
                              <m:t>𝑥</m:t>
                            </m:r>
                            <m:r>
                              <a:rPr lang="en-US" sz="2800" b="0" i="1" smtClean="0">
                                <a:latin typeface="Cambria Math"/>
                                <a:ea typeface="Cambria Math"/>
                              </a:rPr>
                              <m:t>)</m:t>
                            </m:r>
                          </m:e>
                        </m:d>
                        <m:r>
                          <a:rPr lang="en-US" sz="2800" b="0" i="1" smtClean="0">
                            <a:latin typeface="Cambria Math"/>
                          </a:rPr>
                          <m:t>𝑑𝑥</m:t>
                        </m:r>
                      </m:e>
                    </m:nary>
                    <m:r>
                      <a:rPr lang="en-US" sz="2800" b="0" i="1" smtClean="0">
                        <a:latin typeface="Cambria Math"/>
                      </a:rPr>
                      <m:t>=</m:t>
                    </m:r>
                    <m:nary>
                      <m:naryPr>
                        <m:ctrlPr>
                          <a:rPr lang="en-US" sz="2800" b="0" i="1" smtClean="0">
                            <a:latin typeface="Cambria Math"/>
                          </a:rPr>
                        </m:ctrlPr>
                      </m:naryPr>
                      <m:sub>
                        <m:r>
                          <m:rPr>
                            <m:brk m:alnAt="23"/>
                          </m:rPr>
                          <a:rPr lang="en-US" sz="2800" b="0" i="1" smtClean="0">
                            <a:latin typeface="Cambria Math"/>
                          </a:rPr>
                          <m:t>𝑎</m:t>
                        </m:r>
                      </m:sub>
                      <m:sup>
                        <m:r>
                          <a:rPr lang="en-US" sz="2800" b="0" i="1" smtClean="0">
                            <a:latin typeface="Cambria Math"/>
                          </a:rPr>
                          <m:t>𝑏</m:t>
                        </m:r>
                      </m:sup>
                      <m:e>
                        <m:r>
                          <a:rPr lang="en-US" sz="2800" b="0" i="1" smtClean="0">
                            <a:latin typeface="Cambria Math"/>
                          </a:rPr>
                          <m:t>𝑓</m:t>
                        </m:r>
                        <m:d>
                          <m:dPr>
                            <m:ctrlPr>
                              <a:rPr lang="en-US" sz="2800" b="0" i="1" smtClean="0">
                                <a:latin typeface="Cambria Math"/>
                              </a:rPr>
                            </m:ctrlPr>
                          </m:dPr>
                          <m:e>
                            <m:r>
                              <a:rPr lang="en-US" sz="2800" b="0" i="1" smtClean="0">
                                <a:latin typeface="Cambria Math"/>
                              </a:rPr>
                              <m:t>𝑥</m:t>
                            </m:r>
                          </m:e>
                        </m:d>
                        <m:r>
                          <a:rPr lang="en-US" sz="2800" b="0" i="1" smtClean="0">
                            <a:latin typeface="Cambria Math"/>
                          </a:rPr>
                          <m:t>𝑑𝑥</m:t>
                        </m:r>
                      </m:e>
                    </m:nary>
                    <m:r>
                      <a:rPr lang="en-US" sz="2800" b="0" i="1" smtClean="0">
                        <a:latin typeface="Cambria Math"/>
                        <a:ea typeface="Cambria Math"/>
                      </a:rPr>
                      <m:t>±</m:t>
                    </m:r>
                    <m:nary>
                      <m:naryPr>
                        <m:ctrlPr>
                          <a:rPr lang="en-US" sz="2800" b="0" i="1" smtClean="0">
                            <a:latin typeface="Cambria Math"/>
                            <a:ea typeface="Cambria Math"/>
                          </a:rPr>
                        </m:ctrlPr>
                      </m:naryPr>
                      <m:sub>
                        <m:r>
                          <m:rPr>
                            <m:brk m:alnAt="23"/>
                          </m:rPr>
                          <a:rPr lang="en-US" sz="2800" b="0" i="1" smtClean="0">
                            <a:latin typeface="Cambria Math"/>
                            <a:ea typeface="Cambria Math"/>
                          </a:rPr>
                          <m:t>𝑎</m:t>
                        </m:r>
                      </m:sub>
                      <m:sup>
                        <m:r>
                          <a:rPr lang="en-US" sz="2800" b="0" i="1" smtClean="0">
                            <a:latin typeface="Cambria Math"/>
                            <a:ea typeface="Cambria Math"/>
                          </a:rPr>
                          <m:t>𝑏</m:t>
                        </m:r>
                      </m:sup>
                      <m:e>
                        <m:r>
                          <a:rPr lang="en-US" sz="2800" b="0" i="1" smtClean="0">
                            <a:latin typeface="Cambria Math"/>
                            <a:ea typeface="Cambria Math"/>
                          </a:rPr>
                          <m:t>𝑔</m:t>
                        </m:r>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𝑑𝑥</m:t>
                        </m:r>
                      </m:e>
                    </m:nary>
                  </m:oMath>
                </a14:m>
                <a:endParaRPr lang="en-US" sz="2800" dirty="0"/>
              </a:p>
              <a:p>
                <a:pPr>
                  <a:buFont typeface="Wingdings" pitchFamily="2" charset="2"/>
                  <a:buNone/>
                </a:pPr>
                <a:endParaRPr lang="en-US" sz="2800" dirty="0"/>
              </a:p>
            </p:txBody>
          </p:sp>
        </mc:Choice>
        <mc:Fallback xmlns="">
          <p:sp>
            <p:nvSpPr>
              <p:cNvPr id="135171" name="Rectangle 3"/>
              <p:cNvSpPr>
                <a:spLocks noGrp="1" noRot="1" noChangeAspect="1" noMove="1" noResize="1" noEditPoints="1" noAdjustHandles="1" noChangeArrowheads="1" noChangeShapeType="1" noTextEdit="1"/>
              </p:cNvSpPr>
              <p:nvPr>
                <p:ph idx="1"/>
              </p:nvPr>
            </p:nvSpPr>
            <p:spPr>
              <a:blipFill rotWithShape="1">
                <a:blip r:embed="rId3"/>
                <a:stretch>
                  <a:fillRect t="-1213"/>
                </a:stretch>
              </a:blipFill>
            </p:spPr>
            <p:txBody>
              <a:bodyPr/>
              <a:lstStyle/>
              <a:p>
                <a:r>
                  <a:rPr lang="en-US">
                    <a:noFill/>
                  </a:rPr>
                  <a:t> </a:t>
                </a:r>
              </a:p>
            </p:txBody>
          </p:sp>
        </mc:Fallback>
      </mc:AlternateContent>
      <p:sp>
        <p:nvSpPr>
          <p:cNvPr id="135170" name="Rectangle 2"/>
          <p:cNvSpPr>
            <a:spLocks noGrp="1" noChangeArrowheads="1"/>
          </p:cNvSpPr>
          <p:nvPr>
            <p:ph type="title"/>
          </p:nvPr>
        </p:nvSpPr>
        <p:spPr/>
        <p:txBody>
          <a:bodyPr>
            <a:normAutofit/>
          </a:bodyPr>
          <a:lstStyle/>
          <a:p>
            <a:r>
              <a:rPr lang="en-US"/>
              <a:t>Properties of Definite Integrals</a:t>
            </a:r>
          </a:p>
        </p:txBody>
      </p:sp>
      <p:pic>
        <p:nvPicPr>
          <p:cNvPr id="135175" name="Picture 7"/>
          <p:cNvPicPr>
            <a:picLocks noChangeAspect="1" noChangeArrowheads="1"/>
          </p:cNvPicPr>
          <p:nvPr/>
        </p:nvPicPr>
        <p:blipFill>
          <a:blip r:embed="rId4">
            <a:extLst>
              <a:ext uri="{28A0092B-C50C-407E-A947-70E740481C1C}">
                <a14:useLocalDpi xmlns:a14="http://schemas.microsoft.com/office/drawing/2010/main" val="0"/>
              </a:ext>
            </a:extLst>
          </a:blip>
          <a:srcRect t="25478" r="3922" b="8281"/>
          <a:stretch>
            <a:fillRect/>
          </a:stretch>
        </p:blipFill>
        <p:spPr bwMode="auto">
          <a:xfrm>
            <a:off x="1295400" y="4343400"/>
            <a:ext cx="6705600" cy="177958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idx="1"/>
          </p:nvPr>
        </p:nvSpPr>
        <p:spPr/>
        <p:txBody>
          <a:bodyPr/>
          <a:lstStyle/>
          <a:p>
            <a:r>
              <a:rPr lang="en-US" dirty="0"/>
              <a:t>Page 278-279</a:t>
            </a:r>
          </a:p>
          <a:p>
            <a:r>
              <a:rPr lang="en-US" sz="2800" dirty="0" smtClean="0"/>
              <a:t>6-28 even, 40, 42, 48</a:t>
            </a:r>
            <a:endParaRPr lang="en-US" dirty="0"/>
          </a:p>
        </p:txBody>
      </p:sp>
      <p:sp>
        <p:nvSpPr>
          <p:cNvPr id="291842" name="Rectangle 2"/>
          <p:cNvSpPr>
            <a:spLocks noGrp="1" noChangeArrowheads="1"/>
          </p:cNvSpPr>
          <p:nvPr>
            <p:ph type="title"/>
          </p:nvPr>
        </p:nvSpPr>
        <p:spPr/>
        <p:txBody>
          <a:bodyPr/>
          <a:lstStyle/>
          <a:p>
            <a:r>
              <a:rPr lang="en-US"/>
              <a:t>Homework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9" name="Rectangle 5"/>
          <p:cNvSpPr>
            <a:spLocks noGrp="1" noChangeArrowheads="1"/>
          </p:cNvSpPr>
          <p:nvPr>
            <p:ph idx="1"/>
          </p:nvPr>
        </p:nvSpPr>
        <p:spPr>
          <a:xfrm>
            <a:off x="457200" y="1481328"/>
            <a:ext cx="8229600" cy="4843272"/>
          </a:xfrm>
        </p:spPr>
        <p:txBody>
          <a:bodyPr>
            <a:normAutofit fontScale="92500" lnSpcReduction="10000"/>
          </a:bodyPr>
          <a:lstStyle/>
          <a:p>
            <a:r>
              <a:rPr lang="en-US" dirty="0"/>
              <a:t>Section 3: </a:t>
            </a:r>
            <a:r>
              <a:rPr lang="en-US" dirty="0" smtClean="0"/>
              <a:t>Riemann </a:t>
            </a:r>
            <a:r>
              <a:rPr lang="en-US" dirty="0"/>
              <a:t>Sums </a:t>
            </a:r>
            <a:r>
              <a:rPr lang="en-US" dirty="0" smtClean="0"/>
              <a:t>&amp; </a:t>
            </a:r>
            <a:r>
              <a:rPr lang="en-US" dirty="0"/>
              <a:t>Definite </a:t>
            </a:r>
            <a:r>
              <a:rPr lang="en-US" dirty="0" smtClean="0"/>
              <a:t>Intervals</a:t>
            </a:r>
          </a:p>
          <a:p>
            <a:r>
              <a:rPr lang="en-US" dirty="0" smtClean="0"/>
              <a:t>Objectives:</a:t>
            </a:r>
          </a:p>
          <a:p>
            <a:pPr lvl="1"/>
            <a:r>
              <a:rPr lang="en-US" dirty="0" smtClean="0"/>
              <a:t>Understand the definition of a Riemann sum.</a:t>
            </a:r>
          </a:p>
          <a:p>
            <a:pPr lvl="1"/>
            <a:r>
              <a:rPr lang="en-US" dirty="0" smtClean="0"/>
              <a:t>Evaluate a definite integral using limits.</a:t>
            </a:r>
          </a:p>
          <a:p>
            <a:pPr lvl="1"/>
            <a:r>
              <a:rPr lang="en-US" dirty="0" smtClean="0"/>
              <a:t>Evaluate a definite integral using properties of definite integrals.</a:t>
            </a:r>
          </a:p>
          <a:p>
            <a:r>
              <a:rPr lang="en-US" dirty="0" smtClean="0"/>
              <a:t>Standards</a:t>
            </a:r>
          </a:p>
          <a:p>
            <a:pPr lvl="1"/>
            <a:r>
              <a:rPr lang="en-US" sz="2400" b="1" dirty="0" smtClean="0"/>
              <a:t>C.4.2  </a:t>
            </a:r>
            <a:r>
              <a:rPr lang="en-US" sz="2400" dirty="0" smtClean="0"/>
              <a:t>Calculate </a:t>
            </a:r>
            <a:r>
              <a:rPr lang="en-US" sz="2400" dirty="0"/>
              <a:t>the values of Riemann Sums over equal subdivisions using left, right, and midpoint evaluation points.</a:t>
            </a:r>
            <a:endParaRPr lang="en-US" sz="2800" dirty="0"/>
          </a:p>
          <a:p>
            <a:pPr lvl="1"/>
            <a:r>
              <a:rPr lang="en-US" sz="2400" b="1" dirty="0" smtClean="0"/>
              <a:t>C.4.3  </a:t>
            </a:r>
            <a:r>
              <a:rPr lang="en-US" sz="2400" dirty="0" smtClean="0"/>
              <a:t>Interpret </a:t>
            </a:r>
            <a:r>
              <a:rPr lang="en-US" sz="2400" dirty="0"/>
              <a:t>a definite integral as a limit of Riemann Sums</a:t>
            </a:r>
            <a:r>
              <a:rPr lang="en-US" sz="2400" dirty="0" smtClean="0"/>
              <a:t>.</a:t>
            </a:r>
          </a:p>
          <a:p>
            <a:pPr lvl="1"/>
            <a:r>
              <a:rPr lang="en-US" sz="2400" b="1" dirty="0" smtClean="0"/>
              <a:t>C.4.6  </a:t>
            </a:r>
            <a:r>
              <a:rPr lang="en-US" sz="2400" dirty="0" smtClean="0"/>
              <a:t>Understand </a:t>
            </a:r>
            <a:r>
              <a:rPr lang="en-US" sz="2400" dirty="0"/>
              <a:t>and use these properties of definite integrals</a:t>
            </a:r>
            <a:r>
              <a:rPr lang="en-US" sz="2400" dirty="0" smtClean="0"/>
              <a:t>.</a:t>
            </a:r>
            <a:endParaRPr lang="en-US" sz="2400" dirty="0"/>
          </a:p>
          <a:p>
            <a:pPr lvl="1"/>
            <a:endParaRPr lang="en-US" dirty="0"/>
          </a:p>
        </p:txBody>
      </p:sp>
      <p:sp>
        <p:nvSpPr>
          <p:cNvPr id="113668" name="Rectangle 4"/>
          <p:cNvSpPr>
            <a:spLocks noGrp="1" noChangeArrowheads="1"/>
          </p:cNvSpPr>
          <p:nvPr>
            <p:ph type="title"/>
          </p:nvPr>
        </p:nvSpPr>
        <p:spPr/>
        <p:txBody>
          <a:bodyPr/>
          <a:lstStyle/>
          <a:p>
            <a:r>
              <a:rPr lang="en-US"/>
              <a:t>Chapter 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457200" y="1481328"/>
            <a:ext cx="5181600" cy="4525963"/>
          </a:xfrm>
        </p:spPr>
        <p:txBody>
          <a:bodyPr>
            <a:normAutofit/>
          </a:bodyPr>
          <a:lstStyle/>
          <a:p>
            <a:pPr>
              <a:lnSpc>
                <a:spcPct val="80000"/>
              </a:lnSpc>
            </a:pPr>
            <a:r>
              <a:rPr lang="en-US" sz="2600" dirty="0"/>
              <a:t>In the previous section, each of the partitions consisted of subintervals of equal length. In this section, we will study more general partitions whose lengths are not necessarily equal. Consider the triangular region shown on the graph. Suppose you want to approximate the area with a limit.</a:t>
            </a:r>
          </a:p>
        </p:txBody>
      </p:sp>
      <p:sp>
        <p:nvSpPr>
          <p:cNvPr id="109570" name="Rectangle 2"/>
          <p:cNvSpPr>
            <a:spLocks noGrp="1" noChangeArrowheads="1"/>
          </p:cNvSpPr>
          <p:nvPr>
            <p:ph type="title"/>
          </p:nvPr>
        </p:nvSpPr>
        <p:spPr/>
        <p:txBody>
          <a:bodyPr/>
          <a:lstStyle/>
          <a:p>
            <a:r>
              <a:rPr lang="en-US" sz="3200"/>
              <a:t>Partitions with Subintervals </a:t>
            </a:r>
            <a:br>
              <a:rPr lang="en-US" sz="3200"/>
            </a:br>
            <a:r>
              <a:rPr lang="en-US" sz="3200"/>
              <a:t>of Unequal Lengths</a:t>
            </a:r>
          </a:p>
        </p:txBody>
      </p:sp>
      <p:pic>
        <p:nvPicPr>
          <p:cNvPr id="109573" name="Picture 5" descr="ef04c01"/>
          <p:cNvPicPr>
            <a:picLocks noChangeAspect="1" noChangeArrowheads="1"/>
          </p:cNvPicPr>
          <p:nvPr/>
        </p:nvPicPr>
        <p:blipFill>
          <a:blip r:embed="rId3">
            <a:extLst>
              <a:ext uri="{28A0092B-C50C-407E-A947-70E740481C1C}">
                <a14:useLocalDpi xmlns:a14="http://schemas.microsoft.com/office/drawing/2010/main" val="0"/>
              </a:ext>
            </a:extLst>
          </a:blip>
          <a:srcRect l="70850" t="15038" r="549" b="49875"/>
          <a:stretch>
            <a:fillRect/>
          </a:stretch>
        </p:blipFill>
        <p:spPr bwMode="auto">
          <a:xfrm>
            <a:off x="5791200" y="2057400"/>
            <a:ext cx="3133725"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457200" y="1481328"/>
            <a:ext cx="5181600" cy="4525963"/>
          </a:xfrm>
        </p:spPr>
        <p:txBody>
          <a:bodyPr/>
          <a:lstStyle/>
          <a:p>
            <a:pPr>
              <a:lnSpc>
                <a:spcPct val="80000"/>
              </a:lnSpc>
            </a:pPr>
            <a:r>
              <a:rPr lang="en-US" sz="2500" dirty="0"/>
              <a:t>Using the following partitions what would the limit appear to be?</a:t>
            </a:r>
          </a:p>
          <a:p>
            <a:pPr lvl="1">
              <a:lnSpc>
                <a:spcPct val="80000"/>
              </a:lnSpc>
            </a:pPr>
            <a:r>
              <a:rPr lang="en-US" sz="2100" dirty="0"/>
              <a:t>X</a:t>
            </a:r>
            <a:r>
              <a:rPr lang="en-US" sz="2100" baseline="-25000" dirty="0"/>
              <a:t>0</a:t>
            </a:r>
            <a:r>
              <a:rPr lang="en-US" sz="2100" dirty="0"/>
              <a:t> = 0, x</a:t>
            </a:r>
            <a:r>
              <a:rPr lang="en-US" sz="2100" baseline="-25000" dirty="0"/>
              <a:t>1</a:t>
            </a:r>
            <a:r>
              <a:rPr lang="en-US" sz="2100" dirty="0"/>
              <a:t> = ½, x</a:t>
            </a:r>
            <a:r>
              <a:rPr lang="en-US" sz="2100" baseline="-25000" dirty="0"/>
              <a:t>2</a:t>
            </a:r>
            <a:r>
              <a:rPr lang="en-US" sz="2100" dirty="0"/>
              <a:t> = 1</a:t>
            </a:r>
          </a:p>
          <a:p>
            <a:pPr lvl="1">
              <a:lnSpc>
                <a:spcPct val="80000"/>
              </a:lnSpc>
            </a:pPr>
            <a:r>
              <a:rPr lang="en-US" sz="2100" dirty="0"/>
              <a:t>X</a:t>
            </a:r>
            <a:r>
              <a:rPr lang="en-US" sz="2100" baseline="-25000" dirty="0"/>
              <a:t>0</a:t>
            </a:r>
            <a:r>
              <a:rPr lang="en-US" sz="2100" dirty="0"/>
              <a:t> = 0, x</a:t>
            </a:r>
            <a:r>
              <a:rPr lang="en-US" sz="2100" baseline="-25000" dirty="0"/>
              <a:t>1</a:t>
            </a:r>
            <a:r>
              <a:rPr lang="en-US" sz="2100" dirty="0"/>
              <a:t> = ¼, x</a:t>
            </a:r>
            <a:r>
              <a:rPr lang="en-US" sz="2100" baseline="-25000" dirty="0"/>
              <a:t>2</a:t>
            </a:r>
            <a:r>
              <a:rPr lang="en-US" sz="2100" dirty="0"/>
              <a:t> = ½, x</a:t>
            </a:r>
            <a:r>
              <a:rPr lang="en-US" sz="2100" baseline="-25000" dirty="0"/>
              <a:t>3</a:t>
            </a:r>
            <a:r>
              <a:rPr lang="en-US" sz="2100" dirty="0"/>
              <a:t> = 1</a:t>
            </a:r>
          </a:p>
          <a:p>
            <a:pPr lvl="1">
              <a:lnSpc>
                <a:spcPct val="80000"/>
              </a:lnSpc>
            </a:pPr>
            <a:r>
              <a:rPr lang="en-US" sz="2100" dirty="0"/>
              <a:t>X</a:t>
            </a:r>
            <a:r>
              <a:rPr lang="en-US" sz="2100" baseline="-25000" dirty="0"/>
              <a:t>0</a:t>
            </a:r>
            <a:r>
              <a:rPr lang="en-US" sz="2100" dirty="0"/>
              <a:t> = 0, x</a:t>
            </a:r>
            <a:r>
              <a:rPr lang="en-US" sz="2100" baseline="-25000" dirty="0"/>
              <a:t>1</a:t>
            </a:r>
            <a:r>
              <a:rPr lang="en-US" sz="2100" dirty="0"/>
              <a:t> = </a:t>
            </a:r>
            <a:r>
              <a:rPr lang="en-US" sz="2100" baseline="30000" dirty="0"/>
              <a:t>1</a:t>
            </a:r>
            <a:r>
              <a:rPr lang="en-US" sz="2100" dirty="0"/>
              <a:t>/</a:t>
            </a:r>
            <a:r>
              <a:rPr lang="en-US" sz="2100" baseline="-25000" dirty="0"/>
              <a:t>8</a:t>
            </a:r>
            <a:r>
              <a:rPr lang="en-US" sz="2100" dirty="0"/>
              <a:t>, x</a:t>
            </a:r>
            <a:r>
              <a:rPr lang="en-US" sz="2100" baseline="-25000" dirty="0"/>
              <a:t>2</a:t>
            </a:r>
            <a:r>
              <a:rPr lang="en-US" sz="2100" dirty="0"/>
              <a:t> = ¼, x</a:t>
            </a:r>
            <a:r>
              <a:rPr lang="en-US" sz="2100" baseline="-25000" dirty="0"/>
              <a:t>3</a:t>
            </a:r>
            <a:r>
              <a:rPr lang="en-US" sz="2100" dirty="0"/>
              <a:t> = ½, x</a:t>
            </a:r>
            <a:r>
              <a:rPr lang="en-US" sz="2100" baseline="-25000" dirty="0"/>
              <a:t>4</a:t>
            </a:r>
            <a:r>
              <a:rPr lang="en-US" sz="2100" dirty="0"/>
              <a:t> = 1</a:t>
            </a:r>
          </a:p>
          <a:p>
            <a:pPr>
              <a:lnSpc>
                <a:spcPct val="80000"/>
              </a:lnSpc>
            </a:pPr>
            <a:r>
              <a:rPr lang="en-US" sz="2500" dirty="0"/>
              <a:t>Does the limit appear to approach the area of the region? If not, what is wrong with the process and what restrictions need to be placed on partitions.</a:t>
            </a:r>
          </a:p>
        </p:txBody>
      </p:sp>
      <p:sp>
        <p:nvSpPr>
          <p:cNvPr id="115714" name="Rectangle 2"/>
          <p:cNvSpPr>
            <a:spLocks noGrp="1" noChangeArrowheads="1"/>
          </p:cNvSpPr>
          <p:nvPr>
            <p:ph type="title"/>
          </p:nvPr>
        </p:nvSpPr>
        <p:spPr/>
        <p:txBody>
          <a:bodyPr/>
          <a:lstStyle/>
          <a:p>
            <a:r>
              <a:rPr lang="en-US" sz="3200"/>
              <a:t>Partitions with Subintervals </a:t>
            </a:r>
            <a:br>
              <a:rPr lang="en-US" sz="3200"/>
            </a:br>
            <a:r>
              <a:rPr lang="en-US" sz="3200"/>
              <a:t>of Unequal Lengths</a:t>
            </a:r>
          </a:p>
        </p:txBody>
      </p:sp>
      <p:pic>
        <p:nvPicPr>
          <p:cNvPr id="115716" name="Picture 4" descr="ef04c01"/>
          <p:cNvPicPr>
            <a:picLocks noChangeAspect="1" noChangeArrowheads="1"/>
          </p:cNvPicPr>
          <p:nvPr/>
        </p:nvPicPr>
        <p:blipFill>
          <a:blip r:embed="rId3">
            <a:extLst>
              <a:ext uri="{28A0092B-C50C-407E-A947-70E740481C1C}">
                <a14:useLocalDpi xmlns:a14="http://schemas.microsoft.com/office/drawing/2010/main" val="0"/>
              </a:ext>
            </a:extLst>
          </a:blip>
          <a:srcRect l="70850" t="15038" r="549" b="49875"/>
          <a:stretch>
            <a:fillRect/>
          </a:stretch>
        </p:blipFill>
        <p:spPr bwMode="auto">
          <a:xfrm>
            <a:off x="6096000" y="1676400"/>
            <a:ext cx="2843213"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idx="1"/>
          </p:nvPr>
        </p:nvSpPr>
        <p:spPr>
          <a:xfrm>
            <a:off x="457200" y="1481328"/>
            <a:ext cx="5181600" cy="4525963"/>
          </a:xfrm>
        </p:spPr>
        <p:txBody>
          <a:bodyPr/>
          <a:lstStyle/>
          <a:p>
            <a:pPr>
              <a:lnSpc>
                <a:spcPct val="80000"/>
              </a:lnSpc>
            </a:pPr>
            <a:r>
              <a:rPr lang="en-US" sz="2500" dirty="0"/>
              <a:t>Using the following partitions what would the limit appear to be?</a:t>
            </a:r>
          </a:p>
          <a:p>
            <a:pPr lvl="1">
              <a:lnSpc>
                <a:spcPct val="80000"/>
              </a:lnSpc>
            </a:pPr>
            <a:r>
              <a:rPr lang="en-US" sz="2100" dirty="0"/>
              <a:t>0.75</a:t>
            </a:r>
          </a:p>
          <a:p>
            <a:pPr lvl="1">
              <a:lnSpc>
                <a:spcPct val="80000"/>
              </a:lnSpc>
            </a:pPr>
            <a:r>
              <a:rPr lang="en-US" sz="2100" dirty="0"/>
              <a:t>0.6875</a:t>
            </a:r>
          </a:p>
          <a:p>
            <a:pPr lvl="1">
              <a:lnSpc>
                <a:spcPct val="80000"/>
              </a:lnSpc>
            </a:pPr>
            <a:r>
              <a:rPr lang="en-US" sz="2100" dirty="0"/>
              <a:t>0.671875</a:t>
            </a:r>
          </a:p>
          <a:p>
            <a:pPr lvl="1">
              <a:lnSpc>
                <a:spcPct val="80000"/>
              </a:lnSpc>
            </a:pPr>
            <a:r>
              <a:rPr lang="en-US" sz="2100" dirty="0"/>
              <a:t>0.66796875</a:t>
            </a:r>
          </a:p>
          <a:p>
            <a:pPr>
              <a:lnSpc>
                <a:spcPct val="80000"/>
              </a:lnSpc>
            </a:pPr>
            <a:r>
              <a:rPr lang="en-US" sz="2500" dirty="0"/>
              <a:t>Does the limit appear to approach the area of the region? If not, what is wrong with the process and what restrictions need to be placed on partitions.</a:t>
            </a:r>
          </a:p>
        </p:txBody>
      </p:sp>
      <p:sp>
        <p:nvSpPr>
          <p:cNvPr id="116738" name="Rectangle 2"/>
          <p:cNvSpPr>
            <a:spLocks noGrp="1" noChangeArrowheads="1"/>
          </p:cNvSpPr>
          <p:nvPr>
            <p:ph type="title"/>
          </p:nvPr>
        </p:nvSpPr>
        <p:spPr/>
        <p:txBody>
          <a:bodyPr/>
          <a:lstStyle/>
          <a:p>
            <a:r>
              <a:rPr lang="en-US" sz="3200"/>
              <a:t>Partitions with Subintervals </a:t>
            </a:r>
            <a:br>
              <a:rPr lang="en-US" sz="3200"/>
            </a:br>
            <a:r>
              <a:rPr lang="en-US" sz="3200"/>
              <a:t>of Unequal Lengths</a:t>
            </a:r>
          </a:p>
        </p:txBody>
      </p:sp>
      <p:pic>
        <p:nvPicPr>
          <p:cNvPr id="116740" name="Picture 4" descr="ef04c01"/>
          <p:cNvPicPr>
            <a:picLocks noChangeAspect="1" noChangeArrowheads="1"/>
          </p:cNvPicPr>
          <p:nvPr/>
        </p:nvPicPr>
        <p:blipFill>
          <a:blip r:embed="rId3">
            <a:extLst>
              <a:ext uri="{28A0092B-C50C-407E-A947-70E740481C1C}">
                <a14:useLocalDpi xmlns:a14="http://schemas.microsoft.com/office/drawing/2010/main" val="0"/>
              </a:ext>
            </a:extLst>
          </a:blip>
          <a:srcRect l="70850" t="15038" r="549" b="49875"/>
          <a:stretch>
            <a:fillRect/>
          </a:stretch>
        </p:blipFill>
        <p:spPr bwMode="auto">
          <a:xfrm>
            <a:off x="6072187" y="1676400"/>
            <a:ext cx="2843213"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0595" name="Rectangle 3"/>
              <p:cNvSpPr>
                <a:spLocks noGrp="1" noChangeArrowheads="1"/>
              </p:cNvSpPr>
              <p:nvPr>
                <p:ph idx="1"/>
              </p:nvPr>
            </p:nvSpPr>
            <p:spPr>
              <a:xfrm>
                <a:off x="457200" y="1481328"/>
                <a:ext cx="8229600" cy="4767072"/>
              </a:xfrm>
            </p:spPr>
            <p:txBody>
              <a:bodyPr>
                <a:normAutofit/>
              </a:bodyPr>
              <a:lstStyle/>
              <a:p>
                <a:pPr>
                  <a:lnSpc>
                    <a:spcPct val="90000"/>
                  </a:lnSpc>
                </a:pPr>
                <a:r>
                  <a:rPr lang="en-US" sz="2600" dirty="0" smtClean="0"/>
                  <a:t>Let </a:t>
                </a:r>
                <a14:m>
                  <m:oMath xmlns:m="http://schemas.openxmlformats.org/officeDocument/2006/math">
                    <m:r>
                      <a:rPr lang="en-US" sz="2600" b="0" i="1" smtClean="0">
                        <a:latin typeface="Cambria Math"/>
                      </a:rPr>
                      <m:t>𝑓</m:t>
                    </m:r>
                  </m:oMath>
                </a14:m>
                <a:r>
                  <a:rPr lang="en-US" sz="2600" dirty="0" smtClean="0"/>
                  <a:t> be defined on the closed interval </a:t>
                </a:r>
                <a14:m>
                  <m:oMath xmlns:m="http://schemas.openxmlformats.org/officeDocument/2006/math">
                    <m:r>
                      <a:rPr lang="en-US" sz="2600" b="0" i="1" smtClean="0">
                        <a:latin typeface="Cambria Math"/>
                      </a:rPr>
                      <m:t>[</m:t>
                    </m:r>
                    <m:r>
                      <a:rPr lang="en-US" sz="2600" b="0" i="1" smtClean="0">
                        <a:latin typeface="Cambria Math"/>
                      </a:rPr>
                      <m:t>𝑎</m:t>
                    </m:r>
                    <m:r>
                      <a:rPr lang="en-US" sz="2600" b="0" i="1" smtClean="0">
                        <a:latin typeface="Cambria Math"/>
                      </a:rPr>
                      <m:t>,</m:t>
                    </m:r>
                    <m:r>
                      <a:rPr lang="en-US" sz="2600" b="0" i="1" smtClean="0">
                        <a:latin typeface="Cambria Math"/>
                      </a:rPr>
                      <m:t>𝑏</m:t>
                    </m:r>
                    <m:r>
                      <a:rPr lang="en-US" sz="2600" b="0" i="1" smtClean="0">
                        <a:latin typeface="Cambria Math"/>
                      </a:rPr>
                      <m:t>]</m:t>
                    </m:r>
                  </m:oMath>
                </a14:m>
                <a:r>
                  <a:rPr lang="en-US" sz="2600" dirty="0" smtClean="0"/>
                  <a:t>, and let </a:t>
                </a:r>
                <a14:m>
                  <m:oMath xmlns:m="http://schemas.openxmlformats.org/officeDocument/2006/math">
                    <m:r>
                      <m:rPr>
                        <m:sty m:val="p"/>
                      </m:rPr>
                      <a:rPr lang="el-GR" sz="2600" i="1" smtClean="0">
                        <a:latin typeface="Cambria Math"/>
                        <a:ea typeface="Cambria Math"/>
                      </a:rPr>
                      <m:t>Δ</m:t>
                    </m:r>
                  </m:oMath>
                </a14:m>
                <a:r>
                  <a:rPr lang="en-US" sz="2600" dirty="0" smtClean="0"/>
                  <a:t> be a partition of </a:t>
                </a:r>
                <a14:m>
                  <m:oMath xmlns:m="http://schemas.openxmlformats.org/officeDocument/2006/math">
                    <m:r>
                      <a:rPr lang="en-US" sz="2600" i="1">
                        <a:latin typeface="Cambria Math"/>
                      </a:rPr>
                      <m:t>[</m:t>
                    </m:r>
                    <m:r>
                      <a:rPr lang="en-US" sz="2600" i="1">
                        <a:latin typeface="Cambria Math"/>
                      </a:rPr>
                      <m:t>𝑎</m:t>
                    </m:r>
                    <m:r>
                      <a:rPr lang="en-US" sz="2600" i="1">
                        <a:latin typeface="Cambria Math"/>
                      </a:rPr>
                      <m:t>,</m:t>
                    </m:r>
                    <m:r>
                      <a:rPr lang="en-US" sz="2600" i="1">
                        <a:latin typeface="Cambria Math"/>
                      </a:rPr>
                      <m:t>𝑏</m:t>
                    </m:r>
                    <m:r>
                      <a:rPr lang="en-US" sz="2600" i="1">
                        <a:latin typeface="Cambria Math"/>
                      </a:rPr>
                      <m:t>]</m:t>
                    </m:r>
                  </m:oMath>
                </a14:m>
                <a:r>
                  <a:rPr lang="en-US" sz="2600" dirty="0" smtClean="0"/>
                  <a:t> given by</a:t>
                </a:r>
                <a:br>
                  <a:rPr lang="en-US" sz="2600" dirty="0" smtClean="0"/>
                </a:br>
                <a:r>
                  <a:rPr lang="en-US" sz="6000" dirty="0" smtClean="0"/>
                  <a:t>  </a:t>
                </a:r>
                <a14:m>
                  <m:oMath xmlns:m="http://schemas.openxmlformats.org/officeDocument/2006/math">
                    <m:r>
                      <a:rPr lang="en-US" sz="2600" b="0" i="1" smtClean="0">
                        <a:latin typeface="Cambria Math"/>
                      </a:rPr>
                      <m:t>𝑎</m:t>
                    </m:r>
                    <m:r>
                      <a:rPr lang="en-US" sz="2600" b="0" i="1" smtClean="0">
                        <a:latin typeface="Cambria Math"/>
                      </a:rPr>
                      <m:t>=</m:t>
                    </m:r>
                    <m:sSub>
                      <m:sSubPr>
                        <m:ctrlPr>
                          <a:rPr lang="en-US" sz="2600" b="0" i="1" smtClean="0">
                            <a:latin typeface="Cambria Math"/>
                          </a:rPr>
                        </m:ctrlPr>
                      </m:sSubPr>
                      <m:e>
                        <m:r>
                          <a:rPr lang="en-US" sz="2600" b="0" i="1" smtClean="0">
                            <a:latin typeface="Cambria Math"/>
                          </a:rPr>
                          <m:t>𝑥</m:t>
                        </m:r>
                      </m:e>
                      <m:sub>
                        <m:r>
                          <a:rPr lang="en-US" sz="2600" b="0" i="1" smtClean="0">
                            <a:latin typeface="Cambria Math"/>
                          </a:rPr>
                          <m:t>0</m:t>
                        </m:r>
                      </m:sub>
                    </m:sSub>
                    <m:r>
                      <a:rPr lang="en-US" sz="2600" b="0" i="1" smtClean="0">
                        <a:latin typeface="Cambria Math"/>
                      </a:rPr>
                      <m:t>&lt;</m:t>
                    </m:r>
                    <m:sSub>
                      <m:sSubPr>
                        <m:ctrlPr>
                          <a:rPr lang="en-US" sz="2600" i="1">
                            <a:latin typeface="Cambria Math"/>
                          </a:rPr>
                        </m:ctrlPr>
                      </m:sSubPr>
                      <m:e>
                        <m:r>
                          <a:rPr lang="en-US" sz="2600" i="1">
                            <a:latin typeface="Cambria Math"/>
                          </a:rPr>
                          <m:t>𝑥</m:t>
                        </m:r>
                      </m:e>
                      <m:sub>
                        <m:r>
                          <a:rPr lang="en-US" sz="2600" b="0" i="1" smtClean="0">
                            <a:latin typeface="Cambria Math"/>
                          </a:rPr>
                          <m:t>1</m:t>
                        </m:r>
                      </m:sub>
                    </m:sSub>
                  </m:oMath>
                </a14:m>
                <a:r>
                  <a:rPr lang="en-US" sz="2600" dirty="0" smtClean="0"/>
                  <a:t>&lt;</a:t>
                </a:r>
                <a14:m>
                  <m:oMath xmlns:m="http://schemas.openxmlformats.org/officeDocument/2006/math">
                    <m:sSub>
                      <m:sSubPr>
                        <m:ctrlPr>
                          <a:rPr lang="en-US" sz="2600" i="1">
                            <a:latin typeface="Cambria Math"/>
                          </a:rPr>
                        </m:ctrlPr>
                      </m:sSubPr>
                      <m:e>
                        <m:r>
                          <a:rPr lang="en-US" sz="2600" i="1">
                            <a:latin typeface="Cambria Math"/>
                          </a:rPr>
                          <m:t>𝑥</m:t>
                        </m:r>
                      </m:e>
                      <m:sub>
                        <m:r>
                          <a:rPr lang="en-US" sz="2600" b="0" i="1" smtClean="0">
                            <a:latin typeface="Cambria Math"/>
                          </a:rPr>
                          <m:t>2</m:t>
                        </m:r>
                      </m:sub>
                    </m:sSub>
                  </m:oMath>
                </a14:m>
                <a:r>
                  <a:rPr lang="en-US" sz="2600" dirty="0" smtClean="0"/>
                  <a:t>&lt;…&lt;</a:t>
                </a:r>
                <a14:m>
                  <m:oMath xmlns:m="http://schemas.openxmlformats.org/officeDocument/2006/math">
                    <m:sSub>
                      <m:sSubPr>
                        <m:ctrlPr>
                          <a:rPr lang="en-US" sz="2600" i="1">
                            <a:latin typeface="Cambria Math"/>
                          </a:rPr>
                        </m:ctrlPr>
                      </m:sSubPr>
                      <m:e>
                        <m:r>
                          <a:rPr lang="en-US" sz="2600" i="1">
                            <a:latin typeface="Cambria Math"/>
                          </a:rPr>
                          <m:t>𝑥</m:t>
                        </m:r>
                      </m:e>
                      <m:sub>
                        <m:r>
                          <a:rPr lang="en-US" sz="2600" b="0" i="1" smtClean="0">
                            <a:latin typeface="Cambria Math"/>
                          </a:rPr>
                          <m:t>𝑛</m:t>
                        </m:r>
                        <m:r>
                          <a:rPr lang="en-US" sz="2600" b="0" i="1" smtClean="0">
                            <a:latin typeface="Cambria Math"/>
                          </a:rPr>
                          <m:t>−1</m:t>
                        </m:r>
                      </m:sub>
                    </m:sSub>
                  </m:oMath>
                </a14:m>
                <a:r>
                  <a:rPr lang="en-US" sz="2600" dirty="0" smtClean="0"/>
                  <a:t>&lt;</a:t>
                </a:r>
                <a14:m>
                  <m:oMath xmlns:m="http://schemas.openxmlformats.org/officeDocument/2006/math">
                    <m:sSub>
                      <m:sSubPr>
                        <m:ctrlPr>
                          <a:rPr lang="en-US" sz="2600" i="1">
                            <a:latin typeface="Cambria Math"/>
                          </a:rPr>
                        </m:ctrlPr>
                      </m:sSubPr>
                      <m:e>
                        <m:r>
                          <a:rPr lang="en-US" sz="2600" i="1">
                            <a:latin typeface="Cambria Math"/>
                          </a:rPr>
                          <m:t>𝑥</m:t>
                        </m:r>
                      </m:e>
                      <m:sub>
                        <m:r>
                          <a:rPr lang="en-US" sz="2600" b="0" i="1" smtClean="0">
                            <a:latin typeface="Cambria Math"/>
                          </a:rPr>
                          <m:t>𝑛</m:t>
                        </m:r>
                      </m:sub>
                    </m:sSub>
                  </m:oMath>
                </a14:m>
                <a:r>
                  <a:rPr lang="en-US" sz="2600" dirty="0" smtClean="0"/>
                  <a:t>=b</a:t>
                </a:r>
                <a:br>
                  <a:rPr lang="en-US" sz="2600" dirty="0" smtClean="0"/>
                </a:br>
                <a:r>
                  <a:rPr lang="en-US" sz="2600" dirty="0" smtClean="0"/>
                  <a:t>where </a:t>
                </a:r>
                <a14:m>
                  <m:oMath xmlns:m="http://schemas.openxmlformats.org/officeDocument/2006/math">
                    <m:r>
                      <m:rPr>
                        <m:sty m:val="p"/>
                      </m:rPr>
                      <a:rPr lang="el-GR" sz="2600" i="1" smtClean="0">
                        <a:latin typeface="Cambria Math"/>
                        <a:ea typeface="Cambria Math"/>
                      </a:rPr>
                      <m:t>Δ</m:t>
                    </m:r>
                    <m:sSub>
                      <m:sSubPr>
                        <m:ctrlPr>
                          <a:rPr lang="el-GR" sz="2600" i="1" smtClean="0">
                            <a:latin typeface="Cambria Math"/>
                            <a:ea typeface="Cambria Math"/>
                          </a:rPr>
                        </m:ctrlPr>
                      </m:sSubPr>
                      <m:e>
                        <m:r>
                          <a:rPr lang="en-US" sz="2600" b="0" i="1" smtClean="0">
                            <a:latin typeface="Cambria Math"/>
                            <a:ea typeface="Cambria Math"/>
                          </a:rPr>
                          <m:t>𝑥</m:t>
                        </m:r>
                      </m:e>
                      <m:sub>
                        <m:r>
                          <a:rPr lang="en-US" sz="2600" b="0" i="1" smtClean="0">
                            <a:latin typeface="Cambria Math"/>
                            <a:ea typeface="Cambria Math"/>
                          </a:rPr>
                          <m:t>𝑖</m:t>
                        </m:r>
                      </m:sub>
                    </m:sSub>
                  </m:oMath>
                </a14:m>
                <a:r>
                  <a:rPr lang="en-US" sz="2600" dirty="0" smtClean="0"/>
                  <a:t> is the width of the </a:t>
                </a:r>
                <a14:m>
                  <m:oMath xmlns:m="http://schemas.openxmlformats.org/officeDocument/2006/math">
                    <m:r>
                      <a:rPr lang="en-US" sz="2600" b="0" i="1" smtClean="0">
                        <a:latin typeface="Cambria Math"/>
                      </a:rPr>
                      <m:t>𝑖</m:t>
                    </m:r>
                  </m:oMath>
                </a14:m>
                <a:r>
                  <a:rPr lang="en-US" sz="2600" dirty="0" err="1" smtClean="0"/>
                  <a:t>th</a:t>
                </a:r>
                <a:r>
                  <a:rPr lang="en-US" sz="2600" dirty="0" smtClean="0"/>
                  <a:t> subinterval.  If </a:t>
                </a:r>
                <a14:m>
                  <m:oMath xmlns:m="http://schemas.openxmlformats.org/officeDocument/2006/math">
                    <m:sSub>
                      <m:sSubPr>
                        <m:ctrlPr>
                          <a:rPr lang="en-US" sz="2600" i="1" smtClean="0">
                            <a:latin typeface="Cambria Math"/>
                          </a:rPr>
                        </m:ctrlPr>
                      </m:sSubPr>
                      <m:e>
                        <m:r>
                          <a:rPr lang="en-US" sz="2600" b="0" i="1" smtClean="0">
                            <a:latin typeface="Cambria Math"/>
                          </a:rPr>
                          <m:t>𝑐</m:t>
                        </m:r>
                      </m:e>
                      <m:sub>
                        <m:r>
                          <a:rPr lang="en-US" sz="2600" b="0" i="1" smtClean="0">
                            <a:latin typeface="Cambria Math"/>
                          </a:rPr>
                          <m:t>𝑖</m:t>
                        </m:r>
                      </m:sub>
                    </m:sSub>
                  </m:oMath>
                </a14:m>
                <a:r>
                  <a:rPr lang="en-US" sz="2600" dirty="0" smtClean="0"/>
                  <a:t> is </a:t>
                </a:r>
                <a:r>
                  <a:rPr lang="en-US" sz="2600" i="1" dirty="0" smtClean="0"/>
                  <a:t>any</a:t>
                </a:r>
                <a:r>
                  <a:rPr lang="en-US" sz="2600" dirty="0" smtClean="0"/>
                  <a:t> point in the </a:t>
                </a:r>
                <a14:m>
                  <m:oMath xmlns:m="http://schemas.openxmlformats.org/officeDocument/2006/math">
                    <m:r>
                      <a:rPr lang="en-US" sz="2600" i="1">
                        <a:latin typeface="Cambria Math"/>
                      </a:rPr>
                      <m:t>𝑖</m:t>
                    </m:r>
                  </m:oMath>
                </a14:m>
                <a:r>
                  <a:rPr lang="en-US" sz="2600" dirty="0" err="1"/>
                  <a:t>th</a:t>
                </a:r>
                <a:r>
                  <a:rPr lang="en-US" sz="2600" dirty="0"/>
                  <a:t> </a:t>
                </a:r>
                <a:r>
                  <a:rPr lang="en-US" sz="2600" dirty="0" smtClean="0"/>
                  <a:t>subinterval, then the sum</a:t>
                </a:r>
                <a:br>
                  <a:rPr lang="en-US" sz="2600" dirty="0" smtClean="0"/>
                </a:br>
                <a:r>
                  <a:rPr lang="en-US" sz="6500" dirty="0" smtClean="0"/>
                  <a:t>  </a:t>
                </a:r>
                <a14:m>
                  <m:oMath xmlns:m="http://schemas.openxmlformats.org/officeDocument/2006/math">
                    <m:nary>
                      <m:naryPr>
                        <m:chr m:val="∑"/>
                        <m:ctrlPr>
                          <a:rPr lang="en-US" sz="2600" i="1" smtClean="0">
                            <a:latin typeface="Cambria Math"/>
                          </a:rPr>
                        </m:ctrlPr>
                      </m:naryPr>
                      <m:sub>
                        <m:r>
                          <a:rPr lang="en-US" sz="2600" i="1" smtClean="0">
                            <a:latin typeface="Cambria Math"/>
                          </a:rPr>
                          <m:t>𝑖</m:t>
                        </m:r>
                        <m:r>
                          <a:rPr lang="en-US" sz="2600" i="1" smtClean="0">
                            <a:latin typeface="Cambria Math"/>
                          </a:rPr>
                          <m:t>=1</m:t>
                        </m:r>
                      </m:sub>
                      <m:sup>
                        <m:r>
                          <a:rPr lang="en-US" sz="2600" i="1" smtClean="0">
                            <a:latin typeface="Cambria Math"/>
                          </a:rPr>
                          <m:t>𝑛</m:t>
                        </m:r>
                      </m:sup>
                      <m:e>
                        <m:r>
                          <a:rPr lang="en-US" sz="2600" b="0" i="1" smtClean="0">
                            <a:latin typeface="Cambria Math"/>
                          </a:rPr>
                          <m:t>𝑓</m:t>
                        </m:r>
                        <m:r>
                          <a:rPr lang="en-US" sz="2600" b="0" i="1" smtClean="0">
                            <a:latin typeface="Cambria Math"/>
                          </a:rPr>
                          <m:t>(</m:t>
                        </m:r>
                        <m:sSub>
                          <m:sSubPr>
                            <m:ctrlPr>
                              <a:rPr lang="en-US" sz="2600" b="0" i="1" smtClean="0">
                                <a:latin typeface="Cambria Math"/>
                              </a:rPr>
                            </m:ctrlPr>
                          </m:sSubPr>
                          <m:e>
                            <m:r>
                              <a:rPr lang="en-US" sz="2600" b="0" i="1" smtClean="0">
                                <a:latin typeface="Cambria Math"/>
                              </a:rPr>
                              <m:t>𝑐</m:t>
                            </m:r>
                          </m:e>
                          <m:sub>
                            <m:r>
                              <a:rPr lang="en-US" sz="2600" b="0" i="1" smtClean="0">
                                <a:latin typeface="Cambria Math"/>
                              </a:rPr>
                              <m:t>𝑖</m:t>
                            </m:r>
                          </m:sub>
                        </m:sSub>
                        <m:r>
                          <a:rPr lang="en-US" sz="2600" b="0" i="1" smtClean="0">
                            <a:latin typeface="Cambria Math"/>
                          </a:rPr>
                          <m:t>)</m:t>
                        </m:r>
                        <m:r>
                          <m:rPr>
                            <m:sty m:val="p"/>
                          </m:rPr>
                          <a:rPr lang="el-GR" sz="2600" b="0" i="1" smtClean="0">
                            <a:latin typeface="Cambria Math"/>
                            <a:ea typeface="Cambria Math"/>
                          </a:rPr>
                          <m:t>Δ</m:t>
                        </m:r>
                        <m:sSub>
                          <m:sSubPr>
                            <m:ctrlPr>
                              <a:rPr lang="el-GR" sz="2600" b="0" i="1" smtClean="0">
                                <a:latin typeface="Cambria Math"/>
                                <a:ea typeface="Cambria Math"/>
                              </a:rPr>
                            </m:ctrlPr>
                          </m:sSubPr>
                          <m:e>
                            <m:r>
                              <a:rPr lang="en-US" sz="2600" b="0" i="1" smtClean="0">
                                <a:latin typeface="Cambria Math"/>
                                <a:ea typeface="Cambria Math"/>
                              </a:rPr>
                              <m:t>𝑥</m:t>
                            </m:r>
                          </m:e>
                          <m:sub>
                            <m:r>
                              <a:rPr lang="en-US" sz="2600" b="0" i="1" smtClean="0">
                                <a:latin typeface="Cambria Math"/>
                                <a:ea typeface="Cambria Math"/>
                              </a:rPr>
                              <m:t>𝑖</m:t>
                            </m:r>
                          </m:sub>
                        </m:sSub>
                      </m:e>
                    </m:nary>
                  </m:oMath>
                </a14:m>
                <a:r>
                  <a:rPr lang="en-US" sz="2600" dirty="0" smtClean="0"/>
                  <a:t>		</a:t>
                </a:r>
                <a14:m>
                  <m:oMath xmlns:m="http://schemas.openxmlformats.org/officeDocument/2006/math">
                    <m:sSub>
                      <m:sSubPr>
                        <m:ctrlPr>
                          <a:rPr lang="en-US" sz="2600" i="1" smtClean="0">
                            <a:latin typeface="Cambria Math"/>
                          </a:rPr>
                        </m:ctrlPr>
                      </m:sSubPr>
                      <m:e>
                        <m:r>
                          <a:rPr lang="en-US" sz="2600" b="0" i="1" smtClean="0">
                            <a:latin typeface="Cambria Math"/>
                          </a:rPr>
                          <m:t>𝑥</m:t>
                        </m:r>
                      </m:e>
                      <m:sub>
                        <m:r>
                          <a:rPr lang="en-US" sz="2600" b="0" i="1" smtClean="0">
                            <a:latin typeface="Cambria Math"/>
                          </a:rPr>
                          <m:t>𝑖</m:t>
                        </m:r>
                        <m:r>
                          <a:rPr lang="en-US" sz="2600" b="0" i="1" smtClean="0">
                            <a:latin typeface="Cambria Math"/>
                          </a:rPr>
                          <m:t>−1</m:t>
                        </m:r>
                      </m:sub>
                    </m:sSub>
                    <m:r>
                      <a:rPr lang="en-US" sz="2600" i="1" smtClean="0">
                        <a:latin typeface="Cambria Math"/>
                        <a:ea typeface="Cambria Math"/>
                      </a:rPr>
                      <m:t>≤</m:t>
                    </m:r>
                    <m:sSub>
                      <m:sSubPr>
                        <m:ctrlPr>
                          <a:rPr lang="en-US" sz="2600" i="1" smtClean="0">
                            <a:latin typeface="Cambria Math"/>
                            <a:ea typeface="Cambria Math"/>
                          </a:rPr>
                        </m:ctrlPr>
                      </m:sSubPr>
                      <m:e>
                        <m:r>
                          <a:rPr lang="en-US" sz="2600" b="0" i="1" smtClean="0">
                            <a:latin typeface="Cambria Math"/>
                            <a:ea typeface="Cambria Math"/>
                          </a:rPr>
                          <m:t>𝑐</m:t>
                        </m:r>
                      </m:e>
                      <m:sub>
                        <m:r>
                          <a:rPr lang="en-US" sz="2600" b="0" i="1" smtClean="0">
                            <a:latin typeface="Cambria Math"/>
                            <a:ea typeface="Cambria Math"/>
                          </a:rPr>
                          <m:t>𝑖</m:t>
                        </m:r>
                      </m:sub>
                    </m:sSub>
                    <m:r>
                      <a:rPr lang="en-US" sz="2600" i="1" smtClean="0">
                        <a:latin typeface="Cambria Math"/>
                        <a:ea typeface="Cambria Math"/>
                      </a:rPr>
                      <m:t>≤</m:t>
                    </m:r>
                    <m:sSub>
                      <m:sSubPr>
                        <m:ctrlPr>
                          <a:rPr lang="en-US" sz="2600" i="1" smtClean="0">
                            <a:latin typeface="Cambria Math"/>
                            <a:ea typeface="Cambria Math"/>
                          </a:rPr>
                        </m:ctrlPr>
                      </m:sSubPr>
                      <m:e>
                        <m:r>
                          <a:rPr lang="en-US" sz="2600" b="0" i="1" smtClean="0">
                            <a:latin typeface="Cambria Math"/>
                            <a:ea typeface="Cambria Math"/>
                          </a:rPr>
                          <m:t>𝑥</m:t>
                        </m:r>
                      </m:e>
                      <m:sub>
                        <m:r>
                          <a:rPr lang="en-US" sz="2600" b="0" i="1" smtClean="0">
                            <a:latin typeface="Cambria Math"/>
                            <a:ea typeface="Cambria Math"/>
                          </a:rPr>
                          <m:t>𝑖</m:t>
                        </m:r>
                      </m:sub>
                    </m:sSub>
                  </m:oMath>
                </a14:m>
                <a:r>
                  <a:rPr lang="en-US" sz="2600" dirty="0" smtClean="0"/>
                  <a:t/>
                </a:r>
                <a:br>
                  <a:rPr lang="en-US" sz="2600" dirty="0" smtClean="0"/>
                </a:br>
                <a:r>
                  <a:rPr lang="en-US" sz="2600" dirty="0" smtClean="0"/>
                  <a:t>is called a </a:t>
                </a:r>
                <a:r>
                  <a:rPr lang="en-US" sz="2600" b="1" dirty="0" smtClean="0"/>
                  <a:t>Riemann sum</a:t>
                </a:r>
                <a:r>
                  <a:rPr lang="en-US" sz="2600" dirty="0" smtClean="0"/>
                  <a:t> of </a:t>
                </a:r>
                <a14:m>
                  <m:oMath xmlns:m="http://schemas.openxmlformats.org/officeDocument/2006/math">
                    <m:r>
                      <a:rPr lang="en-US" sz="2600" b="0" i="1" smtClean="0">
                        <a:latin typeface="Cambria Math"/>
                      </a:rPr>
                      <m:t>𝑓</m:t>
                    </m:r>
                  </m:oMath>
                </a14:m>
                <a:r>
                  <a:rPr lang="en-US" sz="2600" dirty="0" smtClean="0"/>
                  <a:t> for the partition </a:t>
                </a:r>
                <a14:m>
                  <m:oMath xmlns:m="http://schemas.openxmlformats.org/officeDocument/2006/math">
                    <m:r>
                      <m:rPr>
                        <m:sty m:val="p"/>
                      </m:rPr>
                      <a:rPr lang="el-GR" sz="2600" i="1" smtClean="0">
                        <a:latin typeface="Cambria Math"/>
                        <a:ea typeface="Cambria Math"/>
                      </a:rPr>
                      <m:t>Δ</m:t>
                    </m:r>
                  </m:oMath>
                </a14:m>
                <a:endParaRPr lang="el-GR" sz="2600" dirty="0" smtClean="0">
                  <a:ea typeface="Cambria Math"/>
                </a:endParaRPr>
              </a:p>
              <a:p>
                <a:pPr marL="109728" indent="0">
                  <a:lnSpc>
                    <a:spcPct val="90000"/>
                  </a:lnSpc>
                  <a:buNone/>
                </a:pPr>
                <a:endParaRPr lang="en-US" sz="1900" dirty="0"/>
              </a:p>
            </p:txBody>
          </p:sp>
        </mc:Choice>
        <mc:Fallback xmlns="">
          <p:sp>
            <p:nvSpPr>
              <p:cNvPr id="110595" name="Rectangle 3"/>
              <p:cNvSpPr>
                <a:spLocks noGrp="1" noRot="1" noChangeAspect="1" noMove="1" noResize="1" noEditPoints="1" noAdjustHandles="1" noChangeArrowheads="1" noChangeShapeType="1" noTextEdit="1"/>
              </p:cNvSpPr>
              <p:nvPr>
                <p:ph idx="1"/>
              </p:nvPr>
            </p:nvSpPr>
            <p:spPr>
              <a:xfrm>
                <a:off x="457200" y="1481328"/>
                <a:ext cx="8229600" cy="4767072"/>
              </a:xfrm>
              <a:blipFill rotWithShape="1">
                <a:blip r:embed="rId3"/>
                <a:stretch>
                  <a:fillRect t="-1535" r="-667"/>
                </a:stretch>
              </a:blipFill>
            </p:spPr>
            <p:txBody>
              <a:bodyPr/>
              <a:lstStyle/>
              <a:p>
                <a:r>
                  <a:rPr lang="en-US">
                    <a:noFill/>
                  </a:rPr>
                  <a:t> </a:t>
                </a:r>
              </a:p>
            </p:txBody>
          </p:sp>
        </mc:Fallback>
      </mc:AlternateContent>
      <p:sp>
        <p:nvSpPr>
          <p:cNvPr id="110594" name="Rectangle 2"/>
          <p:cNvSpPr>
            <a:spLocks noGrp="1" noChangeArrowheads="1"/>
          </p:cNvSpPr>
          <p:nvPr>
            <p:ph type="title"/>
          </p:nvPr>
        </p:nvSpPr>
        <p:spPr/>
        <p:txBody>
          <a:bodyPr/>
          <a:lstStyle/>
          <a:p>
            <a:r>
              <a:rPr lang="en-US"/>
              <a:t>Riemann Sum</a:t>
            </a:r>
          </a:p>
        </p:txBody>
      </p:sp>
    </p:spTree>
    <p:extLst>
      <p:ext uri="{BB962C8B-B14F-4D97-AF65-F5344CB8AC3E}">
        <p14:creationId xmlns:p14="http://schemas.microsoft.com/office/powerpoint/2010/main" val="1140681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481328"/>
            <a:ext cx="8229600" cy="4767072"/>
          </a:xfrm>
        </p:spPr>
        <p:txBody>
          <a:bodyPr>
            <a:normAutofit/>
          </a:bodyPr>
          <a:lstStyle/>
          <a:p>
            <a:pPr>
              <a:lnSpc>
                <a:spcPct val="90000"/>
              </a:lnSpc>
            </a:pPr>
            <a:r>
              <a:rPr lang="en-US" sz="2400" dirty="0" smtClean="0"/>
              <a:t>All </a:t>
            </a:r>
            <a:r>
              <a:rPr lang="en-US" sz="2400" dirty="0"/>
              <a:t>of the sums from the previous section are Riemann Sums, however, there are more general Riemann Sums</a:t>
            </a:r>
            <a:r>
              <a:rPr lang="en-US" sz="2400" dirty="0" smtClean="0"/>
              <a:t>.</a:t>
            </a:r>
          </a:p>
          <a:p>
            <a:pPr>
              <a:lnSpc>
                <a:spcPct val="90000"/>
              </a:lnSpc>
            </a:pPr>
            <a:endParaRPr lang="en-US" sz="2400" dirty="0" smtClean="0"/>
          </a:p>
          <a:p>
            <a:pPr>
              <a:lnSpc>
                <a:spcPct val="90000"/>
              </a:lnSpc>
            </a:pPr>
            <a:r>
              <a:rPr lang="en-US" sz="2400" dirty="0" smtClean="0"/>
              <a:t>Previously, we had restrictions that the function had to be continuous and nonnegative because we wanted the area under the curve.</a:t>
            </a:r>
          </a:p>
          <a:p>
            <a:pPr>
              <a:lnSpc>
                <a:spcPct val="90000"/>
              </a:lnSpc>
            </a:pPr>
            <a:endParaRPr lang="en-US" sz="2400" dirty="0" smtClean="0"/>
          </a:p>
          <a:p>
            <a:pPr>
              <a:lnSpc>
                <a:spcPct val="90000"/>
              </a:lnSpc>
            </a:pPr>
            <a:r>
              <a:rPr lang="en-US" sz="2400" dirty="0" smtClean="0"/>
              <a:t>Georg Friedrich Bernhard Riemann generalized this concept to cover a broader category of functions.</a:t>
            </a:r>
            <a:endParaRPr lang="en-US" sz="2400" dirty="0"/>
          </a:p>
        </p:txBody>
      </p:sp>
      <p:sp>
        <p:nvSpPr>
          <p:cNvPr id="110594" name="Rectangle 2"/>
          <p:cNvSpPr>
            <a:spLocks noGrp="1" noChangeArrowheads="1"/>
          </p:cNvSpPr>
          <p:nvPr>
            <p:ph type="title"/>
          </p:nvPr>
        </p:nvSpPr>
        <p:spPr/>
        <p:txBody>
          <a:bodyPr/>
          <a:lstStyle/>
          <a:p>
            <a:r>
              <a:rPr lang="en-US"/>
              <a:t>Riemann Sum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7763" name="Rectangle 3"/>
              <p:cNvSpPr>
                <a:spLocks noGrp="1" noChangeArrowheads="1"/>
              </p:cNvSpPr>
              <p:nvPr>
                <p:ph idx="1"/>
              </p:nvPr>
            </p:nvSpPr>
            <p:spPr>
              <a:xfrm>
                <a:off x="457200" y="1481328"/>
                <a:ext cx="8077200" cy="4995672"/>
              </a:xfrm>
            </p:spPr>
            <p:txBody>
              <a:bodyPr>
                <a:normAutofit lnSpcReduction="10000"/>
              </a:bodyPr>
              <a:lstStyle/>
              <a:p>
                <a:r>
                  <a:rPr lang="en-US" sz="2500" dirty="0" smtClean="0"/>
                  <a:t>The width of the largest subinterval of a partition </a:t>
                </a:r>
                <a:r>
                  <a:rPr lang="el-GR" sz="2500" dirty="0"/>
                  <a:t>Δ</a:t>
                </a:r>
                <a:r>
                  <a:rPr lang="en-US" sz="2500" dirty="0"/>
                  <a:t> is the norm of the partition and is denoted by ||</a:t>
                </a:r>
                <a:r>
                  <a:rPr lang="el-GR" sz="2500" dirty="0"/>
                  <a:t>Δ</a:t>
                </a:r>
                <a:r>
                  <a:rPr lang="en-US" sz="2500" dirty="0"/>
                  <a:t>||.</a:t>
                </a:r>
              </a:p>
              <a:p>
                <a:r>
                  <a:rPr lang="en-US" sz="2500" dirty="0"/>
                  <a:t>If every subinterval is of equal width, the partition is </a:t>
                </a:r>
                <a:r>
                  <a:rPr lang="en-US" sz="2500" b="1" dirty="0"/>
                  <a:t>regular</a:t>
                </a:r>
                <a:r>
                  <a:rPr lang="en-US" sz="2500" dirty="0" smtClean="0"/>
                  <a:t>.</a:t>
                </a:r>
                <a:br>
                  <a:rPr lang="en-US" sz="2500" dirty="0" smtClean="0"/>
                </a:br>
                <a:r>
                  <a:rPr lang="en-US" sz="2500" dirty="0" smtClean="0"/>
                  <a:t/>
                </a:r>
                <a:br>
                  <a:rPr lang="en-US" sz="2500" dirty="0" smtClean="0"/>
                </a:br>
                <a14:m>
                  <m:oMath xmlns:m="http://schemas.openxmlformats.org/officeDocument/2006/math">
                    <m:d>
                      <m:dPr>
                        <m:begChr m:val="|"/>
                        <m:endChr m:val="|"/>
                        <m:ctrlPr>
                          <a:rPr lang="en-US" sz="2500" b="0" i="1" smtClean="0">
                            <a:latin typeface="Cambria Math"/>
                            <a:ea typeface="Cambria Math"/>
                          </a:rPr>
                        </m:ctrlPr>
                      </m:dPr>
                      <m:e>
                        <m:d>
                          <m:dPr>
                            <m:begChr m:val="|"/>
                            <m:endChr m:val="|"/>
                            <m:ctrlPr>
                              <a:rPr lang="en-US" sz="2500" b="0" i="1" smtClean="0">
                                <a:latin typeface="Cambria Math"/>
                                <a:ea typeface="Cambria Math"/>
                              </a:rPr>
                            </m:ctrlPr>
                          </m:dPr>
                          <m:e>
                            <m:r>
                              <m:rPr>
                                <m:sty m:val="p"/>
                              </m:rPr>
                              <a:rPr lang="el-GR" sz="2500" b="0" i="1" smtClean="0">
                                <a:latin typeface="Cambria Math"/>
                                <a:ea typeface="Cambria Math"/>
                              </a:rPr>
                              <m:t>Δ</m:t>
                            </m:r>
                          </m:e>
                        </m:d>
                      </m:e>
                    </m:d>
                    <m:r>
                      <a:rPr lang="en-US" sz="2500" b="0" i="1" smtClean="0">
                        <a:latin typeface="Cambria Math"/>
                        <a:ea typeface="Cambria Math"/>
                      </a:rPr>
                      <m:t>=</m:t>
                    </m:r>
                    <m:r>
                      <m:rPr>
                        <m:sty m:val="p"/>
                      </m:rPr>
                      <a:rPr lang="el-GR" sz="2500" b="0" i="1" smtClean="0">
                        <a:latin typeface="Cambria Math"/>
                        <a:ea typeface="Cambria Math"/>
                      </a:rPr>
                      <m:t>Δ</m:t>
                    </m:r>
                    <m:r>
                      <a:rPr lang="en-US" sz="2500" b="0" i="1" smtClean="0">
                        <a:latin typeface="Cambria Math"/>
                        <a:ea typeface="Cambria Math"/>
                      </a:rPr>
                      <m:t>𝑥</m:t>
                    </m:r>
                    <m:r>
                      <a:rPr lang="en-US" sz="2500" b="0" i="1" smtClean="0">
                        <a:latin typeface="Cambria Math"/>
                        <a:ea typeface="Cambria Math"/>
                      </a:rPr>
                      <m:t>=</m:t>
                    </m:r>
                    <m:f>
                      <m:fPr>
                        <m:ctrlPr>
                          <a:rPr lang="en-US" sz="2500" b="0" i="1" smtClean="0">
                            <a:latin typeface="Cambria Math"/>
                            <a:ea typeface="Cambria Math"/>
                          </a:rPr>
                        </m:ctrlPr>
                      </m:fPr>
                      <m:num>
                        <m:r>
                          <a:rPr lang="en-US" sz="2500" b="0" i="1" smtClean="0">
                            <a:latin typeface="Cambria Math"/>
                            <a:ea typeface="Cambria Math"/>
                          </a:rPr>
                          <m:t>𝑏</m:t>
                        </m:r>
                        <m:r>
                          <a:rPr lang="en-US" sz="2500" b="0" i="1" smtClean="0">
                            <a:latin typeface="Cambria Math"/>
                            <a:ea typeface="Cambria Math"/>
                          </a:rPr>
                          <m:t>−</m:t>
                        </m:r>
                        <m:r>
                          <a:rPr lang="en-US" sz="2500" b="0" i="1" smtClean="0">
                            <a:latin typeface="Cambria Math"/>
                            <a:ea typeface="Cambria Math"/>
                          </a:rPr>
                          <m:t>𝑎</m:t>
                        </m:r>
                      </m:num>
                      <m:den>
                        <m:r>
                          <a:rPr lang="en-US" sz="2500" b="0" i="1" smtClean="0">
                            <a:latin typeface="Cambria Math"/>
                            <a:ea typeface="Cambria Math"/>
                          </a:rPr>
                          <m:t>𝑛</m:t>
                        </m:r>
                      </m:den>
                    </m:f>
                  </m:oMath>
                </a14:m>
                <a:endParaRPr lang="en-US" sz="2500" dirty="0"/>
              </a:p>
              <a:p>
                <a:pPr>
                  <a:buFont typeface="Wingdings" pitchFamily="2" charset="2"/>
                  <a:buNone/>
                </a:pPr>
                <a:endParaRPr lang="en-US" sz="2500" dirty="0"/>
              </a:p>
              <a:p>
                <a:r>
                  <a:rPr lang="en-US" sz="2500" dirty="0"/>
                  <a:t>For a </a:t>
                </a:r>
                <a:r>
                  <a:rPr lang="en-US" sz="2500" b="1" dirty="0"/>
                  <a:t>general</a:t>
                </a:r>
                <a:r>
                  <a:rPr lang="en-US" sz="2500" dirty="0"/>
                  <a:t> partition</a:t>
                </a:r>
                <a:r>
                  <a:rPr lang="en-US" sz="2500" dirty="0" smtClean="0"/>
                  <a:t>,</a:t>
                </a:r>
              </a:p>
              <a:p>
                <a:pPr marL="109728" indent="0">
                  <a:buNone/>
                </a:pPr>
                <a:r>
                  <a:rPr lang="en-US" sz="2500" dirty="0"/>
                  <a:t/>
                </a:r>
                <a:br>
                  <a:rPr lang="en-US" sz="2500" dirty="0"/>
                </a:br>
                <a14:m>
                  <m:oMathPara xmlns:m="http://schemas.openxmlformats.org/officeDocument/2006/math">
                    <m:oMathParaPr>
                      <m:jc m:val="centerGroup"/>
                    </m:oMathParaPr>
                    <m:oMath xmlns:m="http://schemas.openxmlformats.org/officeDocument/2006/math">
                      <m:f>
                        <m:fPr>
                          <m:ctrlPr>
                            <a:rPr lang="en-US" sz="2500" i="1" smtClean="0">
                              <a:latin typeface="Cambria Math"/>
                            </a:rPr>
                          </m:ctrlPr>
                        </m:fPr>
                        <m:num>
                          <m:r>
                            <a:rPr lang="en-US" sz="2500" b="0" i="1" smtClean="0">
                              <a:latin typeface="Cambria Math"/>
                            </a:rPr>
                            <m:t>𝑏</m:t>
                          </m:r>
                          <m:r>
                            <a:rPr lang="en-US" sz="2500" b="0" i="1" smtClean="0">
                              <a:latin typeface="Cambria Math"/>
                            </a:rPr>
                            <m:t>−</m:t>
                          </m:r>
                          <m:r>
                            <a:rPr lang="en-US" sz="2500" b="0" i="1" smtClean="0">
                              <a:latin typeface="Cambria Math"/>
                            </a:rPr>
                            <m:t>𝑎</m:t>
                          </m:r>
                        </m:num>
                        <m:den>
                          <m:r>
                            <a:rPr lang="en-US" sz="2500" b="0" i="1" smtClean="0">
                              <a:latin typeface="Cambria Math"/>
                            </a:rPr>
                            <m:t>|</m:t>
                          </m:r>
                          <m:d>
                            <m:dPr>
                              <m:begChr m:val="|"/>
                              <m:endChr m:val="|"/>
                              <m:ctrlPr>
                                <a:rPr lang="en-US" sz="2500" b="0" i="1" smtClean="0">
                                  <a:latin typeface="Cambria Math"/>
                                  <a:ea typeface="Cambria Math"/>
                                </a:rPr>
                              </m:ctrlPr>
                            </m:dPr>
                            <m:e>
                              <m:r>
                                <m:rPr>
                                  <m:sty m:val="p"/>
                                </m:rPr>
                                <a:rPr lang="el-GR" sz="2500" b="0" i="1" smtClean="0">
                                  <a:latin typeface="Cambria Math"/>
                                  <a:ea typeface="Cambria Math"/>
                                </a:rPr>
                                <m:t>Δ</m:t>
                              </m:r>
                            </m:e>
                          </m:d>
                          <m:r>
                            <a:rPr lang="en-US" sz="2500" b="0" i="1" smtClean="0">
                              <a:latin typeface="Cambria Math"/>
                              <a:ea typeface="Cambria Math"/>
                            </a:rPr>
                            <m:t>|</m:t>
                          </m:r>
                        </m:den>
                      </m:f>
                      <m:r>
                        <a:rPr lang="en-US" sz="2500" i="1" smtClean="0">
                          <a:latin typeface="Cambria Math"/>
                          <a:ea typeface="Cambria Math"/>
                        </a:rPr>
                        <m:t>≤</m:t>
                      </m:r>
                      <m:r>
                        <a:rPr lang="en-US" sz="2500" b="0" i="1" smtClean="0">
                          <a:latin typeface="Cambria Math"/>
                          <a:ea typeface="Cambria Math"/>
                        </a:rPr>
                        <m:t>𝑛</m:t>
                      </m:r>
                    </m:oMath>
                  </m:oMathPara>
                </a14:m>
                <a:endParaRPr lang="en-US" sz="2500" dirty="0" smtClean="0"/>
              </a:p>
            </p:txBody>
          </p:sp>
        </mc:Choice>
        <mc:Fallback xmlns="">
          <p:sp>
            <p:nvSpPr>
              <p:cNvPr id="117763" name="Rectangle 3"/>
              <p:cNvSpPr>
                <a:spLocks noGrp="1" noRot="1" noChangeAspect="1" noMove="1" noResize="1" noEditPoints="1" noAdjustHandles="1" noChangeArrowheads="1" noChangeShapeType="1" noTextEdit="1"/>
              </p:cNvSpPr>
              <p:nvPr>
                <p:ph idx="1"/>
              </p:nvPr>
            </p:nvSpPr>
            <p:spPr>
              <a:xfrm>
                <a:off x="457200" y="1481328"/>
                <a:ext cx="8077200" cy="4995672"/>
              </a:xfrm>
              <a:blipFill rotWithShape="1">
                <a:blip r:embed="rId3"/>
                <a:stretch>
                  <a:fillRect t="-1463"/>
                </a:stretch>
              </a:blipFill>
            </p:spPr>
            <p:txBody>
              <a:bodyPr/>
              <a:lstStyle/>
              <a:p>
                <a:r>
                  <a:rPr lang="en-US">
                    <a:noFill/>
                  </a:rPr>
                  <a:t> </a:t>
                </a:r>
              </a:p>
            </p:txBody>
          </p:sp>
        </mc:Fallback>
      </mc:AlternateContent>
      <p:sp>
        <p:nvSpPr>
          <p:cNvPr id="117762" name="Rectangle 2"/>
          <p:cNvSpPr>
            <a:spLocks noGrp="1" noChangeArrowheads="1"/>
          </p:cNvSpPr>
          <p:nvPr>
            <p:ph type="title"/>
          </p:nvPr>
        </p:nvSpPr>
        <p:spPr/>
        <p:txBody>
          <a:bodyPr/>
          <a:lstStyle/>
          <a:p>
            <a:r>
              <a:rPr lang="en-US"/>
              <a:t>Norm</a:t>
            </a:r>
          </a:p>
        </p:txBody>
      </p:sp>
      <p:sp>
        <p:nvSpPr>
          <p:cNvPr id="2" name="TextBox 1"/>
          <p:cNvSpPr txBox="1"/>
          <p:nvPr/>
        </p:nvSpPr>
        <p:spPr>
          <a:xfrm>
            <a:off x="6248400" y="4876800"/>
            <a:ext cx="25908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The number of subintervals in a partition approaches infinity as the norm of the partition approaches zero.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1619" name="Rectangle 3"/>
              <p:cNvSpPr>
                <a:spLocks noGrp="1" noChangeArrowheads="1"/>
              </p:cNvSpPr>
              <p:nvPr>
                <p:ph idx="1"/>
              </p:nvPr>
            </p:nvSpPr>
            <p:spPr/>
            <p:txBody>
              <a:bodyPr>
                <a:normAutofit fontScale="92500" lnSpcReduction="10000"/>
              </a:bodyPr>
              <a:lstStyle/>
              <a:p>
                <a:r>
                  <a:rPr lang="en-US" dirty="0" smtClean="0"/>
                  <a:t>If </a:t>
                </a:r>
                <a14:m>
                  <m:oMath xmlns:m="http://schemas.openxmlformats.org/officeDocument/2006/math">
                    <m:r>
                      <a:rPr lang="en-US" b="0" i="1" smtClean="0">
                        <a:latin typeface="Cambria Math"/>
                      </a:rPr>
                      <m:t>𝑓</m:t>
                    </m:r>
                  </m:oMath>
                </a14:m>
                <a:r>
                  <a:rPr lang="en-US" dirty="0" smtClean="0"/>
                  <a:t> is defined on the closed interval </a:t>
                </a:r>
                <a14:m>
                  <m:oMath xmlns:m="http://schemas.openxmlformats.org/officeDocument/2006/math">
                    <m:r>
                      <a:rPr lang="en-US" b="0" i="1" smtClean="0">
                        <a:latin typeface="Cambria Math"/>
                      </a:rPr>
                      <m:t>[</m:t>
                    </m:r>
                    <m:r>
                      <a:rPr lang="en-US" b="0" i="1" smtClean="0">
                        <a:latin typeface="Cambria Math"/>
                      </a:rPr>
                      <m:t>𝑎</m:t>
                    </m:r>
                    <m:r>
                      <a:rPr lang="en-US" b="0" i="1" smtClean="0">
                        <a:latin typeface="Cambria Math"/>
                      </a:rPr>
                      <m:t>,</m:t>
                    </m:r>
                    <m:r>
                      <a:rPr lang="en-US" b="0" i="1" smtClean="0">
                        <a:latin typeface="Cambria Math"/>
                      </a:rPr>
                      <m:t>𝑏</m:t>
                    </m:r>
                    <m:r>
                      <a:rPr lang="en-US" b="0" i="1" smtClean="0">
                        <a:latin typeface="Cambria Math"/>
                      </a:rPr>
                      <m:t>]</m:t>
                    </m:r>
                  </m:oMath>
                </a14:m>
                <a:r>
                  <a:rPr lang="en-US" dirty="0" smtClean="0"/>
                  <a:t> and the limit described exists</a:t>
                </a:r>
                <a:br>
                  <a:rPr lang="en-US" dirty="0" smtClean="0"/>
                </a:b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m:t>
                            </m:r>
                            <m:d>
                              <m:dPr>
                                <m:begChr m:val="|"/>
                                <m:endChr m:val="|"/>
                                <m:ctrlPr>
                                  <a:rPr lang="en-US" b="0" i="1" smtClean="0">
                                    <a:latin typeface="Cambria Math"/>
                                    <a:ea typeface="Cambria Math"/>
                                  </a:rPr>
                                </m:ctrlPr>
                              </m:dPr>
                              <m:e>
                                <m:r>
                                  <m:rPr>
                                    <m:sty m:val="p"/>
                                  </m:rPr>
                                  <a:rPr lang="el-GR" b="0" i="1" smtClean="0">
                                    <a:latin typeface="Cambria Math"/>
                                    <a:ea typeface="Cambria Math"/>
                                  </a:rPr>
                                  <m:t>Δ</m:t>
                                </m:r>
                              </m:e>
                            </m:d>
                            <m:r>
                              <a:rPr lang="en-US" b="0" i="1" smtClean="0">
                                <a:latin typeface="Cambria Math"/>
                                <a:ea typeface="Cambria Math"/>
                              </a:rPr>
                              <m:t>|→0</m:t>
                            </m:r>
                          </m:lim>
                        </m:limLow>
                      </m:fName>
                      <m:e>
                        <m:nary>
                          <m:naryPr>
                            <m:chr m:val="∑"/>
                            <m:ctrlPr>
                              <a:rPr lang="en-US" i="1" smtClean="0">
                                <a:latin typeface="Cambria Math"/>
                              </a:rPr>
                            </m:ctrlPr>
                          </m:naryPr>
                          <m:sub>
                            <m:r>
                              <a:rPr lang="en-US" i="1" smtClean="0">
                                <a:latin typeface="Cambria Math"/>
                              </a:rPr>
                              <m:t>𝑖</m:t>
                            </m:r>
                            <m:r>
                              <a:rPr lang="en-US" i="1" smtClean="0">
                                <a:latin typeface="Cambria Math"/>
                              </a:rPr>
                              <m:t>=1</m:t>
                            </m:r>
                          </m:sub>
                          <m:sup>
                            <m:r>
                              <a:rPr lang="en-US" i="1" smtClean="0">
                                <a:latin typeface="Cambria Math"/>
                              </a:rPr>
                              <m:t>𝑛</m:t>
                            </m:r>
                          </m:sup>
                          <m:e>
                            <m:r>
                              <a:rPr lang="en-US" b="0" i="1" smtClean="0">
                                <a:latin typeface="Cambria Math"/>
                              </a:rPr>
                              <m:t>𝑓</m:t>
                            </m:r>
                            <m:r>
                              <a:rPr lang="en-US" b="0" i="1" smtClean="0">
                                <a:latin typeface="Cambria Math"/>
                              </a:rPr>
                              <m:t>(</m:t>
                            </m:r>
                            <m:sSub>
                              <m:sSubPr>
                                <m:ctrlPr>
                                  <a:rPr lang="en-US" b="0" i="1" smtClean="0">
                                    <a:latin typeface="Cambria Math"/>
                                  </a:rPr>
                                </m:ctrlPr>
                              </m:sSubPr>
                              <m:e>
                                <m:r>
                                  <a:rPr lang="en-US" b="0" i="1" smtClean="0">
                                    <a:latin typeface="Cambria Math"/>
                                  </a:rPr>
                                  <m:t>𝑐</m:t>
                                </m:r>
                              </m:e>
                              <m:sub>
                                <m:r>
                                  <a:rPr lang="en-US" b="0" i="1" smtClean="0">
                                    <a:latin typeface="Cambria Math"/>
                                  </a:rPr>
                                  <m:t>𝑖</m:t>
                                </m:r>
                              </m:sub>
                            </m:sSub>
                            <m:r>
                              <a:rPr lang="en-US" b="0" i="1" smtClean="0">
                                <a:latin typeface="Cambria Math"/>
                              </a:rPr>
                              <m:t>)</m:t>
                            </m:r>
                            <m:r>
                              <m:rPr>
                                <m:sty m:val="p"/>
                              </m:rPr>
                              <a:rPr lang="el-GR" b="0" i="1" smtClean="0">
                                <a:latin typeface="Cambria Math"/>
                                <a:ea typeface="Cambria Math"/>
                              </a:rPr>
                              <m:t>Δ</m:t>
                            </m:r>
                            <m:sSub>
                              <m:sSubPr>
                                <m:ctrlPr>
                                  <a:rPr lang="el-GR"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sub>
                            </m:sSub>
                          </m:e>
                        </m:nary>
                      </m:e>
                    </m:func>
                  </m:oMath>
                </a14:m>
                <a:r>
                  <a:rPr lang="en-US" dirty="0" smtClean="0"/>
                  <a:t/>
                </a:r>
                <a:br>
                  <a:rPr lang="en-US" dirty="0" smtClean="0"/>
                </a:br>
                <a:r>
                  <a:rPr lang="en-US" dirty="0" smtClean="0"/>
                  <a:t>then </a:t>
                </a:r>
                <a14:m>
                  <m:oMath xmlns:m="http://schemas.openxmlformats.org/officeDocument/2006/math">
                    <m:r>
                      <a:rPr lang="en-US" b="0" i="1" smtClean="0">
                        <a:latin typeface="Cambria Math"/>
                      </a:rPr>
                      <m:t>𝑓</m:t>
                    </m:r>
                  </m:oMath>
                </a14:m>
                <a:r>
                  <a:rPr lang="en-US" dirty="0" smtClean="0"/>
                  <a:t> is </a:t>
                </a:r>
                <a:r>
                  <a:rPr lang="en-US" b="1" dirty="0" err="1" smtClean="0"/>
                  <a:t>integrable</a:t>
                </a:r>
                <a:r>
                  <a:rPr lang="en-US" dirty="0" smtClean="0"/>
                  <a:t> on  </a:t>
                </a:r>
                <a14:m>
                  <m:oMath xmlns:m="http://schemas.openxmlformats.org/officeDocument/2006/math">
                    <m:r>
                      <a:rPr lang="en-US" b="0" i="1" smtClean="0">
                        <a:latin typeface="Cambria Math"/>
                      </a:rPr>
                      <m:t>[</m:t>
                    </m:r>
                    <m:r>
                      <a:rPr lang="en-US" b="0" i="1" smtClean="0">
                        <a:latin typeface="Cambria Math"/>
                      </a:rPr>
                      <m:t>𝑎</m:t>
                    </m:r>
                    <m:r>
                      <a:rPr lang="en-US" b="0" i="1" smtClean="0">
                        <a:latin typeface="Cambria Math"/>
                      </a:rPr>
                      <m:t>,</m:t>
                    </m:r>
                    <m:r>
                      <a:rPr lang="en-US" b="0" i="1" smtClean="0">
                        <a:latin typeface="Cambria Math"/>
                      </a:rPr>
                      <m:t>𝑏</m:t>
                    </m:r>
                    <m:r>
                      <a:rPr lang="en-US" b="0" i="1" smtClean="0">
                        <a:latin typeface="Cambria Math"/>
                      </a:rPr>
                      <m:t>]</m:t>
                    </m:r>
                  </m:oMath>
                </a14:m>
                <a:r>
                  <a:rPr lang="en-US" dirty="0" smtClean="0"/>
                  <a:t> and the limit is denoted by </a:t>
                </a:r>
                <a:br>
                  <a:rPr lang="en-US" dirty="0" smtClean="0"/>
                </a:br>
                <a14:m>
                  <m:oMath xmlns:m="http://schemas.openxmlformats.org/officeDocument/2006/math">
                    <m:func>
                      <m:funcPr>
                        <m:ctrlPr>
                          <a:rPr lang="en-US" i="1">
                            <a:latin typeface="Cambria Math"/>
                          </a:rPr>
                        </m:ctrlPr>
                      </m:funcPr>
                      <m:fName>
                        <m:limLow>
                          <m:limLowPr>
                            <m:ctrlPr>
                              <a:rPr lang="en-US" i="1">
                                <a:latin typeface="Cambria Math"/>
                              </a:rPr>
                            </m:ctrlPr>
                          </m:limLowPr>
                          <m:e>
                            <m:r>
                              <m:rPr>
                                <m:sty m:val="p"/>
                              </m:rPr>
                              <a:rPr lang="en-US">
                                <a:latin typeface="Cambria Math"/>
                              </a:rPr>
                              <m:t>lim</m:t>
                            </m:r>
                          </m:e>
                          <m:lim>
                            <m:r>
                              <a:rPr lang="en-US" i="1">
                                <a:latin typeface="Cambria Math"/>
                              </a:rPr>
                              <m:t>|</m:t>
                            </m:r>
                            <m:d>
                              <m:dPr>
                                <m:begChr m:val="|"/>
                                <m:endChr m:val="|"/>
                                <m:ctrlPr>
                                  <a:rPr lang="en-US" i="1">
                                    <a:latin typeface="Cambria Math"/>
                                    <a:ea typeface="Cambria Math"/>
                                  </a:rPr>
                                </m:ctrlPr>
                              </m:dPr>
                              <m:e>
                                <m:r>
                                  <m:rPr>
                                    <m:sty m:val="p"/>
                                  </m:rPr>
                                  <a:rPr lang="el-GR" i="1">
                                    <a:latin typeface="Cambria Math"/>
                                    <a:ea typeface="Cambria Math"/>
                                  </a:rPr>
                                  <m:t>Δ</m:t>
                                </m:r>
                              </m:e>
                            </m:d>
                            <m:r>
                              <a:rPr lang="en-US" i="1">
                                <a:latin typeface="Cambria Math"/>
                                <a:ea typeface="Cambria Math"/>
                              </a:rPr>
                              <m:t>|→0</m:t>
                            </m:r>
                          </m:lim>
                        </m:limLow>
                      </m:fName>
                      <m:e>
                        <m:nary>
                          <m:naryPr>
                            <m:chr m:val="∑"/>
                            <m:ctrlPr>
                              <a:rPr lang="en-US" i="1">
                                <a:latin typeface="Cambria Math"/>
                              </a:rPr>
                            </m:ctrlPr>
                          </m:naryPr>
                          <m:sub>
                            <m:r>
                              <a:rPr lang="en-US" i="1">
                                <a:latin typeface="Cambria Math"/>
                              </a:rPr>
                              <m:t>𝑖</m:t>
                            </m:r>
                            <m:r>
                              <a:rPr lang="en-US" i="1">
                                <a:latin typeface="Cambria Math"/>
                              </a:rPr>
                              <m:t>=1</m:t>
                            </m:r>
                          </m:sub>
                          <m:sup>
                            <m:r>
                              <a:rPr lang="en-US" i="1">
                                <a:latin typeface="Cambria Math"/>
                              </a:rPr>
                              <m:t>𝑛</m:t>
                            </m:r>
                          </m:sup>
                          <m:e>
                            <m:r>
                              <a:rPr lang="en-US" i="1">
                                <a:latin typeface="Cambria Math"/>
                              </a:rPr>
                              <m:t>𝑓</m:t>
                            </m:r>
                            <m:r>
                              <a:rPr lang="en-US" i="1">
                                <a:latin typeface="Cambria Math"/>
                              </a:rPr>
                              <m:t>(</m:t>
                            </m:r>
                            <m:sSub>
                              <m:sSubPr>
                                <m:ctrlPr>
                                  <a:rPr lang="en-US" i="1">
                                    <a:latin typeface="Cambria Math"/>
                                  </a:rPr>
                                </m:ctrlPr>
                              </m:sSubPr>
                              <m:e>
                                <m:r>
                                  <a:rPr lang="en-US" i="1">
                                    <a:latin typeface="Cambria Math"/>
                                  </a:rPr>
                                  <m:t>𝑐</m:t>
                                </m:r>
                              </m:e>
                              <m:sub>
                                <m:r>
                                  <a:rPr lang="en-US" i="1">
                                    <a:latin typeface="Cambria Math"/>
                                  </a:rPr>
                                  <m:t>𝑖</m:t>
                                </m:r>
                              </m:sub>
                            </m:sSub>
                            <m:r>
                              <a:rPr lang="en-US" i="1">
                                <a:latin typeface="Cambria Math"/>
                              </a:rPr>
                              <m:t>)</m:t>
                            </m:r>
                            <m:r>
                              <m:rPr>
                                <m:sty m:val="p"/>
                              </m:rPr>
                              <a:rPr lang="el-GR" i="1">
                                <a:latin typeface="Cambria Math"/>
                                <a:ea typeface="Cambria Math"/>
                              </a:rPr>
                              <m:t>Δ</m:t>
                            </m:r>
                            <m:sSub>
                              <m:sSubPr>
                                <m:ctrlPr>
                                  <a:rPr lang="el-GR" i="1">
                                    <a:latin typeface="Cambria Math"/>
                                    <a:ea typeface="Cambria Math"/>
                                  </a:rPr>
                                </m:ctrlPr>
                              </m:sSubPr>
                              <m:e>
                                <m:r>
                                  <a:rPr lang="en-US" i="1">
                                    <a:latin typeface="Cambria Math"/>
                                    <a:ea typeface="Cambria Math"/>
                                  </a:rPr>
                                  <m:t>𝑥</m:t>
                                </m:r>
                              </m:e>
                              <m:sub>
                                <m:r>
                                  <a:rPr lang="en-US" i="1">
                                    <a:latin typeface="Cambria Math"/>
                                    <a:ea typeface="Cambria Math"/>
                                  </a:rPr>
                                  <m:t>𝑖</m:t>
                                </m:r>
                              </m:sub>
                            </m:sSub>
                          </m:e>
                        </m:nary>
                      </m:e>
                    </m:func>
                    <m:r>
                      <a:rPr lang="en-US" b="0" i="1" smtClean="0">
                        <a:latin typeface="Cambria Math"/>
                        <a:ea typeface="Cambria Math"/>
                      </a:rPr>
                      <m:t>=</m:t>
                    </m:r>
                    <m:nary>
                      <m:naryPr>
                        <m:ctrlPr>
                          <a:rPr lang="en-US" b="0" i="1" smtClean="0">
                            <a:latin typeface="Cambria Math"/>
                            <a:ea typeface="Cambria Math"/>
                          </a:rPr>
                        </m:ctrlPr>
                      </m:naryPr>
                      <m:sub>
                        <m:r>
                          <m:rPr>
                            <m:brk m:alnAt="23"/>
                          </m:rPr>
                          <a:rPr lang="en-US" b="0" i="1" smtClean="0">
                            <a:latin typeface="Cambria Math"/>
                            <a:ea typeface="Cambria Math"/>
                          </a:rPr>
                          <m:t>𝑎</m:t>
                        </m:r>
                      </m:sub>
                      <m:sup>
                        <m:r>
                          <a:rPr lang="en-US" b="0" i="1" smtClean="0">
                            <a:latin typeface="Cambria Math"/>
                            <a:ea typeface="Cambria Math"/>
                          </a:rPr>
                          <m:t>𝑏</m:t>
                        </m:r>
                      </m:sup>
                      <m:e>
                        <m:r>
                          <a:rPr lang="en-US" b="0" i="1" smtClean="0">
                            <a:latin typeface="Cambria Math"/>
                            <a:ea typeface="Cambria Math"/>
                          </a:rPr>
                          <m:t>𝑓</m:t>
                        </m:r>
                        <m:d>
                          <m:dPr>
                            <m:ctrlPr>
                              <a:rPr lang="en-US" b="0" i="1" smtClean="0">
                                <a:latin typeface="Cambria Math"/>
                                <a:ea typeface="Cambria Math"/>
                              </a:rPr>
                            </m:ctrlPr>
                          </m:dPr>
                          <m:e>
                            <m:r>
                              <a:rPr lang="en-US" b="0" i="1" smtClean="0">
                                <a:latin typeface="Cambria Math"/>
                                <a:ea typeface="Cambria Math"/>
                              </a:rPr>
                              <m:t>𝑥</m:t>
                            </m:r>
                          </m:e>
                        </m:d>
                        <m:r>
                          <a:rPr lang="en-US" b="0" i="1" smtClean="0">
                            <a:latin typeface="Cambria Math"/>
                            <a:ea typeface="Cambria Math"/>
                          </a:rPr>
                          <m:t>𝑑𝑥</m:t>
                        </m:r>
                      </m:e>
                    </m:nary>
                  </m:oMath>
                </a14:m>
                <a:r>
                  <a:rPr lang="en-US" dirty="0" smtClean="0"/>
                  <a:t/>
                </a:r>
                <a:br>
                  <a:rPr lang="en-US" dirty="0" smtClean="0"/>
                </a:br>
                <a:r>
                  <a:rPr lang="en-US" dirty="0" smtClean="0"/>
                  <a:t/>
                </a:r>
                <a:br>
                  <a:rPr lang="en-US" dirty="0" smtClean="0"/>
                </a:br>
                <a:r>
                  <a:rPr lang="en-US" dirty="0" smtClean="0"/>
                  <a:t>The limit is called the </a:t>
                </a:r>
                <a:r>
                  <a:rPr lang="en-US" b="1" dirty="0" smtClean="0"/>
                  <a:t>definite integral</a:t>
                </a:r>
                <a:r>
                  <a:rPr lang="en-US" dirty="0" smtClean="0"/>
                  <a:t> of </a:t>
                </a:r>
                <a14:m>
                  <m:oMath xmlns:m="http://schemas.openxmlformats.org/officeDocument/2006/math">
                    <m:r>
                      <a:rPr lang="en-US" b="0" i="1" smtClean="0">
                        <a:latin typeface="Cambria Math"/>
                      </a:rPr>
                      <m:t>𝑓</m:t>
                    </m:r>
                  </m:oMath>
                </a14:m>
                <a:r>
                  <a:rPr lang="en-US" dirty="0" smtClean="0"/>
                  <a:t> from </a:t>
                </a:r>
                <a14:m>
                  <m:oMath xmlns:m="http://schemas.openxmlformats.org/officeDocument/2006/math">
                    <m:r>
                      <a:rPr lang="en-US" b="0" i="1" smtClean="0">
                        <a:latin typeface="Cambria Math"/>
                      </a:rPr>
                      <m:t>𝑎</m:t>
                    </m:r>
                  </m:oMath>
                </a14:m>
                <a:r>
                  <a:rPr lang="en-US" dirty="0" smtClean="0"/>
                  <a:t>, </a:t>
                </a:r>
                <a:r>
                  <a:rPr lang="en-US" b="1" dirty="0" smtClean="0"/>
                  <a:t>lower limit</a:t>
                </a:r>
                <a:r>
                  <a:rPr lang="en-US" dirty="0" smtClean="0"/>
                  <a:t>, to </a:t>
                </a:r>
                <a14:m>
                  <m:oMath xmlns:m="http://schemas.openxmlformats.org/officeDocument/2006/math">
                    <m:r>
                      <a:rPr lang="en-US" b="0" i="1" smtClean="0">
                        <a:latin typeface="Cambria Math"/>
                      </a:rPr>
                      <m:t>𝑏</m:t>
                    </m:r>
                  </m:oMath>
                </a14:m>
                <a:r>
                  <a:rPr lang="en-US" dirty="0" smtClean="0"/>
                  <a:t>, </a:t>
                </a:r>
                <a:r>
                  <a:rPr lang="en-US" b="1" dirty="0" smtClean="0"/>
                  <a:t>upper limit</a:t>
                </a:r>
                <a:r>
                  <a:rPr lang="en-US" dirty="0" smtClean="0"/>
                  <a:t>.</a:t>
                </a:r>
                <a:endParaRPr lang="en-US" dirty="0"/>
              </a:p>
            </p:txBody>
          </p:sp>
        </mc:Choice>
        <mc:Fallback xmlns="">
          <p:sp>
            <p:nvSpPr>
              <p:cNvPr id="111619" name="Rectangle 3"/>
              <p:cNvSpPr>
                <a:spLocks noGrp="1" noRot="1" noChangeAspect="1" noMove="1" noResize="1" noEditPoints="1" noAdjustHandles="1" noChangeArrowheads="1" noChangeShapeType="1" noTextEdit="1"/>
              </p:cNvSpPr>
              <p:nvPr>
                <p:ph idx="1"/>
              </p:nvPr>
            </p:nvSpPr>
            <p:spPr>
              <a:blipFill rotWithShape="1">
                <a:blip r:embed="rId3"/>
                <a:stretch>
                  <a:fillRect t="-1482" r="-1259" b="-135"/>
                </a:stretch>
              </a:blipFill>
            </p:spPr>
            <p:txBody>
              <a:bodyPr/>
              <a:lstStyle/>
              <a:p>
                <a:r>
                  <a:rPr lang="en-US">
                    <a:noFill/>
                  </a:rPr>
                  <a:t> </a:t>
                </a:r>
              </a:p>
            </p:txBody>
          </p:sp>
        </mc:Fallback>
      </mc:AlternateContent>
      <p:sp>
        <p:nvSpPr>
          <p:cNvPr id="111618" name="Rectangle 2"/>
          <p:cNvSpPr>
            <a:spLocks noGrp="1" noChangeArrowheads="1"/>
          </p:cNvSpPr>
          <p:nvPr>
            <p:ph type="title"/>
          </p:nvPr>
        </p:nvSpPr>
        <p:spPr/>
        <p:txBody>
          <a:bodyPr/>
          <a:lstStyle/>
          <a:p>
            <a:r>
              <a:rPr lang="en-US"/>
              <a:t>Definite Integral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10962</TotalTime>
  <Words>993</Words>
  <Application>Microsoft Office PowerPoint</Application>
  <PresentationFormat>On-screen Show (4:3)</PresentationFormat>
  <Paragraphs>113</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Chapter 4</vt:lpstr>
      <vt:lpstr>Chapter 4</vt:lpstr>
      <vt:lpstr>Partitions with Subintervals  of Unequal Lengths</vt:lpstr>
      <vt:lpstr>Partitions with Subintervals  of Unequal Lengths</vt:lpstr>
      <vt:lpstr>Partitions with Subintervals  of Unequal Lengths</vt:lpstr>
      <vt:lpstr>Riemann Sum</vt:lpstr>
      <vt:lpstr>Riemann Sum</vt:lpstr>
      <vt:lpstr>Norm</vt:lpstr>
      <vt:lpstr>Definite Integral</vt:lpstr>
      <vt:lpstr>Converting</vt:lpstr>
      <vt:lpstr>Example</vt:lpstr>
      <vt:lpstr>Note</vt:lpstr>
      <vt:lpstr>Area</vt:lpstr>
      <vt:lpstr>Example</vt:lpstr>
      <vt:lpstr>Definition of two special definite integrals</vt:lpstr>
      <vt:lpstr>Additive Interval Property</vt:lpstr>
      <vt:lpstr>Properties of Definite Integrals</vt:lpstr>
      <vt:lpstr>Homework</vt:lpstr>
    </vt:vector>
  </TitlesOfParts>
  <Company>School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Brandy Pitstick</dc:creator>
  <cp:lastModifiedBy>Test4520</cp:lastModifiedBy>
  <cp:revision>83</cp:revision>
  <dcterms:created xsi:type="dcterms:W3CDTF">2009-11-22T19:28:07Z</dcterms:created>
  <dcterms:modified xsi:type="dcterms:W3CDTF">2014-01-16T17:11:42Z</dcterms:modified>
</cp:coreProperties>
</file>