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23"/>
  </p:notesMasterIdLst>
  <p:handoutMasterIdLst>
    <p:handoutMasterId r:id="rId24"/>
  </p:handoutMasterIdLst>
  <p:sldIdLst>
    <p:sldId id="256" r:id="rId2"/>
    <p:sldId id="355" r:id="rId3"/>
    <p:sldId id="359" r:id="rId4"/>
    <p:sldId id="257" r:id="rId5"/>
    <p:sldId id="258" r:id="rId6"/>
    <p:sldId id="259" r:id="rId7"/>
    <p:sldId id="260" r:id="rId8"/>
    <p:sldId id="361" r:id="rId9"/>
    <p:sldId id="261" r:id="rId10"/>
    <p:sldId id="262" r:id="rId11"/>
    <p:sldId id="362" r:id="rId12"/>
    <p:sldId id="263" r:id="rId13"/>
    <p:sldId id="264" r:id="rId14"/>
    <p:sldId id="265" r:id="rId15"/>
    <p:sldId id="266" r:id="rId16"/>
    <p:sldId id="363" r:id="rId17"/>
    <p:sldId id="267" r:id="rId18"/>
    <p:sldId id="350" r:id="rId19"/>
    <p:sldId id="269" r:id="rId20"/>
    <p:sldId id="268" r:id="rId21"/>
    <p:sldId id="34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  <a:srgbClr val="D9F1FF"/>
    <a:srgbClr val="CCECFF"/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E546798-4E28-4A92-BB19-A0F06EA32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07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B2EA321-A4C3-413F-BFE4-7C3F8E13A7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76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52A8B-9F4C-4014-94DA-EEE48AB711F8}" type="slidenum">
              <a:rPr lang="en-US"/>
              <a:pPr/>
              <a:t>1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4D488-200D-4B4C-B80B-AD1F0ACAF0E6}" type="slidenum">
              <a:rPr lang="en-US"/>
              <a:pPr/>
              <a:t>13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CBE19C-A880-4FFF-988F-15AABC89F75B}" type="slidenum">
              <a:rPr lang="en-US"/>
              <a:pPr/>
              <a:t>14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4E5AD-E61E-4268-A249-6D67223F3E4F}" type="slidenum">
              <a:rPr lang="en-US"/>
              <a:pPr/>
              <a:t>15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845D7-D17F-42AC-89A9-6E7893A93FD1}" type="slidenum">
              <a:rPr lang="en-US"/>
              <a:pPr/>
              <a:t>17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132BC-3C8A-4733-95A7-507A873018E8}" type="slidenum">
              <a:rPr lang="en-US"/>
              <a:pPr/>
              <a:t>19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9F582-CF01-45C2-8E7D-F0032D9E32A0}" type="slidenum">
              <a:rPr lang="en-US"/>
              <a:pPr/>
              <a:t>20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3DCE5-4562-4433-B1FB-CF9770555423}" type="slidenum">
              <a:rPr lang="en-US"/>
              <a:pPr/>
              <a:t>4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756A9-196C-4218-85A1-A4334FFD2D4E}" type="slidenum">
              <a:rPr lang="en-US"/>
              <a:pPr/>
              <a:t>5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9897B-69A0-40EA-84DE-80338920DD5D}" type="slidenum">
              <a:rPr lang="en-US"/>
              <a:pPr/>
              <a:t>6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C7CFA-4CAE-4881-BD3E-17CBC6D1DEAF}" type="slidenum">
              <a:rPr lang="en-US"/>
              <a:pPr/>
              <a:t>7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57120-5872-4221-91E6-32C87EB54180}" type="slidenum">
              <a:rPr lang="en-US"/>
              <a:pPr/>
              <a:t>9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3DC5E-5401-4477-8539-6F8ADA119A11}" type="slidenum">
              <a:rPr lang="en-US"/>
              <a:pPr/>
              <a:t>10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6C015-6CC4-4F24-9AA0-AC84BDAB28DB}" type="slidenum">
              <a:rPr lang="en-US"/>
              <a:pPr/>
              <a:t>11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6C015-6CC4-4F24-9AA0-AC84BDAB28DB}" type="slidenum">
              <a:rPr lang="en-US"/>
              <a:pPr/>
              <a:t>12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9E0316-6DF0-436A-BF8D-EAACF31E5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4E187D-C225-4DF8-89C5-4149F9E3B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94671-1602-43E1-BF2D-581CC4478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D41A59-4D38-4125-8322-72B6E7D68E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B969CC-2484-4E01-B53A-F9AB1B63A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55552-85C0-48BE-B7BA-1B737148DF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8F488-619A-4AC5-BF78-EDE216E0F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1CF736-B1E0-4713-BCDE-A24DFA6C95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BFBF8C-A90B-4F51-87D4-C25F7DA3C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2C794-FE41-4E7A-AD06-E625F0D99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EBC62D-A850-4FF3-822E-DB789ACF0F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C467E9-7F15-4D82-AE85-5728F2830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Integration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" t="7388" r="3703" b="3951"/>
          <a:stretch>
            <a:fillRect/>
          </a:stretch>
        </p:blipFill>
        <p:spPr bwMode="auto">
          <a:xfrm>
            <a:off x="0" y="238125"/>
            <a:ext cx="9144000" cy="63912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3253" name="Rectangle 5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−3 </m:t>
                        </m:r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1200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(1−2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 </m:t>
                        </m:r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3253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07977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3253" name="Rectangle 5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Describe the </a:t>
                </a:r>
                <a:r>
                  <a:rPr lang="en-US" dirty="0" err="1"/>
                  <a:t>antiderivatives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120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(2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3253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2467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+3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</a:t>
                </a:r>
                <a:endParaRPr lang="en-US" sz="120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1" smtClean="0">
                                <a:latin typeface="Cambria Math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32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24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349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200" i="0" smtClean="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200" i="0" smtClean="0"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den>
                        </m:f>
                        <m:r>
                          <a:rPr lang="en-US" sz="32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34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451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500" dirty="0" smtClean="0"/>
                  <a:t>Each graph that is a part of the family of an </a:t>
                </a:r>
                <a:r>
                  <a:rPr lang="en-US" sz="2500" dirty="0" err="1"/>
                  <a:t>antiderivative</a:t>
                </a:r>
                <a:r>
                  <a:rPr lang="en-US" sz="2500" dirty="0"/>
                  <a:t> is a vertical translation of another graph in the </a:t>
                </a:r>
                <a:r>
                  <a:rPr lang="en-US" sz="2500" dirty="0" smtClean="0"/>
                  <a:t>family.  Therefore, the graphs travel </a:t>
                </a:r>
                <a:r>
                  <a:rPr lang="en-US" sz="2500" dirty="0"/>
                  <a:t>through different points.</a:t>
                </a:r>
              </a:p>
              <a:p>
                <a:r>
                  <a:rPr lang="en-US" sz="2500" dirty="0"/>
                  <a:t>In many applications, you are given additional information that allows you to determine a </a:t>
                </a:r>
                <a:r>
                  <a:rPr lang="en-US" sz="2500" b="1" dirty="0"/>
                  <a:t>particular solution</a:t>
                </a:r>
                <a:r>
                  <a:rPr lang="en-US" sz="2500" dirty="0"/>
                  <a:t>.</a:t>
                </a:r>
              </a:p>
              <a:p>
                <a:r>
                  <a:rPr lang="en-US" sz="2500" dirty="0"/>
                  <a:t>The additional information is called an </a:t>
                </a:r>
                <a:r>
                  <a:rPr lang="en-US" sz="2500" b="1" dirty="0"/>
                  <a:t>initial condition</a:t>
                </a:r>
                <a:r>
                  <a:rPr lang="en-US" sz="2500" dirty="0" smtClean="0"/>
                  <a:t>.  Only the </a:t>
                </a:r>
                <a:r>
                  <a:rPr lang="en-US" sz="2500" dirty="0"/>
                  <a:t>value of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𝑦</m:t>
                    </m:r>
                    <m:r>
                      <a:rPr lang="en-US" sz="2500" i="1" dirty="0" smtClean="0">
                        <a:latin typeface="Cambria Math"/>
                      </a:rPr>
                      <m:t>=</m:t>
                    </m:r>
                    <m:r>
                      <a:rPr lang="en-US" sz="2500" i="1" dirty="0" smtClean="0">
                        <a:latin typeface="Cambria Math"/>
                      </a:rPr>
                      <m:t>𝐹</m:t>
                    </m:r>
                    <m:r>
                      <a:rPr lang="en-US" sz="2500" i="1" dirty="0" smtClean="0">
                        <a:latin typeface="Cambria Math"/>
                      </a:rPr>
                      <m:t>(</m:t>
                    </m:r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  <m:r>
                      <a:rPr lang="en-US" sz="25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500" dirty="0"/>
                  <a:t> is needed for one value of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500" dirty="0" smtClean="0"/>
                  <a:t>.  This is a point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</a:rPr>
                      <m:t>(</m:t>
                    </m:r>
                    <m:r>
                      <a:rPr lang="en-US" sz="2500" i="1" dirty="0" smtClean="0">
                        <a:latin typeface="Cambria Math"/>
                      </a:rPr>
                      <m:t>𝑥</m:t>
                    </m:r>
                    <m:r>
                      <a:rPr lang="en-US" sz="2500" i="1" dirty="0" smtClean="0">
                        <a:latin typeface="Cambria Math"/>
                      </a:rPr>
                      <m:t>, </m:t>
                    </m:r>
                    <m:r>
                      <a:rPr lang="en-US" sz="2500" i="1" dirty="0" smtClean="0">
                        <a:latin typeface="Cambria Math"/>
                      </a:rPr>
                      <m:t>𝑦</m:t>
                    </m:r>
                    <m:r>
                      <a:rPr lang="en-US" sz="25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500" dirty="0" smtClean="0"/>
                  <a:t>.</a:t>
                </a:r>
                <a:endParaRPr lang="en-US" sz="2500" dirty="0"/>
              </a:p>
            </p:txBody>
          </p:sp>
        </mc:Choice>
        <mc:Fallback xmlns="">
          <p:sp>
            <p:nvSpPr>
              <p:cNvPr id="645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943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Initial Conditions and </a:t>
            </a:r>
            <a:br>
              <a:rPr lang="en-US" sz="3200"/>
            </a:br>
            <a:r>
              <a:rPr lang="en-US" sz="3200"/>
              <a:t>Particular Solutions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5257800" y="152400"/>
            <a:ext cx="1828800" cy="990600"/>
          </a:xfrm>
          <a:prstGeom prst="cloudCallout">
            <a:avLst>
              <a:gd name="adj1" fmla="val -27975"/>
              <a:gd name="adj2" fmla="val 126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𝑑𝐶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=−0.2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+40</m:t>
                    </m:r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180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=89.90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02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553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Find the general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 smtClean="0"/>
              </a:p>
              <a:p>
                <a:endParaRPr lang="en-US" dirty="0"/>
              </a:p>
              <a:p>
                <a:pPr marL="347663" indent="-238125">
                  <a:buNone/>
                </a:pP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and </a:t>
                </a:r>
                <a:r>
                  <a:rPr lang="en-US" dirty="0"/>
                  <a:t>find the particular solution that satisfies the initial condition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𝐹</m:t>
                    </m:r>
                    <m:r>
                      <a:rPr lang="en-US" i="1" dirty="0" smtClean="0">
                        <a:latin typeface="Cambria Math"/>
                      </a:rPr>
                      <m:t>(3)=1</m:t>
                    </m:r>
                  </m:oMath>
                </a14:m>
                <a:r>
                  <a:rPr lang="en-US" dirty="0"/>
                  <a:t>. </a:t>
                </a:r>
                <a:endParaRPr lang="en-US" sz="12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55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Examples for a Particular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chemeClr val="bg1"/>
                </a:solidFill>
              </a:rPr>
              <a:t>A slope field shows you the slope (derivative) of a graph at a particular point.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This </a:t>
            </a:r>
            <a:r>
              <a:rPr lang="en-US" sz="2500" dirty="0">
                <a:solidFill>
                  <a:schemeClr val="bg1"/>
                </a:solidFill>
              </a:rPr>
              <a:t>allows you to sketch a function given a </a:t>
            </a:r>
            <a:r>
              <a:rPr lang="en-US" sz="2500" dirty="0" smtClean="0">
                <a:solidFill>
                  <a:schemeClr val="bg1"/>
                </a:solidFill>
              </a:rPr>
              <a:t>point.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Slope Fields</a:t>
            </a:r>
          </a:p>
        </p:txBody>
      </p:sp>
      <p:pic>
        <p:nvPicPr>
          <p:cNvPr id="299012" name="Picture 4" descr="mth306g_slope_field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 err="1"/>
              <a:t>Antiderivatives</a:t>
            </a:r>
            <a:r>
              <a:rPr lang="en-US" sz="2600" dirty="0"/>
              <a:t> can help in solving vertical motion problems.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Reminder</a:t>
            </a:r>
            <a:r>
              <a:rPr lang="en-US" sz="26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If f(x) is the position function,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f’(x) is the velocity function,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f’’(x) is the acceleration function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Solving a vertical motion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4158" name="Group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006525"/>
              </p:ext>
            </p:extLst>
          </p:nvPr>
        </p:nvGraphicFramePr>
        <p:xfrm>
          <a:off x="1370013" y="1827213"/>
          <a:ext cx="7469187" cy="853440"/>
        </p:xfrm>
        <a:graphic>
          <a:graphicData uri="http://schemas.openxmlformats.org/drawingml/2006/table">
            <a:tbl>
              <a:tblPr/>
              <a:tblGrid>
                <a:gridCol w="701675"/>
                <a:gridCol w="6767512"/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Page 255:</a:t>
                      </a:r>
                      <a:b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16-36 every four, 49-52 all, </a:t>
                      </a: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63</a:t>
                      </a: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 71-74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Calculus AB Homework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656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ball is thrown upward with an initial velocity of 96 feet per second from an initial height of 112 feet.</a:t>
                </a:r>
              </a:p>
              <a:p>
                <a:pPr lvl="1"/>
                <a:r>
                  <a:rPr lang="en-US" sz="2400" dirty="0"/>
                  <a:t>Find the position function giving the height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>as a function of the time </a:t>
                </a:r>
                <a:r>
                  <a:rPr lang="en-US" sz="2400" i="1" dirty="0"/>
                  <a:t>t.</a:t>
                </a:r>
              </a:p>
              <a:p>
                <a:pPr lvl="1"/>
                <a:r>
                  <a:rPr lang="en-US" sz="2400" dirty="0"/>
                  <a:t>When does the ball hit the ground?</a:t>
                </a:r>
              </a:p>
              <a:p>
                <a:endParaRPr lang="en-US" sz="55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65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13" r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Solving a Vertical Motion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</a:t>
            </a:r>
            <a:r>
              <a:rPr lang="en-US" dirty="0" smtClean="0"/>
              <a:t>255</a:t>
            </a:r>
          </a:p>
          <a:p>
            <a:pPr lvl="0"/>
            <a:r>
              <a:rPr lang="en-US" sz="2800" dirty="0">
                <a:latin typeface="Georgia" pitchFamily="18" charset="0"/>
              </a:rPr>
              <a:t>16-36 every four, 49-52 all, </a:t>
            </a:r>
            <a:r>
              <a:rPr lang="en-US" sz="2800" dirty="0" smtClean="0">
                <a:latin typeface="Georgia" pitchFamily="18" charset="0"/>
              </a:rPr>
              <a:t>63</a:t>
            </a:r>
            <a:r>
              <a:rPr lang="en-US" sz="2800" dirty="0">
                <a:latin typeface="Georgia" pitchFamily="18" charset="0"/>
              </a:rPr>
              <a:t>, 71-74 </a:t>
            </a:r>
            <a:r>
              <a:rPr lang="en-US" sz="2800" dirty="0" smtClean="0">
                <a:latin typeface="Georgia" pitchFamily="18" charset="0"/>
              </a:rPr>
              <a:t>all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 </a:t>
            </a:r>
          </a:p>
          <a:p>
            <a:pPr lvl="1"/>
            <a:r>
              <a:rPr lang="en-US" dirty="0" smtClean="0"/>
              <a:t>Write the general solution of a differential equation,</a:t>
            </a:r>
          </a:p>
          <a:p>
            <a:pPr lvl="1"/>
            <a:r>
              <a:rPr lang="en-US" dirty="0" smtClean="0"/>
              <a:t>Use indefinite integral notation for </a:t>
            </a:r>
            <a:r>
              <a:rPr lang="en-US" dirty="0" err="1" smtClean="0"/>
              <a:t>antiderivatives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Use basic integration rules to find </a:t>
            </a:r>
            <a:r>
              <a:rPr lang="en-US" dirty="0" err="1" smtClean="0"/>
              <a:t>antiderivatives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Find a particular solution of a differential equation.</a:t>
            </a:r>
          </a:p>
          <a:p>
            <a:r>
              <a:rPr lang="en-US" dirty="0" smtClean="0"/>
              <a:t>Standards:</a:t>
            </a:r>
          </a:p>
          <a:p>
            <a:pPr lvl="1"/>
            <a:r>
              <a:rPr lang="en-US" b="1" dirty="0"/>
              <a:t>MA.C.5.1 2000    </a:t>
            </a:r>
            <a:r>
              <a:rPr lang="en-US" dirty="0"/>
              <a:t>Find specific </a:t>
            </a:r>
            <a:r>
              <a:rPr lang="en-US" dirty="0" err="1"/>
              <a:t>antiderivatives</a:t>
            </a:r>
            <a:r>
              <a:rPr lang="en-US" dirty="0"/>
              <a:t> using initial conditions, including finding velocity functions from acceleration functions, finding position functions from velocity functions, and applications to motion along a line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Section 1: </a:t>
            </a:r>
            <a:br>
              <a:rPr lang="en-US" sz="3200" dirty="0" smtClean="0"/>
            </a:br>
            <a:r>
              <a:rPr lang="en-US" sz="3200" dirty="0" err="1" smtClean="0"/>
              <a:t>Antiderivatives</a:t>
            </a:r>
            <a:r>
              <a:rPr lang="en-US" sz="3200" dirty="0" smtClean="0"/>
              <a:t> and Indefinite Integration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54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a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dirty="0"/>
                  <a:t> whose derivative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)=4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baseline="30000" dirty="0">
                        <a:latin typeface="Cambria Math"/>
                      </a:rPr>
                      <m:t>3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𝐹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= 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baseline="30000" dirty="0">
                        <a:latin typeface="Cambria Math"/>
                      </a:rPr>
                      <m:t>4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an </a:t>
                </a:r>
                <a:r>
                  <a:rPr lang="en-US" u="sng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  <a:endParaRPr lang="en-US" i="1" dirty="0"/>
              </a:p>
            </p:txBody>
          </p:sp>
        </mc:Choice>
        <mc:Fallback xmlns=""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Antiderivatives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01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Definition: </a:t>
                </a:r>
              </a:p>
              <a:p>
                <a:pPr lvl="1"/>
                <a:r>
                  <a:rPr lang="en-US" dirty="0"/>
                  <a:t>A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is an </a:t>
                </a:r>
                <a:r>
                  <a:rPr lang="en-US" b="1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on an interval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𝐹</m:t>
                    </m:r>
                    <m:r>
                      <a:rPr lang="en-US" i="1" dirty="0" smtClean="0">
                        <a:latin typeface="Cambria Math"/>
                      </a:rPr>
                      <m:t>’(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)=</m:t>
                    </m:r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Theorem </a:t>
                </a:r>
                <a:r>
                  <a:rPr lang="en-US" dirty="0"/>
                  <a:t>4.1: </a:t>
                </a:r>
              </a:p>
              <a:p>
                <a:pPr lvl="1"/>
                <a:r>
                  <a:rPr lang="en-US" dirty="0"/>
                  <a:t>Representation of </a:t>
                </a:r>
                <a:r>
                  <a:rPr lang="en-US" dirty="0" err="1"/>
                  <a:t>Antiderivatives</a:t>
                </a:r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dirty="0"/>
                  <a:t> is 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on an interval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/>
                  <a:t> is an </a:t>
                </a:r>
                <a:r>
                  <a:rPr lang="en-US" dirty="0" err="1"/>
                  <a:t>antiderivative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on the interval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/>
                  <a:t> if and only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is of the form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= </m:t>
                    </m:r>
                    <m:r>
                      <a:rPr lang="en-US" i="1" dirty="0" smtClean="0">
                        <a:latin typeface="Cambria Math"/>
                      </a:rPr>
                      <m:t>𝐹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+ </m:t>
                    </m:r>
                    <m:r>
                      <a:rPr lang="en-US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/>
                  <a:t>,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/>
                  <a:t> is a constant.</a:t>
                </a:r>
              </a:p>
            </p:txBody>
          </p:sp>
        </mc:Choice>
        <mc:Fallback xmlns="">
          <p:sp>
            <p:nvSpPr>
              <p:cNvPr id="430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13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Antiderivative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403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481328"/>
                <a:ext cx="8458200" cy="5148072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You can represent an entire </a:t>
                </a:r>
                <a:r>
                  <a:rPr lang="en-US" sz="2800" u="sng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family</a:t>
                </a:r>
                <a:r>
                  <a:rPr lang="en-US" sz="2800" dirty="0"/>
                  <a:t> by adding a constant to a known </a:t>
                </a:r>
                <a:r>
                  <a:rPr lang="en-US" sz="2800" dirty="0" err="1"/>
                  <a:t>antiderivative</a:t>
                </a:r>
                <a:r>
                  <a:rPr lang="en-US" sz="2800" dirty="0"/>
                  <a:t>.</a:t>
                </a:r>
              </a:p>
              <a:p>
                <a:r>
                  <a:rPr lang="en-US" sz="2800" dirty="0"/>
                  <a:t>The constant </a:t>
                </a:r>
                <a:r>
                  <a:rPr lang="en-US" sz="2800" i="1" dirty="0"/>
                  <a:t>C</a:t>
                </a:r>
                <a:r>
                  <a:rPr lang="en-US" sz="2800" dirty="0"/>
                  <a:t> is </a:t>
                </a:r>
                <a:r>
                  <a:rPr lang="en-US" sz="2800" dirty="0" smtClean="0"/>
                  <a:t>the </a:t>
                </a:r>
                <a:r>
                  <a:rPr lang="en-US" sz="2800" u="sng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constant of integration</a:t>
                </a:r>
                <a:r>
                  <a:rPr lang="en-US" sz="2800" dirty="0"/>
                  <a:t>.</a:t>
                </a:r>
              </a:p>
              <a:p>
                <a:r>
                  <a:rPr lang="en-US" sz="2800" dirty="0"/>
                  <a:t>The family of functions represented by </a:t>
                </a:r>
                <a:r>
                  <a:rPr lang="en-US" sz="2800" i="1" dirty="0"/>
                  <a:t>G</a:t>
                </a:r>
                <a:r>
                  <a:rPr lang="en-US" sz="2800" dirty="0"/>
                  <a:t> is the </a:t>
                </a:r>
                <a:r>
                  <a:rPr lang="en-US" sz="2800" u="sng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general </a:t>
                </a:r>
                <a:r>
                  <a:rPr lang="en-US" sz="2800" u="sng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antiderivative</a:t>
                </a:r>
                <a:r>
                  <a:rPr lang="en-US" sz="2800" u="sng" dirty="0"/>
                  <a:t> </a:t>
                </a:r>
                <a:r>
                  <a:rPr lang="en-US" sz="2800" dirty="0"/>
                  <a:t>of </a:t>
                </a:r>
                <a:r>
                  <a:rPr lang="en-US" sz="2800" i="1" dirty="0">
                    <a:latin typeface="Times New Roman" pitchFamily="18" charset="0"/>
                  </a:rPr>
                  <a:t>f</a:t>
                </a:r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>
                    <a:latin typeface="+mj-lt"/>
                  </a:rPr>
                  <a:t>A </a:t>
                </a:r>
                <a:r>
                  <a:rPr lang="en-US" sz="2800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differential equation</a:t>
                </a:r>
                <a:r>
                  <a:rPr lang="en-US" sz="2800" dirty="0" smtClean="0">
                    <a:latin typeface="+mj-lt"/>
                  </a:rPr>
                  <a:t> in </a:t>
                </a:r>
                <a:r>
                  <a:rPr lang="en-US" sz="2800" i="1" dirty="0" smtClean="0">
                    <a:latin typeface="+mj-lt"/>
                  </a:rPr>
                  <a:t>x</a:t>
                </a:r>
                <a:r>
                  <a:rPr lang="en-US" sz="2800" dirty="0" smtClean="0">
                    <a:latin typeface="+mj-lt"/>
                  </a:rPr>
                  <a:t> and </a:t>
                </a:r>
                <a:r>
                  <a:rPr lang="en-US" sz="2800" i="1" dirty="0" smtClean="0">
                    <a:latin typeface="+mj-lt"/>
                  </a:rPr>
                  <a:t>y</a:t>
                </a:r>
                <a:r>
                  <a:rPr lang="en-US" sz="2800" dirty="0" smtClean="0">
                    <a:latin typeface="+mj-lt"/>
                  </a:rPr>
                  <a:t> is an equation that involves </a:t>
                </a:r>
                <a:r>
                  <a:rPr lang="en-US" sz="2800" i="1" dirty="0" smtClean="0">
                    <a:latin typeface="+mj-lt"/>
                  </a:rPr>
                  <a:t>x, y, </a:t>
                </a:r>
                <a:r>
                  <a:rPr lang="en-US" sz="2800" dirty="0" smtClean="0">
                    <a:latin typeface="+mj-lt"/>
                  </a:rPr>
                  <a:t>and derivatives of </a:t>
                </a:r>
                <a:r>
                  <a:rPr lang="en-US" sz="2800" i="1" dirty="0" smtClean="0">
                    <a:latin typeface="+mj-lt"/>
                  </a:rPr>
                  <a:t>y.</a:t>
                </a:r>
              </a:p>
              <a:p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 dirty="0">
                        <a:latin typeface="Cambria Math"/>
                      </a:rPr>
                      <m:t>= 2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i="1" dirty="0"/>
                  <a:t>, </a:t>
                </a:r>
                <a:r>
                  <a:rPr lang="en-US" sz="2800" dirty="0"/>
                  <a:t>then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𝐺</m:t>
                    </m:r>
                    <m:r>
                      <a:rPr lang="en-US" sz="2800" i="1" dirty="0">
                        <a:latin typeface="Cambria Math"/>
                      </a:rPr>
                      <m:t>(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  <m:r>
                      <a:rPr lang="en-US" sz="2800" i="1" dirty="0">
                        <a:latin typeface="Cambria Math"/>
                      </a:rPr>
                      <m:t>) = 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  <m:r>
                      <a:rPr lang="en-US" sz="2800" i="1" baseline="30000" dirty="0">
                        <a:latin typeface="Cambria Math"/>
                      </a:rPr>
                      <m:t>2</m:t>
                    </m:r>
                    <m:r>
                      <a:rPr lang="en-US" sz="2800" i="1" dirty="0">
                        <a:latin typeface="Cambria Math"/>
                      </a:rPr>
                      <m:t> + </m:t>
                    </m:r>
                    <m:r>
                      <a:rPr lang="en-US" sz="2800" i="1" dirty="0">
                        <a:latin typeface="Cambria Math"/>
                      </a:rPr>
                      <m:t>𝐶</m:t>
                    </m:r>
                    <m:r>
                      <a:rPr lang="en-US" sz="28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is the </a:t>
                </a:r>
                <a:r>
                  <a:rPr lang="en-US" sz="2800" u="sng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general solution</a:t>
                </a:r>
                <a:r>
                  <a:rPr lang="en-US" sz="2800" b="1" u="sng" dirty="0"/>
                  <a:t> </a:t>
                </a:r>
                <a:r>
                  <a:rPr lang="en-US" sz="2800" dirty="0"/>
                  <a:t>to the differential equation.</a:t>
                </a:r>
              </a:p>
              <a:p>
                <a:pPr marL="109728" indent="0">
                  <a:buNone/>
                </a:pPr>
                <a:endParaRPr lang="en-US" sz="2800" dirty="0">
                  <a:latin typeface="+mj-lt"/>
                </a:endParaRPr>
              </a:p>
            </p:txBody>
          </p:sp>
        </mc:Choice>
        <mc:Fallback>
          <p:sp>
            <p:nvSpPr>
              <p:cNvPr id="440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458200" cy="5148072"/>
              </a:xfrm>
              <a:blipFill rotWithShape="1">
                <a:blip r:embed="rId3"/>
                <a:stretch>
                  <a:fillRect t="-1302" r="-2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376417"/>
              </p:ext>
            </p:extLst>
          </p:nvPr>
        </p:nvGraphicFramePr>
        <p:xfrm>
          <a:off x="1631950" y="1524000"/>
          <a:ext cx="1873250" cy="784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4" imgW="545760" imgH="228600" progId="Equation.3">
                  <p:embed/>
                </p:oleObj>
              </mc:Choice>
              <mc:Fallback>
                <p:oleObj name="Equation" r:id="rId4" imgW="5457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1524000"/>
                        <a:ext cx="1873250" cy="784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operation of finding all solutions of 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𝑑𝑥</m:t>
                    </m:r>
                  </m:oMath>
                </a14:m>
                <a:r>
                  <a:rPr lang="en-US" dirty="0" smtClean="0"/>
                  <a:t> is called </a:t>
                </a:r>
                <a:r>
                  <a:rPr lang="en-US" u="sng" dirty="0" err="1" smtClean="0"/>
                  <a:t>antidifferentiation</a:t>
                </a:r>
                <a:r>
                  <a:rPr lang="en-US" dirty="0"/>
                  <a:t> </a:t>
                </a:r>
                <a:r>
                  <a:rPr lang="en-US" dirty="0" smtClean="0"/>
                  <a:t>or </a:t>
                </a:r>
                <a:r>
                  <a:rPr lang="en-US" u="sng" dirty="0" smtClean="0"/>
                  <a:t>indefinite integration.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Antiderivatives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91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739744"/>
              </p:ext>
            </p:extLst>
          </p:nvPr>
        </p:nvGraphicFramePr>
        <p:xfrm>
          <a:off x="1905000" y="3967162"/>
          <a:ext cx="5715000" cy="1056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Equation" r:id="rId4" imgW="1511280" imgH="279360" progId="Equation.3">
                  <p:embed/>
                </p:oleObj>
              </mc:Choice>
              <mc:Fallback>
                <p:oleObj name="Equation" r:id="rId4" imgW="151128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967162"/>
                        <a:ext cx="5715000" cy="1056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Antidifferentiation</a:t>
            </a:r>
            <a:r>
              <a:rPr lang="en-US" sz="3200" dirty="0" smtClean="0"/>
              <a:t>/Indefinite </a:t>
            </a:r>
            <a:r>
              <a:rPr lang="en-US" sz="3200" dirty="0"/>
              <a:t>Integration</a:t>
            </a:r>
            <a:endParaRPr lang="en-US" sz="2800" dirty="0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276600" y="5338762"/>
            <a:ext cx="1371600" cy="376238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Integrand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172200" y="2976562"/>
            <a:ext cx="1600200" cy="65087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Constant of Integration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048000" y="2935069"/>
            <a:ext cx="2514600" cy="646331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66"/>
                </a:solidFill>
              </a:rPr>
              <a:t>Differential/Variable </a:t>
            </a:r>
            <a:r>
              <a:rPr lang="en-US" dirty="0">
                <a:solidFill>
                  <a:srgbClr val="FF0066"/>
                </a:solidFill>
              </a:rPr>
              <a:t>of Integration</a:t>
            </a: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V="1">
            <a:off x="3581400" y="4881562"/>
            <a:ext cx="0" cy="457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4572000" y="3586162"/>
            <a:ext cx="0" cy="457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7391400" y="3586162"/>
            <a:ext cx="0" cy="4572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1"/>
              <p:cNvSpPr txBox="1">
                <a:spLocks/>
              </p:cNvSpPr>
              <p:nvPr/>
            </p:nvSpPr>
            <p:spPr>
              <a:xfrm>
                <a:off x="457200" y="1481328"/>
                <a:ext cx="8229600" cy="452596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65760" indent="-256032" algn="l" rtl="0" eaLnBrk="1" latinLnBrk="0" hangingPunct="1"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defRPr kumimoji="0"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21792" indent="-228600" algn="l" rtl="0" eaLnBrk="1" latinLnBrk="0" hangingPunct="1">
                  <a:spcBef>
                    <a:spcPts val="324"/>
                  </a:spcBef>
                  <a:buClr>
                    <a:schemeClr val="accent1"/>
                  </a:buClr>
                  <a:buFont typeface="Verdana"/>
                  <a:buChar char="◦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9536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/>
                  <a:buChar char="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574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r>
                  <a:rPr lang="en-US" dirty="0" smtClean="0"/>
                  <a:t>The operation of finding all solutions of the equation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𝑑𝑦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𝑑𝑥</m:t>
                    </m:r>
                  </m:oMath>
                </a14:m>
                <a:r>
                  <a:rPr lang="en-US" dirty="0" smtClean="0"/>
                  <a:t> is called </a:t>
                </a:r>
                <a:r>
                  <a:rPr lang="en-US" u="sng" dirty="0" err="1" smtClean="0"/>
                  <a:t>antidifferentiation</a:t>
                </a:r>
                <a:r>
                  <a:rPr lang="en-US" dirty="0"/>
                  <a:t> </a:t>
                </a:r>
                <a:r>
                  <a:rPr lang="en-US" dirty="0" smtClean="0"/>
                  <a:t>or </a:t>
                </a:r>
                <a:r>
                  <a:rPr lang="en-US" u="sng" dirty="0" smtClean="0"/>
                  <a:t>indefinite integration.</a:t>
                </a:r>
                <a:endParaRPr lang="en-US" dirty="0"/>
              </a:p>
            </p:txBody>
          </p:sp>
        </mc:Choice>
        <mc:Fallback>
          <p:sp>
            <p:nvSpPr>
              <p:cNvPr id="10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81328"/>
                <a:ext cx="8229600" cy="4525963"/>
              </a:xfrm>
              <a:prstGeom prst="rect">
                <a:avLst/>
              </a:prstGeom>
              <a:blipFill rotWithShape="1">
                <a:blip r:embed="rId6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752600" y="5525869"/>
            <a:ext cx="1371600" cy="646331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66"/>
                </a:solidFill>
              </a:rPr>
              <a:t>Integral Sign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2971800" y="5181600"/>
            <a:ext cx="0" cy="345281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10737</TotalTime>
  <Words>733</Words>
  <Application>Microsoft Office PowerPoint</Application>
  <PresentationFormat>On-screen Show (4:3)</PresentationFormat>
  <Paragraphs>105</Paragraphs>
  <Slides>21</Slides>
  <Notes>15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Concourse</vt:lpstr>
      <vt:lpstr>Equation</vt:lpstr>
      <vt:lpstr>Chapter 4</vt:lpstr>
      <vt:lpstr>Calculus AB Homework</vt:lpstr>
      <vt:lpstr>Section 1:  Antiderivatives and Indefinite Integration</vt:lpstr>
      <vt:lpstr>Antiderivatives</vt:lpstr>
      <vt:lpstr>Antiderivative</vt:lpstr>
      <vt:lpstr>Terminology</vt:lpstr>
      <vt:lpstr>Example</vt:lpstr>
      <vt:lpstr>Antiderivatives</vt:lpstr>
      <vt:lpstr>Antidifferentiation/Indefinite Integration</vt:lpstr>
      <vt:lpstr>PowerPoint Presentation</vt:lpstr>
      <vt:lpstr>Examples</vt:lpstr>
      <vt:lpstr>Examples</vt:lpstr>
      <vt:lpstr>Examples</vt:lpstr>
      <vt:lpstr>Examples</vt:lpstr>
      <vt:lpstr>Initial Conditions and  Particular Solutions</vt:lpstr>
      <vt:lpstr>Example</vt:lpstr>
      <vt:lpstr>Examples for a Particular Solution</vt:lpstr>
      <vt:lpstr>Slope Fields</vt:lpstr>
      <vt:lpstr>Solving a vertical motion problem</vt:lpstr>
      <vt:lpstr>Solving a Vertical Motion Problem</vt:lpstr>
      <vt:lpstr>Homework</vt:lpstr>
    </vt:vector>
  </TitlesOfParts>
  <Company>School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Brandy Pitstick</dc:creator>
  <cp:lastModifiedBy>Test4520</cp:lastModifiedBy>
  <cp:revision>81</cp:revision>
  <dcterms:created xsi:type="dcterms:W3CDTF">2009-11-22T19:28:07Z</dcterms:created>
  <dcterms:modified xsi:type="dcterms:W3CDTF">2014-01-10T18:17:48Z</dcterms:modified>
</cp:coreProperties>
</file>